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8"/>
  </p:notesMasterIdLst>
  <p:handoutMasterIdLst>
    <p:handoutMasterId r:id="rId149"/>
  </p:handoutMasterIdLst>
  <p:sldIdLst>
    <p:sldId id="525" r:id="rId2"/>
    <p:sldId id="622" r:id="rId3"/>
    <p:sldId id="623" r:id="rId4"/>
    <p:sldId id="624" r:id="rId5"/>
    <p:sldId id="939" r:id="rId6"/>
    <p:sldId id="886" r:id="rId7"/>
    <p:sldId id="876" r:id="rId8"/>
    <p:sldId id="877" r:id="rId9"/>
    <p:sldId id="878" r:id="rId10"/>
    <p:sldId id="887" r:id="rId11"/>
    <p:sldId id="883" r:id="rId12"/>
    <p:sldId id="884" r:id="rId13"/>
    <p:sldId id="626" r:id="rId14"/>
    <p:sldId id="627" r:id="rId15"/>
    <p:sldId id="628" r:id="rId16"/>
    <p:sldId id="629" r:id="rId17"/>
    <p:sldId id="974" r:id="rId18"/>
    <p:sldId id="630" r:id="rId19"/>
    <p:sldId id="631" r:id="rId20"/>
    <p:sldId id="632" r:id="rId21"/>
    <p:sldId id="633" r:id="rId22"/>
    <p:sldId id="634" r:id="rId23"/>
    <p:sldId id="976" r:id="rId24"/>
    <p:sldId id="977" r:id="rId25"/>
    <p:sldId id="635" r:id="rId26"/>
    <p:sldId id="888" r:id="rId27"/>
    <p:sldId id="636" r:id="rId28"/>
    <p:sldId id="637" r:id="rId29"/>
    <p:sldId id="941" r:id="rId30"/>
    <p:sldId id="639" r:id="rId31"/>
    <p:sldId id="641" r:id="rId32"/>
    <p:sldId id="642" r:id="rId33"/>
    <p:sldId id="643" r:id="rId34"/>
    <p:sldId id="644" r:id="rId35"/>
    <p:sldId id="645" r:id="rId36"/>
    <p:sldId id="646" r:id="rId37"/>
    <p:sldId id="647" r:id="rId38"/>
    <p:sldId id="648" r:id="rId39"/>
    <p:sldId id="649" r:id="rId40"/>
    <p:sldId id="650" r:id="rId41"/>
    <p:sldId id="651" r:id="rId42"/>
    <p:sldId id="652" r:id="rId43"/>
    <p:sldId id="656" r:id="rId44"/>
    <p:sldId id="657" r:id="rId45"/>
    <p:sldId id="658" r:id="rId46"/>
    <p:sldId id="659" r:id="rId47"/>
    <p:sldId id="660" r:id="rId48"/>
    <p:sldId id="661" r:id="rId49"/>
    <p:sldId id="662" r:id="rId50"/>
    <p:sldId id="663" r:id="rId51"/>
    <p:sldId id="664" r:id="rId52"/>
    <p:sldId id="665" r:id="rId53"/>
    <p:sldId id="666" r:id="rId54"/>
    <p:sldId id="667" r:id="rId55"/>
    <p:sldId id="668" r:id="rId56"/>
    <p:sldId id="937" r:id="rId57"/>
    <p:sldId id="861" r:id="rId58"/>
    <p:sldId id="838" r:id="rId59"/>
    <p:sldId id="839" r:id="rId60"/>
    <p:sldId id="840" r:id="rId61"/>
    <p:sldId id="841" r:id="rId62"/>
    <p:sldId id="842" r:id="rId63"/>
    <p:sldId id="843" r:id="rId64"/>
    <p:sldId id="844" r:id="rId65"/>
    <p:sldId id="845" r:id="rId66"/>
    <p:sldId id="846" r:id="rId67"/>
    <p:sldId id="847" r:id="rId68"/>
    <p:sldId id="849" r:id="rId69"/>
    <p:sldId id="850" r:id="rId70"/>
    <p:sldId id="851" r:id="rId71"/>
    <p:sldId id="968" r:id="rId72"/>
    <p:sldId id="852" r:id="rId73"/>
    <p:sldId id="853" r:id="rId74"/>
    <p:sldId id="933" r:id="rId75"/>
    <p:sldId id="979" r:id="rId76"/>
    <p:sldId id="854" r:id="rId77"/>
    <p:sldId id="681" r:id="rId78"/>
    <p:sldId id="682" r:id="rId79"/>
    <p:sldId id="717" r:id="rId80"/>
    <p:sldId id="973" r:id="rId81"/>
    <p:sldId id="980" r:id="rId82"/>
    <p:sldId id="981" r:id="rId83"/>
    <p:sldId id="720" r:id="rId84"/>
    <p:sldId id="944" r:id="rId85"/>
    <p:sldId id="945" r:id="rId86"/>
    <p:sldId id="946" r:id="rId87"/>
    <p:sldId id="721" r:id="rId88"/>
    <p:sldId id="942" r:id="rId89"/>
    <p:sldId id="947" r:id="rId90"/>
    <p:sldId id="724" r:id="rId91"/>
    <p:sldId id="725" r:id="rId92"/>
    <p:sldId id="727" r:id="rId93"/>
    <p:sldId id="728" r:id="rId94"/>
    <p:sldId id="729" r:id="rId95"/>
    <p:sldId id="730" r:id="rId96"/>
    <p:sldId id="731" r:id="rId97"/>
    <p:sldId id="732" r:id="rId98"/>
    <p:sldId id="969" r:id="rId99"/>
    <p:sldId id="894" r:id="rId100"/>
    <p:sldId id="925" r:id="rId101"/>
    <p:sldId id="982" r:id="rId102"/>
    <p:sldId id="917" r:id="rId103"/>
    <p:sldId id="983" r:id="rId104"/>
    <p:sldId id="918" r:id="rId105"/>
    <p:sldId id="919" r:id="rId106"/>
    <p:sldId id="920" r:id="rId107"/>
    <p:sldId id="921" r:id="rId108"/>
    <p:sldId id="897" r:id="rId109"/>
    <p:sldId id="898" r:id="rId110"/>
    <p:sldId id="900" r:id="rId111"/>
    <p:sldId id="955" r:id="rId112"/>
    <p:sldId id="896" r:id="rId113"/>
    <p:sldId id="949" r:id="rId114"/>
    <p:sldId id="951" r:id="rId115"/>
    <p:sldId id="952" r:id="rId116"/>
    <p:sldId id="953" r:id="rId117"/>
    <p:sldId id="954" r:id="rId118"/>
    <p:sldId id="783" r:id="rId119"/>
    <p:sldId id="984" r:id="rId120"/>
    <p:sldId id="985" r:id="rId121"/>
    <p:sldId id="784" r:id="rId122"/>
    <p:sldId id="787" r:id="rId123"/>
    <p:sldId id="800" r:id="rId124"/>
    <p:sldId id="803" r:id="rId125"/>
    <p:sldId id="804" r:id="rId126"/>
    <p:sldId id="805" r:id="rId127"/>
    <p:sldId id="806" r:id="rId128"/>
    <p:sldId id="807" r:id="rId129"/>
    <p:sldId id="970" r:id="rId130"/>
    <p:sldId id="809" r:id="rId131"/>
    <p:sldId id="978" r:id="rId132"/>
    <p:sldId id="815" r:id="rId133"/>
    <p:sldId id="816" r:id="rId134"/>
    <p:sldId id="817" r:id="rId135"/>
    <p:sldId id="818" r:id="rId136"/>
    <p:sldId id="819" r:id="rId137"/>
    <p:sldId id="820" r:id="rId138"/>
    <p:sldId id="821" r:id="rId139"/>
    <p:sldId id="957" r:id="rId140"/>
    <p:sldId id="958" r:id="rId141"/>
    <p:sldId id="960" r:id="rId142"/>
    <p:sldId id="961" r:id="rId143"/>
    <p:sldId id="963" r:id="rId144"/>
    <p:sldId id="966" r:id="rId145"/>
    <p:sldId id="967" r:id="rId146"/>
    <p:sldId id="833" r:id="rId147"/>
  </p:sldIdLst>
  <p:sldSz cx="9144000" cy="6858000" type="screen4x3"/>
  <p:notesSz cx="7099300" cy="10234613"/>
  <p:defaultTex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A1E3"/>
    <a:srgbClr val="6868D2"/>
    <a:srgbClr val="D5FFD5"/>
    <a:srgbClr val="C5FFC5"/>
    <a:srgbClr val="B7FFB7"/>
    <a:srgbClr val="A0FFA0"/>
    <a:srgbClr val="79FF79"/>
    <a:srgbClr val="A7FFA7"/>
    <a:srgbClr val="77E838"/>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088" autoAdjust="0"/>
    <p:restoredTop sz="65222" autoAdjust="0"/>
  </p:normalViewPr>
  <p:slideViewPr>
    <p:cSldViewPr snapToObjects="1">
      <p:cViewPr varScale="1">
        <p:scale>
          <a:sx n="71" d="100"/>
          <a:sy n="71" d="100"/>
        </p:scale>
        <p:origin x="253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16388"/>
    </p:cViewPr>
  </p:sorterViewPr>
  <p:notesViewPr>
    <p:cSldViewPr snapToObjects="1">
      <p:cViewPr varScale="1">
        <p:scale>
          <a:sx n="49" d="100"/>
          <a:sy n="49" d="100"/>
        </p:scale>
        <p:origin x="2952" y="66"/>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5C40F6-0CD1-457B-B22B-FD7B597BCACB}" type="doc">
      <dgm:prSet loTypeId="urn:microsoft.com/office/officeart/2005/8/layout/cycle1" loCatId="cycle" qsTypeId="urn:microsoft.com/office/officeart/2009/2/quickstyle/3d8" qsCatId="3D" csTypeId="urn:microsoft.com/office/officeart/2005/8/colors/accent1_2" csCatId="accent1" phldr="1"/>
      <dgm:spPr/>
      <dgm:t>
        <a:bodyPr/>
        <a:lstStyle/>
        <a:p>
          <a:endParaRPr lang="zh-TW" altLang="en-US"/>
        </a:p>
      </dgm:t>
    </dgm:pt>
    <dgm:pt modelId="{D756D48D-057F-4ACC-8C7F-618899AF23F9}">
      <dgm:prSet phldrT="[文字]" custT="1"/>
      <dgm:spPr/>
      <dgm:t>
        <a:bodyPr/>
        <a:lstStyle/>
        <a:p>
          <a:r>
            <a:rPr lang="zh-TW" altLang="en-US" sz="2400" b="1" dirty="0">
              <a:solidFill>
                <a:srgbClr val="FF0000"/>
              </a:solidFill>
            </a:rPr>
            <a:t>精確度</a:t>
          </a:r>
        </a:p>
      </dgm:t>
    </dgm:pt>
    <dgm:pt modelId="{BCFD8CDA-D10E-4FFB-9200-5E15BD375226}" type="parTrans" cxnId="{58754D67-83C6-4E22-B659-BD34906C7FBF}">
      <dgm:prSet/>
      <dgm:spPr/>
      <dgm:t>
        <a:bodyPr/>
        <a:lstStyle/>
        <a:p>
          <a:endParaRPr lang="zh-TW" altLang="en-US"/>
        </a:p>
      </dgm:t>
    </dgm:pt>
    <dgm:pt modelId="{8B8818BB-CA57-4448-9C63-A6BA217D7F11}" type="sibTrans" cxnId="{58754D67-83C6-4E22-B659-BD34906C7FBF}">
      <dgm:prSet/>
      <dgm:spPr/>
      <dgm:t>
        <a:bodyPr/>
        <a:lstStyle/>
        <a:p>
          <a:endParaRPr lang="zh-TW" altLang="en-US"/>
        </a:p>
      </dgm:t>
    </dgm:pt>
    <dgm:pt modelId="{7CA29013-3A0A-4EBD-96F0-AFE26EFFF8D1}">
      <dgm:prSet phldrT="[文字]" custT="1"/>
      <dgm:spPr/>
      <dgm:t>
        <a:bodyPr/>
        <a:lstStyle/>
        <a:p>
          <a:r>
            <a:rPr lang="zh-TW" altLang="en-US" sz="2400" b="1" dirty="0">
              <a:solidFill>
                <a:srgbClr val="FF0000"/>
              </a:solidFill>
            </a:rPr>
            <a:t>時間</a:t>
          </a:r>
        </a:p>
      </dgm:t>
    </dgm:pt>
    <dgm:pt modelId="{2B48AF4D-C8E1-4E3A-9DA3-6F806AEA0A9A}" type="parTrans" cxnId="{81909C1E-989C-419E-8676-35CDF0CE1DF8}">
      <dgm:prSet/>
      <dgm:spPr/>
      <dgm:t>
        <a:bodyPr/>
        <a:lstStyle/>
        <a:p>
          <a:endParaRPr lang="zh-TW" altLang="en-US"/>
        </a:p>
      </dgm:t>
    </dgm:pt>
    <dgm:pt modelId="{C04C21A9-6655-4457-A765-CF2D69A1AC74}" type="sibTrans" cxnId="{81909C1E-989C-419E-8676-35CDF0CE1DF8}">
      <dgm:prSet/>
      <dgm:spPr/>
      <dgm:t>
        <a:bodyPr/>
        <a:lstStyle/>
        <a:p>
          <a:endParaRPr lang="zh-TW" altLang="en-US"/>
        </a:p>
      </dgm:t>
    </dgm:pt>
    <dgm:pt modelId="{8FF0D5E7-1B2A-4D25-A4D6-75088C246D83}">
      <dgm:prSet phldrT="[文字]" custT="1"/>
      <dgm:spPr/>
      <dgm:t>
        <a:bodyPr/>
        <a:lstStyle/>
        <a:p>
          <a:r>
            <a:rPr lang="zh-TW" altLang="en-US" sz="2400" b="1" dirty="0">
              <a:solidFill>
                <a:srgbClr val="FF0000"/>
              </a:solidFill>
            </a:rPr>
            <a:t>可接受程度</a:t>
          </a:r>
        </a:p>
      </dgm:t>
    </dgm:pt>
    <dgm:pt modelId="{47377793-3D79-4B3F-A29B-12B042F80A6B}" type="parTrans" cxnId="{135C0869-31AD-486B-8347-0988B319B809}">
      <dgm:prSet/>
      <dgm:spPr/>
      <dgm:t>
        <a:bodyPr/>
        <a:lstStyle/>
        <a:p>
          <a:endParaRPr lang="zh-TW" altLang="en-US"/>
        </a:p>
      </dgm:t>
    </dgm:pt>
    <dgm:pt modelId="{704F5C34-B9A8-4A22-9976-F6F8C2851EAF}" type="sibTrans" cxnId="{135C0869-31AD-486B-8347-0988B319B809}">
      <dgm:prSet/>
      <dgm:spPr/>
      <dgm:t>
        <a:bodyPr/>
        <a:lstStyle/>
        <a:p>
          <a:endParaRPr lang="zh-TW" altLang="en-US"/>
        </a:p>
      </dgm:t>
    </dgm:pt>
    <dgm:pt modelId="{1B6BF933-D384-45B0-B910-39A819E8111C}">
      <dgm:prSet phldrT="[文字]" custT="1"/>
      <dgm:spPr/>
      <dgm:t>
        <a:bodyPr/>
        <a:lstStyle/>
        <a:p>
          <a:r>
            <a:rPr lang="zh-TW" altLang="en-US" sz="2400" b="1" dirty="0">
              <a:solidFill>
                <a:srgbClr val="FF0000"/>
              </a:solidFill>
            </a:rPr>
            <a:t>防偽能力</a:t>
          </a:r>
        </a:p>
      </dgm:t>
    </dgm:pt>
    <dgm:pt modelId="{D4804F1D-57D6-437D-A957-04076CC1D15F}" type="parTrans" cxnId="{35C15E70-8E4A-487A-849B-46396E36A025}">
      <dgm:prSet/>
      <dgm:spPr/>
      <dgm:t>
        <a:bodyPr/>
        <a:lstStyle/>
        <a:p>
          <a:endParaRPr lang="zh-TW" altLang="en-US"/>
        </a:p>
      </dgm:t>
    </dgm:pt>
    <dgm:pt modelId="{C4CEC401-2CCC-4AB2-BA4B-294FEB968D95}" type="sibTrans" cxnId="{35C15E70-8E4A-487A-849B-46396E36A025}">
      <dgm:prSet/>
      <dgm:spPr/>
      <dgm:t>
        <a:bodyPr/>
        <a:lstStyle/>
        <a:p>
          <a:endParaRPr lang="zh-TW" altLang="en-US"/>
        </a:p>
      </dgm:t>
    </dgm:pt>
    <dgm:pt modelId="{AB1EDD4E-BD96-4379-AEAA-7A910AC7B6EE}">
      <dgm:prSet phldrT="[文字]" custT="1"/>
      <dgm:spPr/>
      <dgm:t>
        <a:bodyPr/>
        <a:lstStyle/>
        <a:p>
          <a:r>
            <a:rPr lang="zh-TW" altLang="en-US" sz="2400" b="1" dirty="0">
              <a:solidFill>
                <a:srgbClr val="FF0000"/>
              </a:solidFill>
            </a:rPr>
            <a:t>成本</a:t>
          </a:r>
        </a:p>
      </dgm:t>
    </dgm:pt>
    <dgm:pt modelId="{33CE6732-C638-41CB-9DB9-2400281D6800}" type="parTrans" cxnId="{0B81EAC3-879A-40FB-A584-E8881854EDCD}">
      <dgm:prSet/>
      <dgm:spPr/>
      <dgm:t>
        <a:bodyPr/>
        <a:lstStyle/>
        <a:p>
          <a:endParaRPr lang="zh-TW" altLang="en-US"/>
        </a:p>
      </dgm:t>
    </dgm:pt>
    <dgm:pt modelId="{BC0F340D-0AEB-4428-9C02-286CDCAA9B70}" type="sibTrans" cxnId="{0B81EAC3-879A-40FB-A584-E8881854EDCD}">
      <dgm:prSet/>
      <dgm:spPr/>
      <dgm:t>
        <a:bodyPr/>
        <a:lstStyle/>
        <a:p>
          <a:endParaRPr lang="zh-TW" altLang="en-US"/>
        </a:p>
      </dgm:t>
    </dgm:pt>
    <dgm:pt modelId="{2426DF7A-88AC-42A4-9422-CFFF09972533}" type="pres">
      <dgm:prSet presAssocID="{755C40F6-0CD1-457B-B22B-FD7B597BCACB}" presName="cycle" presStyleCnt="0">
        <dgm:presLayoutVars>
          <dgm:dir/>
          <dgm:resizeHandles val="exact"/>
        </dgm:presLayoutVars>
      </dgm:prSet>
      <dgm:spPr/>
    </dgm:pt>
    <dgm:pt modelId="{F8BFB77F-7F71-420F-A25A-B79BC5D55FD6}" type="pres">
      <dgm:prSet presAssocID="{D756D48D-057F-4ACC-8C7F-618899AF23F9}" presName="dummy" presStyleCnt="0"/>
      <dgm:spPr/>
    </dgm:pt>
    <dgm:pt modelId="{E7D87957-4F30-4C5B-AD03-157F2C85125B}" type="pres">
      <dgm:prSet presAssocID="{D756D48D-057F-4ACC-8C7F-618899AF23F9}" presName="node" presStyleLbl="revTx" presStyleIdx="0" presStyleCnt="5">
        <dgm:presLayoutVars>
          <dgm:bulletEnabled val="1"/>
        </dgm:presLayoutVars>
      </dgm:prSet>
      <dgm:spPr/>
    </dgm:pt>
    <dgm:pt modelId="{A4D90BBA-D8E2-4003-8C41-701813CF4633}" type="pres">
      <dgm:prSet presAssocID="{8B8818BB-CA57-4448-9C63-A6BA217D7F11}" presName="sibTrans" presStyleLbl="node1" presStyleIdx="0" presStyleCnt="5"/>
      <dgm:spPr/>
    </dgm:pt>
    <dgm:pt modelId="{7FCEEEB2-1BF7-4D44-B765-6398575F668D}" type="pres">
      <dgm:prSet presAssocID="{7CA29013-3A0A-4EBD-96F0-AFE26EFFF8D1}" presName="dummy" presStyleCnt="0"/>
      <dgm:spPr/>
    </dgm:pt>
    <dgm:pt modelId="{6878C3FF-BBB2-49A6-A0E8-6A961603C87E}" type="pres">
      <dgm:prSet presAssocID="{7CA29013-3A0A-4EBD-96F0-AFE26EFFF8D1}" presName="node" presStyleLbl="revTx" presStyleIdx="1" presStyleCnt="5">
        <dgm:presLayoutVars>
          <dgm:bulletEnabled val="1"/>
        </dgm:presLayoutVars>
      </dgm:prSet>
      <dgm:spPr/>
    </dgm:pt>
    <dgm:pt modelId="{BA20B7B0-3454-4F47-AADD-F53ACF779D04}" type="pres">
      <dgm:prSet presAssocID="{C04C21A9-6655-4457-A765-CF2D69A1AC74}" presName="sibTrans" presStyleLbl="node1" presStyleIdx="1" presStyleCnt="5"/>
      <dgm:spPr/>
    </dgm:pt>
    <dgm:pt modelId="{49AFE761-490A-4229-88B4-A3CB0DEB42B6}" type="pres">
      <dgm:prSet presAssocID="{8FF0D5E7-1B2A-4D25-A4D6-75088C246D83}" presName="dummy" presStyleCnt="0"/>
      <dgm:spPr/>
    </dgm:pt>
    <dgm:pt modelId="{BB5710A0-C348-442A-BD96-8C8ABBC2923E}" type="pres">
      <dgm:prSet presAssocID="{8FF0D5E7-1B2A-4D25-A4D6-75088C246D83}" presName="node" presStyleLbl="revTx" presStyleIdx="2" presStyleCnt="5">
        <dgm:presLayoutVars>
          <dgm:bulletEnabled val="1"/>
        </dgm:presLayoutVars>
      </dgm:prSet>
      <dgm:spPr/>
    </dgm:pt>
    <dgm:pt modelId="{BBF5FBAE-5819-4E09-8554-8FCD9FB2D4EA}" type="pres">
      <dgm:prSet presAssocID="{704F5C34-B9A8-4A22-9976-F6F8C2851EAF}" presName="sibTrans" presStyleLbl="node1" presStyleIdx="2" presStyleCnt="5"/>
      <dgm:spPr/>
    </dgm:pt>
    <dgm:pt modelId="{B528D8A0-2D4E-4B39-BF58-7534EED3D882}" type="pres">
      <dgm:prSet presAssocID="{1B6BF933-D384-45B0-B910-39A819E8111C}" presName="dummy" presStyleCnt="0"/>
      <dgm:spPr/>
    </dgm:pt>
    <dgm:pt modelId="{2F75633D-60EF-46C3-89E4-52A67738D8A7}" type="pres">
      <dgm:prSet presAssocID="{1B6BF933-D384-45B0-B910-39A819E8111C}" presName="node" presStyleLbl="revTx" presStyleIdx="3" presStyleCnt="5">
        <dgm:presLayoutVars>
          <dgm:bulletEnabled val="1"/>
        </dgm:presLayoutVars>
      </dgm:prSet>
      <dgm:spPr/>
    </dgm:pt>
    <dgm:pt modelId="{D8038CBA-623D-4534-AAF7-32050F0D6FCE}" type="pres">
      <dgm:prSet presAssocID="{C4CEC401-2CCC-4AB2-BA4B-294FEB968D95}" presName="sibTrans" presStyleLbl="node1" presStyleIdx="3" presStyleCnt="5"/>
      <dgm:spPr/>
    </dgm:pt>
    <dgm:pt modelId="{84FDA68A-18C8-4C0C-83F7-E4173307B8D7}" type="pres">
      <dgm:prSet presAssocID="{AB1EDD4E-BD96-4379-AEAA-7A910AC7B6EE}" presName="dummy" presStyleCnt="0"/>
      <dgm:spPr/>
    </dgm:pt>
    <dgm:pt modelId="{A71D186C-56A1-4EEC-A08F-F5DCE90AB43C}" type="pres">
      <dgm:prSet presAssocID="{AB1EDD4E-BD96-4379-AEAA-7A910AC7B6EE}" presName="node" presStyleLbl="revTx" presStyleIdx="4" presStyleCnt="5">
        <dgm:presLayoutVars>
          <dgm:bulletEnabled val="1"/>
        </dgm:presLayoutVars>
      </dgm:prSet>
      <dgm:spPr/>
    </dgm:pt>
    <dgm:pt modelId="{BBEC2C39-E61C-4772-B5B2-2EB4C8A8B08C}" type="pres">
      <dgm:prSet presAssocID="{BC0F340D-0AEB-4428-9C02-286CDCAA9B70}" presName="sibTrans" presStyleLbl="node1" presStyleIdx="4" presStyleCnt="5"/>
      <dgm:spPr/>
    </dgm:pt>
  </dgm:ptLst>
  <dgm:cxnLst>
    <dgm:cxn modelId="{A38D2608-363F-42B9-B7E1-B2D50D590F64}" type="presOf" srcId="{C04C21A9-6655-4457-A765-CF2D69A1AC74}" destId="{BA20B7B0-3454-4F47-AADD-F53ACF779D04}" srcOrd="0" destOrd="0" presId="urn:microsoft.com/office/officeart/2005/8/layout/cycle1"/>
    <dgm:cxn modelId="{DD80A00D-8A06-432C-AF88-5C28265AA1C4}" type="presOf" srcId="{C4CEC401-2CCC-4AB2-BA4B-294FEB968D95}" destId="{D8038CBA-623D-4534-AAF7-32050F0D6FCE}" srcOrd="0" destOrd="0" presId="urn:microsoft.com/office/officeart/2005/8/layout/cycle1"/>
    <dgm:cxn modelId="{81909C1E-989C-419E-8676-35CDF0CE1DF8}" srcId="{755C40F6-0CD1-457B-B22B-FD7B597BCACB}" destId="{7CA29013-3A0A-4EBD-96F0-AFE26EFFF8D1}" srcOrd="1" destOrd="0" parTransId="{2B48AF4D-C8E1-4E3A-9DA3-6F806AEA0A9A}" sibTransId="{C04C21A9-6655-4457-A765-CF2D69A1AC74}"/>
    <dgm:cxn modelId="{57422631-D9EC-427B-A6B9-FA0D5433FE3D}" type="presOf" srcId="{BC0F340D-0AEB-4428-9C02-286CDCAA9B70}" destId="{BBEC2C39-E61C-4772-B5B2-2EB4C8A8B08C}" srcOrd="0" destOrd="0" presId="urn:microsoft.com/office/officeart/2005/8/layout/cycle1"/>
    <dgm:cxn modelId="{0AFB223C-A546-4001-8A06-F44F5D89B7A7}" type="presOf" srcId="{AB1EDD4E-BD96-4379-AEAA-7A910AC7B6EE}" destId="{A71D186C-56A1-4EEC-A08F-F5DCE90AB43C}" srcOrd="0" destOrd="0" presId="urn:microsoft.com/office/officeart/2005/8/layout/cycle1"/>
    <dgm:cxn modelId="{957AE960-F2BA-4B24-A060-C35488A579E2}" type="presOf" srcId="{1B6BF933-D384-45B0-B910-39A819E8111C}" destId="{2F75633D-60EF-46C3-89E4-52A67738D8A7}" srcOrd="0" destOrd="0" presId="urn:microsoft.com/office/officeart/2005/8/layout/cycle1"/>
    <dgm:cxn modelId="{58754D67-83C6-4E22-B659-BD34906C7FBF}" srcId="{755C40F6-0CD1-457B-B22B-FD7B597BCACB}" destId="{D756D48D-057F-4ACC-8C7F-618899AF23F9}" srcOrd="0" destOrd="0" parTransId="{BCFD8CDA-D10E-4FFB-9200-5E15BD375226}" sibTransId="{8B8818BB-CA57-4448-9C63-A6BA217D7F11}"/>
    <dgm:cxn modelId="{135C0869-31AD-486B-8347-0988B319B809}" srcId="{755C40F6-0CD1-457B-B22B-FD7B597BCACB}" destId="{8FF0D5E7-1B2A-4D25-A4D6-75088C246D83}" srcOrd="2" destOrd="0" parTransId="{47377793-3D79-4B3F-A29B-12B042F80A6B}" sibTransId="{704F5C34-B9A8-4A22-9976-F6F8C2851EAF}"/>
    <dgm:cxn modelId="{35C15E70-8E4A-487A-849B-46396E36A025}" srcId="{755C40F6-0CD1-457B-B22B-FD7B597BCACB}" destId="{1B6BF933-D384-45B0-B910-39A819E8111C}" srcOrd="3" destOrd="0" parTransId="{D4804F1D-57D6-437D-A957-04076CC1D15F}" sibTransId="{C4CEC401-2CCC-4AB2-BA4B-294FEB968D95}"/>
    <dgm:cxn modelId="{FD4C6D77-1B34-40B4-B4F1-B5C2555D13B2}" type="presOf" srcId="{8B8818BB-CA57-4448-9C63-A6BA217D7F11}" destId="{A4D90BBA-D8E2-4003-8C41-701813CF4633}" srcOrd="0" destOrd="0" presId="urn:microsoft.com/office/officeart/2005/8/layout/cycle1"/>
    <dgm:cxn modelId="{DD31F85A-76F9-4726-A099-C4ED64D5206D}" type="presOf" srcId="{704F5C34-B9A8-4A22-9976-F6F8C2851EAF}" destId="{BBF5FBAE-5819-4E09-8554-8FCD9FB2D4EA}" srcOrd="0" destOrd="0" presId="urn:microsoft.com/office/officeart/2005/8/layout/cycle1"/>
    <dgm:cxn modelId="{59E81188-0A27-4344-A380-60D5EAF9C3DE}" type="presOf" srcId="{8FF0D5E7-1B2A-4D25-A4D6-75088C246D83}" destId="{BB5710A0-C348-442A-BD96-8C8ABBC2923E}" srcOrd="0" destOrd="0" presId="urn:microsoft.com/office/officeart/2005/8/layout/cycle1"/>
    <dgm:cxn modelId="{53B481A1-2FC8-47AF-8F0D-7D9A3F4AB644}" type="presOf" srcId="{7CA29013-3A0A-4EBD-96F0-AFE26EFFF8D1}" destId="{6878C3FF-BBB2-49A6-A0E8-6A961603C87E}" srcOrd="0" destOrd="0" presId="urn:microsoft.com/office/officeart/2005/8/layout/cycle1"/>
    <dgm:cxn modelId="{0B81EAC3-879A-40FB-A584-E8881854EDCD}" srcId="{755C40F6-0CD1-457B-B22B-FD7B597BCACB}" destId="{AB1EDD4E-BD96-4379-AEAA-7A910AC7B6EE}" srcOrd="4" destOrd="0" parTransId="{33CE6732-C638-41CB-9DB9-2400281D6800}" sibTransId="{BC0F340D-0AEB-4428-9C02-286CDCAA9B70}"/>
    <dgm:cxn modelId="{B35392DB-50EC-41A4-9F54-0A2E3B51CF39}" type="presOf" srcId="{755C40F6-0CD1-457B-B22B-FD7B597BCACB}" destId="{2426DF7A-88AC-42A4-9422-CFFF09972533}" srcOrd="0" destOrd="0" presId="urn:microsoft.com/office/officeart/2005/8/layout/cycle1"/>
    <dgm:cxn modelId="{0393F0F6-83B8-4B3D-A36B-D1818F76EEF6}" type="presOf" srcId="{D756D48D-057F-4ACC-8C7F-618899AF23F9}" destId="{E7D87957-4F30-4C5B-AD03-157F2C85125B}" srcOrd="0" destOrd="0" presId="urn:microsoft.com/office/officeart/2005/8/layout/cycle1"/>
    <dgm:cxn modelId="{FF4ADA5E-9C2F-4D3F-AAB8-640D325F5297}" type="presParOf" srcId="{2426DF7A-88AC-42A4-9422-CFFF09972533}" destId="{F8BFB77F-7F71-420F-A25A-B79BC5D55FD6}" srcOrd="0" destOrd="0" presId="urn:microsoft.com/office/officeart/2005/8/layout/cycle1"/>
    <dgm:cxn modelId="{5593DC7B-B769-4BD8-8F10-B64C0D7842D6}" type="presParOf" srcId="{2426DF7A-88AC-42A4-9422-CFFF09972533}" destId="{E7D87957-4F30-4C5B-AD03-157F2C85125B}" srcOrd="1" destOrd="0" presId="urn:microsoft.com/office/officeart/2005/8/layout/cycle1"/>
    <dgm:cxn modelId="{DD1634AD-46F9-4F0C-9007-9ED47483C8A5}" type="presParOf" srcId="{2426DF7A-88AC-42A4-9422-CFFF09972533}" destId="{A4D90BBA-D8E2-4003-8C41-701813CF4633}" srcOrd="2" destOrd="0" presId="urn:microsoft.com/office/officeart/2005/8/layout/cycle1"/>
    <dgm:cxn modelId="{1704B2A3-A711-4264-9341-C195E8561E3B}" type="presParOf" srcId="{2426DF7A-88AC-42A4-9422-CFFF09972533}" destId="{7FCEEEB2-1BF7-4D44-B765-6398575F668D}" srcOrd="3" destOrd="0" presId="urn:microsoft.com/office/officeart/2005/8/layout/cycle1"/>
    <dgm:cxn modelId="{4ECAB06B-25CB-4341-A61B-1AB2E8428806}" type="presParOf" srcId="{2426DF7A-88AC-42A4-9422-CFFF09972533}" destId="{6878C3FF-BBB2-49A6-A0E8-6A961603C87E}" srcOrd="4" destOrd="0" presId="urn:microsoft.com/office/officeart/2005/8/layout/cycle1"/>
    <dgm:cxn modelId="{E6B0AF6C-4030-4951-B845-2A1ACA845E9A}" type="presParOf" srcId="{2426DF7A-88AC-42A4-9422-CFFF09972533}" destId="{BA20B7B0-3454-4F47-AADD-F53ACF779D04}" srcOrd="5" destOrd="0" presId="urn:microsoft.com/office/officeart/2005/8/layout/cycle1"/>
    <dgm:cxn modelId="{2A3D2A75-8E14-4EB8-8025-A7AA21FBB913}" type="presParOf" srcId="{2426DF7A-88AC-42A4-9422-CFFF09972533}" destId="{49AFE761-490A-4229-88B4-A3CB0DEB42B6}" srcOrd="6" destOrd="0" presId="urn:microsoft.com/office/officeart/2005/8/layout/cycle1"/>
    <dgm:cxn modelId="{39D8DA90-4BAD-46C4-85CF-A8E28D158CBB}" type="presParOf" srcId="{2426DF7A-88AC-42A4-9422-CFFF09972533}" destId="{BB5710A0-C348-442A-BD96-8C8ABBC2923E}" srcOrd="7" destOrd="0" presId="urn:microsoft.com/office/officeart/2005/8/layout/cycle1"/>
    <dgm:cxn modelId="{FE9CCE8B-8DF8-4880-82C9-115F1D1A5382}" type="presParOf" srcId="{2426DF7A-88AC-42A4-9422-CFFF09972533}" destId="{BBF5FBAE-5819-4E09-8554-8FCD9FB2D4EA}" srcOrd="8" destOrd="0" presId="urn:microsoft.com/office/officeart/2005/8/layout/cycle1"/>
    <dgm:cxn modelId="{82540D6A-DF4F-45BD-B81D-FCC7EEA66908}" type="presParOf" srcId="{2426DF7A-88AC-42A4-9422-CFFF09972533}" destId="{B528D8A0-2D4E-4B39-BF58-7534EED3D882}" srcOrd="9" destOrd="0" presId="urn:microsoft.com/office/officeart/2005/8/layout/cycle1"/>
    <dgm:cxn modelId="{6746C63B-C161-4F03-BCE0-11ACE3A9288E}" type="presParOf" srcId="{2426DF7A-88AC-42A4-9422-CFFF09972533}" destId="{2F75633D-60EF-46C3-89E4-52A67738D8A7}" srcOrd="10" destOrd="0" presId="urn:microsoft.com/office/officeart/2005/8/layout/cycle1"/>
    <dgm:cxn modelId="{A3BBA045-D299-4235-88C1-BDE3F95D4755}" type="presParOf" srcId="{2426DF7A-88AC-42A4-9422-CFFF09972533}" destId="{D8038CBA-623D-4534-AAF7-32050F0D6FCE}" srcOrd="11" destOrd="0" presId="urn:microsoft.com/office/officeart/2005/8/layout/cycle1"/>
    <dgm:cxn modelId="{45581B8D-28AF-4DC0-98E4-EA5657020D04}" type="presParOf" srcId="{2426DF7A-88AC-42A4-9422-CFFF09972533}" destId="{84FDA68A-18C8-4C0C-83F7-E4173307B8D7}" srcOrd="12" destOrd="0" presId="urn:microsoft.com/office/officeart/2005/8/layout/cycle1"/>
    <dgm:cxn modelId="{8542C117-9CBC-4678-927F-FDF2A25A156E}" type="presParOf" srcId="{2426DF7A-88AC-42A4-9422-CFFF09972533}" destId="{A71D186C-56A1-4EEC-A08F-F5DCE90AB43C}" srcOrd="13" destOrd="0" presId="urn:microsoft.com/office/officeart/2005/8/layout/cycle1"/>
    <dgm:cxn modelId="{3CCCEE88-8386-4621-B4CA-AAD11ABFB762}" type="presParOf" srcId="{2426DF7A-88AC-42A4-9422-CFFF09972533}" destId="{BBEC2C39-E61C-4772-B5B2-2EB4C8A8B08C}"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8D2437-7A1C-4914-BE77-E88453698057}" type="doc">
      <dgm:prSet loTypeId="urn:microsoft.com/office/officeart/2005/8/layout/matrix2" loCatId="matrix" qsTypeId="urn:microsoft.com/office/officeart/2009/2/quickstyle/3d8" qsCatId="3D" csTypeId="urn:microsoft.com/office/officeart/2005/8/colors/accent1_2" csCatId="accent1" phldr="1"/>
      <dgm:spPr/>
      <dgm:t>
        <a:bodyPr/>
        <a:lstStyle/>
        <a:p>
          <a:endParaRPr lang="zh-TW" altLang="en-US"/>
        </a:p>
      </dgm:t>
    </dgm:pt>
    <dgm:pt modelId="{9B958388-D248-42F8-BC9F-1C51B6D639B3}">
      <dgm:prSet phldrT="[文字]"/>
      <dgm:spPr/>
      <dgm:t>
        <a:bodyPr/>
        <a:lstStyle/>
        <a:p>
          <a:r>
            <a:rPr lang="zh-TW" altLang="en-US" dirty="0">
              <a:solidFill>
                <a:schemeClr val="accent2">
                  <a:lumMod val="75000"/>
                </a:schemeClr>
              </a:solidFill>
            </a:rPr>
            <a:t>緊急關機程序</a:t>
          </a:r>
        </a:p>
      </dgm:t>
    </dgm:pt>
    <dgm:pt modelId="{7C3BA86A-2BA0-48EB-8425-EE8D7398CBD3}" type="parTrans" cxnId="{330B01A7-09A5-40AB-A30F-809BCF0E1E46}">
      <dgm:prSet/>
      <dgm:spPr/>
      <dgm:t>
        <a:bodyPr/>
        <a:lstStyle/>
        <a:p>
          <a:endParaRPr lang="zh-TW" altLang="en-US"/>
        </a:p>
      </dgm:t>
    </dgm:pt>
    <dgm:pt modelId="{DE6C004B-43C0-4C5B-933A-E03151CA9CC3}" type="sibTrans" cxnId="{330B01A7-09A5-40AB-A30F-809BCF0E1E46}">
      <dgm:prSet/>
      <dgm:spPr/>
      <dgm:t>
        <a:bodyPr/>
        <a:lstStyle/>
        <a:p>
          <a:endParaRPr lang="zh-TW" altLang="en-US"/>
        </a:p>
      </dgm:t>
    </dgm:pt>
    <dgm:pt modelId="{877C92C2-39E3-4176-8EF5-370F32DC3174}">
      <dgm:prSet/>
      <dgm:spPr/>
      <dgm:t>
        <a:bodyPr/>
        <a:lstStyle/>
        <a:p>
          <a:r>
            <a:rPr lang="zh-TW" altLang="en-US" dirty="0">
              <a:solidFill>
                <a:schemeClr val="accent2">
                  <a:lumMod val="75000"/>
                </a:schemeClr>
              </a:solidFill>
            </a:rPr>
            <a:t>人員疏散程序</a:t>
          </a:r>
        </a:p>
      </dgm:t>
    </dgm:pt>
    <dgm:pt modelId="{9804D4DE-01FB-489D-A592-C0BD385EE8AE}" type="parTrans" cxnId="{AA8023DD-A728-4851-AD23-FC9E867D8580}">
      <dgm:prSet/>
      <dgm:spPr/>
      <dgm:t>
        <a:bodyPr/>
        <a:lstStyle/>
        <a:p>
          <a:endParaRPr lang="zh-TW" altLang="en-US"/>
        </a:p>
      </dgm:t>
    </dgm:pt>
    <dgm:pt modelId="{08565921-047F-4233-A91C-AB6958B7D339}" type="sibTrans" cxnId="{AA8023DD-A728-4851-AD23-FC9E867D8580}">
      <dgm:prSet/>
      <dgm:spPr/>
      <dgm:t>
        <a:bodyPr/>
        <a:lstStyle/>
        <a:p>
          <a:endParaRPr lang="zh-TW" altLang="en-US"/>
        </a:p>
      </dgm:t>
    </dgm:pt>
    <dgm:pt modelId="{EBE99389-5E5B-48A8-95F9-3D7C5F6B9D62}">
      <dgm:prSet/>
      <dgm:spPr/>
      <dgm:t>
        <a:bodyPr/>
        <a:lstStyle/>
        <a:p>
          <a:r>
            <a:rPr lang="zh-TW" altLang="en-US" dirty="0">
              <a:solidFill>
                <a:schemeClr val="accent2">
                  <a:lumMod val="75000"/>
                </a:schemeClr>
              </a:solidFill>
            </a:rPr>
            <a:t>人員認知訓練</a:t>
          </a:r>
        </a:p>
      </dgm:t>
    </dgm:pt>
    <dgm:pt modelId="{19267450-C16D-4835-9F6C-8A9ECA258187}" type="parTrans" cxnId="{8C105615-7A0D-4D3C-BD63-89C2B8AEB2DB}">
      <dgm:prSet/>
      <dgm:spPr/>
      <dgm:t>
        <a:bodyPr/>
        <a:lstStyle/>
        <a:p>
          <a:endParaRPr lang="zh-TW" altLang="en-US"/>
        </a:p>
      </dgm:t>
    </dgm:pt>
    <dgm:pt modelId="{5185D973-B576-4599-9734-082D0D413A3B}" type="sibTrans" cxnId="{8C105615-7A0D-4D3C-BD63-89C2B8AEB2DB}">
      <dgm:prSet/>
      <dgm:spPr/>
      <dgm:t>
        <a:bodyPr/>
        <a:lstStyle/>
        <a:p>
          <a:endParaRPr lang="zh-TW" altLang="en-US"/>
        </a:p>
      </dgm:t>
    </dgm:pt>
    <dgm:pt modelId="{DFC4A24C-F15B-4697-8AA1-344E1A7B9DC5}">
      <dgm:prSet/>
      <dgm:spPr/>
      <dgm:t>
        <a:bodyPr/>
        <a:lstStyle/>
        <a:p>
          <a:r>
            <a:rPr lang="zh-TW" altLang="en-US" dirty="0">
              <a:solidFill>
                <a:schemeClr val="accent2">
                  <a:lumMod val="75000"/>
                </a:schemeClr>
              </a:solidFill>
            </a:rPr>
            <a:t>消防演習</a:t>
          </a:r>
        </a:p>
      </dgm:t>
    </dgm:pt>
    <dgm:pt modelId="{ADFDE47C-A8AE-4425-9DE2-AEBEA66B7F91}" type="parTrans" cxnId="{D5B24EAF-70E0-4E8E-9A3D-F5FF901652CA}">
      <dgm:prSet/>
      <dgm:spPr/>
      <dgm:t>
        <a:bodyPr/>
        <a:lstStyle/>
        <a:p>
          <a:endParaRPr lang="zh-TW" altLang="en-US"/>
        </a:p>
      </dgm:t>
    </dgm:pt>
    <dgm:pt modelId="{7ED853E5-FD3C-4EFB-8CC0-18EB0FD88079}" type="sibTrans" cxnId="{D5B24EAF-70E0-4E8E-9A3D-F5FF901652CA}">
      <dgm:prSet/>
      <dgm:spPr/>
      <dgm:t>
        <a:bodyPr/>
        <a:lstStyle/>
        <a:p>
          <a:endParaRPr lang="zh-TW" altLang="en-US"/>
        </a:p>
      </dgm:t>
    </dgm:pt>
    <dgm:pt modelId="{F608F4DD-55ED-481E-A4BF-D39010F0FB0C}" type="pres">
      <dgm:prSet presAssocID="{AB8D2437-7A1C-4914-BE77-E88453698057}" presName="matrix" presStyleCnt="0">
        <dgm:presLayoutVars>
          <dgm:chMax val="1"/>
          <dgm:dir/>
          <dgm:resizeHandles val="exact"/>
        </dgm:presLayoutVars>
      </dgm:prSet>
      <dgm:spPr/>
    </dgm:pt>
    <dgm:pt modelId="{3ECC6756-57E8-4E0E-A3F3-63556B4F1176}" type="pres">
      <dgm:prSet presAssocID="{AB8D2437-7A1C-4914-BE77-E88453698057}" presName="axisShape" presStyleLbl="bgShp" presStyleIdx="0" presStyleCnt="1"/>
      <dgm:spPr/>
    </dgm:pt>
    <dgm:pt modelId="{761F9660-F1A8-4232-9D02-915D8D485291}" type="pres">
      <dgm:prSet presAssocID="{AB8D2437-7A1C-4914-BE77-E88453698057}" presName="rect1" presStyleLbl="node1" presStyleIdx="0" presStyleCnt="4">
        <dgm:presLayoutVars>
          <dgm:chMax val="0"/>
          <dgm:chPref val="0"/>
          <dgm:bulletEnabled val="1"/>
        </dgm:presLayoutVars>
      </dgm:prSet>
      <dgm:spPr/>
    </dgm:pt>
    <dgm:pt modelId="{523079CE-9315-483D-A843-18E19996FDE6}" type="pres">
      <dgm:prSet presAssocID="{AB8D2437-7A1C-4914-BE77-E88453698057}" presName="rect2" presStyleLbl="node1" presStyleIdx="1" presStyleCnt="4">
        <dgm:presLayoutVars>
          <dgm:chMax val="0"/>
          <dgm:chPref val="0"/>
          <dgm:bulletEnabled val="1"/>
        </dgm:presLayoutVars>
      </dgm:prSet>
      <dgm:spPr/>
    </dgm:pt>
    <dgm:pt modelId="{38C53F9B-F8EF-4F1E-B6E4-00A1189D63CC}" type="pres">
      <dgm:prSet presAssocID="{AB8D2437-7A1C-4914-BE77-E88453698057}" presName="rect3" presStyleLbl="node1" presStyleIdx="2" presStyleCnt="4">
        <dgm:presLayoutVars>
          <dgm:chMax val="0"/>
          <dgm:chPref val="0"/>
          <dgm:bulletEnabled val="1"/>
        </dgm:presLayoutVars>
      </dgm:prSet>
      <dgm:spPr/>
    </dgm:pt>
    <dgm:pt modelId="{E151B17B-CD0D-4B44-9DEB-81450FA789E2}" type="pres">
      <dgm:prSet presAssocID="{AB8D2437-7A1C-4914-BE77-E88453698057}" presName="rect4" presStyleLbl="node1" presStyleIdx="3" presStyleCnt="4">
        <dgm:presLayoutVars>
          <dgm:chMax val="0"/>
          <dgm:chPref val="0"/>
          <dgm:bulletEnabled val="1"/>
        </dgm:presLayoutVars>
      </dgm:prSet>
      <dgm:spPr/>
    </dgm:pt>
  </dgm:ptLst>
  <dgm:cxnLst>
    <dgm:cxn modelId="{8C105615-7A0D-4D3C-BD63-89C2B8AEB2DB}" srcId="{AB8D2437-7A1C-4914-BE77-E88453698057}" destId="{EBE99389-5E5B-48A8-95F9-3D7C5F6B9D62}" srcOrd="2" destOrd="0" parTransId="{19267450-C16D-4835-9F6C-8A9ECA258187}" sibTransId="{5185D973-B576-4599-9734-082D0D413A3B}"/>
    <dgm:cxn modelId="{F54BE61C-9CC7-4506-9462-7719D550D1D5}" type="presOf" srcId="{877C92C2-39E3-4176-8EF5-370F32DC3174}" destId="{523079CE-9315-483D-A843-18E19996FDE6}" srcOrd="0" destOrd="0" presId="urn:microsoft.com/office/officeart/2005/8/layout/matrix2"/>
    <dgm:cxn modelId="{2BBA4C68-CF07-49A0-9595-31CAB3775B07}" type="presOf" srcId="{AB8D2437-7A1C-4914-BE77-E88453698057}" destId="{F608F4DD-55ED-481E-A4BF-D39010F0FB0C}" srcOrd="0" destOrd="0" presId="urn:microsoft.com/office/officeart/2005/8/layout/matrix2"/>
    <dgm:cxn modelId="{FEEBD482-70EA-4A4D-98CB-53417F314F55}" type="presOf" srcId="{EBE99389-5E5B-48A8-95F9-3D7C5F6B9D62}" destId="{38C53F9B-F8EF-4F1E-B6E4-00A1189D63CC}" srcOrd="0" destOrd="0" presId="urn:microsoft.com/office/officeart/2005/8/layout/matrix2"/>
    <dgm:cxn modelId="{AF59D899-F03A-418C-AF70-E93C3B506DDA}" type="presOf" srcId="{DFC4A24C-F15B-4697-8AA1-344E1A7B9DC5}" destId="{E151B17B-CD0D-4B44-9DEB-81450FA789E2}" srcOrd="0" destOrd="0" presId="urn:microsoft.com/office/officeart/2005/8/layout/matrix2"/>
    <dgm:cxn modelId="{330B01A7-09A5-40AB-A30F-809BCF0E1E46}" srcId="{AB8D2437-7A1C-4914-BE77-E88453698057}" destId="{9B958388-D248-42F8-BC9F-1C51B6D639B3}" srcOrd="0" destOrd="0" parTransId="{7C3BA86A-2BA0-48EB-8425-EE8D7398CBD3}" sibTransId="{DE6C004B-43C0-4C5B-933A-E03151CA9CC3}"/>
    <dgm:cxn modelId="{D5B24EAF-70E0-4E8E-9A3D-F5FF901652CA}" srcId="{AB8D2437-7A1C-4914-BE77-E88453698057}" destId="{DFC4A24C-F15B-4697-8AA1-344E1A7B9DC5}" srcOrd="3" destOrd="0" parTransId="{ADFDE47C-A8AE-4425-9DE2-AEBEA66B7F91}" sibTransId="{7ED853E5-FD3C-4EFB-8CC0-18EB0FD88079}"/>
    <dgm:cxn modelId="{AA8023DD-A728-4851-AD23-FC9E867D8580}" srcId="{AB8D2437-7A1C-4914-BE77-E88453698057}" destId="{877C92C2-39E3-4176-8EF5-370F32DC3174}" srcOrd="1" destOrd="0" parTransId="{9804D4DE-01FB-489D-A592-C0BD385EE8AE}" sibTransId="{08565921-047F-4233-A91C-AB6958B7D339}"/>
    <dgm:cxn modelId="{1F4AD0EF-284F-4DC7-8F16-5165FDF9A7FD}" type="presOf" srcId="{9B958388-D248-42F8-BC9F-1C51B6D639B3}" destId="{761F9660-F1A8-4232-9D02-915D8D485291}" srcOrd="0" destOrd="0" presId="urn:microsoft.com/office/officeart/2005/8/layout/matrix2"/>
    <dgm:cxn modelId="{C9B4520C-E137-40A5-AC11-B10431590020}" type="presParOf" srcId="{F608F4DD-55ED-481E-A4BF-D39010F0FB0C}" destId="{3ECC6756-57E8-4E0E-A3F3-63556B4F1176}" srcOrd="0" destOrd="0" presId="urn:microsoft.com/office/officeart/2005/8/layout/matrix2"/>
    <dgm:cxn modelId="{8A49B447-9D22-4E8A-AA0B-59384BCFBE04}" type="presParOf" srcId="{F608F4DD-55ED-481E-A4BF-D39010F0FB0C}" destId="{761F9660-F1A8-4232-9D02-915D8D485291}" srcOrd="1" destOrd="0" presId="urn:microsoft.com/office/officeart/2005/8/layout/matrix2"/>
    <dgm:cxn modelId="{DDC16A6A-A8B1-4B8E-92C0-0208704378D0}" type="presParOf" srcId="{F608F4DD-55ED-481E-A4BF-D39010F0FB0C}" destId="{523079CE-9315-483D-A843-18E19996FDE6}" srcOrd="2" destOrd="0" presId="urn:microsoft.com/office/officeart/2005/8/layout/matrix2"/>
    <dgm:cxn modelId="{B57A128F-C129-4BBB-992D-3C4EFC080575}" type="presParOf" srcId="{F608F4DD-55ED-481E-A4BF-D39010F0FB0C}" destId="{38C53F9B-F8EF-4F1E-B6E4-00A1189D63CC}" srcOrd="3" destOrd="0" presId="urn:microsoft.com/office/officeart/2005/8/layout/matrix2"/>
    <dgm:cxn modelId="{91FDB426-6BBE-464C-8D4B-B3DDC0B28ED1}" type="presParOf" srcId="{F608F4DD-55ED-481E-A4BF-D39010F0FB0C}" destId="{E151B17B-CD0D-4B44-9DEB-81450FA789E2}"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87957-4F30-4C5B-AD03-157F2C85125B}">
      <dsp:nvSpPr>
        <dsp:cNvPr id="0" name=""/>
        <dsp:cNvSpPr/>
      </dsp:nvSpPr>
      <dsp:spPr>
        <a:xfrm>
          <a:off x="3063478" y="26632"/>
          <a:ext cx="911175" cy="9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精確度</a:t>
          </a:r>
        </a:p>
      </dsp:txBody>
      <dsp:txXfrm>
        <a:off x="3063478" y="26632"/>
        <a:ext cx="911175" cy="911175"/>
      </dsp:txXfrm>
    </dsp:sp>
    <dsp:sp modelId="{A4D90BBA-D8E2-4003-8C41-701813CF4633}">
      <dsp:nvSpPr>
        <dsp:cNvPr id="0" name=""/>
        <dsp:cNvSpPr/>
      </dsp:nvSpPr>
      <dsp:spPr>
        <a:xfrm>
          <a:off x="920330" y="304"/>
          <a:ext cx="3415922" cy="3415922"/>
        </a:xfrm>
        <a:prstGeom prst="circularArrow">
          <a:avLst>
            <a:gd name="adj1" fmla="val 5202"/>
            <a:gd name="adj2" fmla="val 336011"/>
            <a:gd name="adj3" fmla="val 21292844"/>
            <a:gd name="adj4" fmla="val 19766588"/>
            <a:gd name="adj5" fmla="val 6068"/>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878C3FF-BBB2-49A6-A0E8-6A961603C87E}">
      <dsp:nvSpPr>
        <dsp:cNvPr id="0" name=""/>
        <dsp:cNvSpPr/>
      </dsp:nvSpPr>
      <dsp:spPr>
        <a:xfrm>
          <a:off x="3614007" y="1720986"/>
          <a:ext cx="911175" cy="9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時間</a:t>
          </a:r>
        </a:p>
      </dsp:txBody>
      <dsp:txXfrm>
        <a:off x="3614007" y="1720986"/>
        <a:ext cx="911175" cy="911175"/>
      </dsp:txXfrm>
    </dsp:sp>
    <dsp:sp modelId="{BA20B7B0-3454-4F47-AADD-F53ACF779D04}">
      <dsp:nvSpPr>
        <dsp:cNvPr id="0" name=""/>
        <dsp:cNvSpPr/>
      </dsp:nvSpPr>
      <dsp:spPr>
        <a:xfrm>
          <a:off x="920330" y="304"/>
          <a:ext cx="3415922" cy="3415922"/>
        </a:xfrm>
        <a:prstGeom prst="circularArrow">
          <a:avLst>
            <a:gd name="adj1" fmla="val 5202"/>
            <a:gd name="adj2" fmla="val 336011"/>
            <a:gd name="adj3" fmla="val 4014285"/>
            <a:gd name="adj4" fmla="val 2253811"/>
            <a:gd name="adj5" fmla="val 6068"/>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B5710A0-C348-442A-BD96-8C8ABBC2923E}">
      <dsp:nvSpPr>
        <dsp:cNvPr id="0" name=""/>
        <dsp:cNvSpPr/>
      </dsp:nvSpPr>
      <dsp:spPr>
        <a:xfrm>
          <a:off x="2172704" y="2768153"/>
          <a:ext cx="911175" cy="9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可接受程度</a:t>
          </a:r>
        </a:p>
      </dsp:txBody>
      <dsp:txXfrm>
        <a:off x="2172704" y="2768153"/>
        <a:ext cx="911175" cy="911175"/>
      </dsp:txXfrm>
    </dsp:sp>
    <dsp:sp modelId="{BBF5FBAE-5819-4E09-8554-8FCD9FB2D4EA}">
      <dsp:nvSpPr>
        <dsp:cNvPr id="0" name=""/>
        <dsp:cNvSpPr/>
      </dsp:nvSpPr>
      <dsp:spPr>
        <a:xfrm>
          <a:off x="920330" y="304"/>
          <a:ext cx="3415922" cy="3415922"/>
        </a:xfrm>
        <a:prstGeom prst="circularArrow">
          <a:avLst>
            <a:gd name="adj1" fmla="val 5202"/>
            <a:gd name="adj2" fmla="val 336011"/>
            <a:gd name="adj3" fmla="val 8210178"/>
            <a:gd name="adj4" fmla="val 6449704"/>
            <a:gd name="adj5" fmla="val 6068"/>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F75633D-60EF-46C3-89E4-52A67738D8A7}">
      <dsp:nvSpPr>
        <dsp:cNvPr id="0" name=""/>
        <dsp:cNvSpPr/>
      </dsp:nvSpPr>
      <dsp:spPr>
        <a:xfrm>
          <a:off x="731401" y="1720986"/>
          <a:ext cx="911175" cy="9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防偽能力</a:t>
          </a:r>
        </a:p>
      </dsp:txBody>
      <dsp:txXfrm>
        <a:off x="731401" y="1720986"/>
        <a:ext cx="911175" cy="911175"/>
      </dsp:txXfrm>
    </dsp:sp>
    <dsp:sp modelId="{D8038CBA-623D-4534-AAF7-32050F0D6FCE}">
      <dsp:nvSpPr>
        <dsp:cNvPr id="0" name=""/>
        <dsp:cNvSpPr/>
      </dsp:nvSpPr>
      <dsp:spPr>
        <a:xfrm>
          <a:off x="920330" y="304"/>
          <a:ext cx="3415922" cy="3415922"/>
        </a:xfrm>
        <a:prstGeom prst="circularArrow">
          <a:avLst>
            <a:gd name="adj1" fmla="val 5202"/>
            <a:gd name="adj2" fmla="val 336011"/>
            <a:gd name="adj3" fmla="val 12297402"/>
            <a:gd name="adj4" fmla="val 10771145"/>
            <a:gd name="adj5" fmla="val 6068"/>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71D186C-56A1-4EEC-A08F-F5DCE90AB43C}">
      <dsp:nvSpPr>
        <dsp:cNvPr id="0" name=""/>
        <dsp:cNvSpPr/>
      </dsp:nvSpPr>
      <dsp:spPr>
        <a:xfrm>
          <a:off x="1281930" y="26632"/>
          <a:ext cx="911175" cy="911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TW" altLang="en-US" sz="2400" b="1" kern="1200" dirty="0">
              <a:solidFill>
                <a:srgbClr val="FF0000"/>
              </a:solidFill>
            </a:rPr>
            <a:t>成本</a:t>
          </a:r>
        </a:p>
      </dsp:txBody>
      <dsp:txXfrm>
        <a:off x="1281930" y="26632"/>
        <a:ext cx="911175" cy="911175"/>
      </dsp:txXfrm>
    </dsp:sp>
    <dsp:sp modelId="{BBEC2C39-E61C-4772-B5B2-2EB4C8A8B08C}">
      <dsp:nvSpPr>
        <dsp:cNvPr id="0" name=""/>
        <dsp:cNvSpPr/>
      </dsp:nvSpPr>
      <dsp:spPr>
        <a:xfrm>
          <a:off x="920330" y="304"/>
          <a:ext cx="3415922" cy="3415922"/>
        </a:xfrm>
        <a:prstGeom prst="circularArrow">
          <a:avLst>
            <a:gd name="adj1" fmla="val 5202"/>
            <a:gd name="adj2" fmla="val 336011"/>
            <a:gd name="adj3" fmla="val 16865275"/>
            <a:gd name="adj4" fmla="val 15198714"/>
            <a:gd name="adj5" fmla="val 6068"/>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C6756-57E8-4E0E-A3F3-63556B4F1176}">
      <dsp:nvSpPr>
        <dsp:cNvPr id="0" name=""/>
        <dsp:cNvSpPr/>
      </dsp:nvSpPr>
      <dsp:spPr>
        <a:xfrm>
          <a:off x="1222164" y="0"/>
          <a:ext cx="4336256" cy="4336256"/>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761F9660-F1A8-4232-9D02-915D8D485291}">
      <dsp:nvSpPr>
        <dsp:cNvPr id="0" name=""/>
        <dsp:cNvSpPr/>
      </dsp:nvSpPr>
      <dsp:spPr>
        <a:xfrm>
          <a:off x="1504020" y="281856"/>
          <a:ext cx="1734502" cy="173450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TW" altLang="en-US" sz="3200" kern="1200" dirty="0">
              <a:solidFill>
                <a:schemeClr val="accent2">
                  <a:lumMod val="75000"/>
                </a:schemeClr>
              </a:solidFill>
            </a:rPr>
            <a:t>緊急關機程序</a:t>
          </a:r>
        </a:p>
      </dsp:txBody>
      <dsp:txXfrm>
        <a:off x="1588691" y="366527"/>
        <a:ext cx="1565160" cy="1565160"/>
      </dsp:txXfrm>
    </dsp:sp>
    <dsp:sp modelId="{523079CE-9315-483D-A843-18E19996FDE6}">
      <dsp:nvSpPr>
        <dsp:cNvPr id="0" name=""/>
        <dsp:cNvSpPr/>
      </dsp:nvSpPr>
      <dsp:spPr>
        <a:xfrm>
          <a:off x="3542060" y="281856"/>
          <a:ext cx="1734502" cy="173450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TW" altLang="en-US" sz="3200" kern="1200" dirty="0">
              <a:solidFill>
                <a:schemeClr val="accent2">
                  <a:lumMod val="75000"/>
                </a:schemeClr>
              </a:solidFill>
            </a:rPr>
            <a:t>人員疏散程序</a:t>
          </a:r>
        </a:p>
      </dsp:txBody>
      <dsp:txXfrm>
        <a:off x="3626731" y="366527"/>
        <a:ext cx="1565160" cy="1565160"/>
      </dsp:txXfrm>
    </dsp:sp>
    <dsp:sp modelId="{38C53F9B-F8EF-4F1E-B6E4-00A1189D63CC}">
      <dsp:nvSpPr>
        <dsp:cNvPr id="0" name=""/>
        <dsp:cNvSpPr/>
      </dsp:nvSpPr>
      <dsp:spPr>
        <a:xfrm>
          <a:off x="1504020" y="2319896"/>
          <a:ext cx="1734502" cy="173450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TW" altLang="en-US" sz="3200" kern="1200" dirty="0">
              <a:solidFill>
                <a:schemeClr val="accent2">
                  <a:lumMod val="75000"/>
                </a:schemeClr>
              </a:solidFill>
            </a:rPr>
            <a:t>人員認知訓練</a:t>
          </a:r>
        </a:p>
      </dsp:txBody>
      <dsp:txXfrm>
        <a:off x="1588691" y="2404567"/>
        <a:ext cx="1565160" cy="1565160"/>
      </dsp:txXfrm>
    </dsp:sp>
    <dsp:sp modelId="{E151B17B-CD0D-4B44-9DEB-81450FA789E2}">
      <dsp:nvSpPr>
        <dsp:cNvPr id="0" name=""/>
        <dsp:cNvSpPr/>
      </dsp:nvSpPr>
      <dsp:spPr>
        <a:xfrm>
          <a:off x="3542060" y="2319896"/>
          <a:ext cx="1734502" cy="1734502"/>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TW" altLang="en-US" sz="3200" kern="1200" dirty="0">
              <a:solidFill>
                <a:schemeClr val="accent2">
                  <a:lumMod val="75000"/>
                </a:schemeClr>
              </a:solidFill>
            </a:rPr>
            <a:t>消防演習</a:t>
          </a:r>
        </a:p>
      </dsp:txBody>
      <dsp:txXfrm>
        <a:off x="3626731" y="2404567"/>
        <a:ext cx="1565160" cy="156516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76476" cy="51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824" tIns="47412" rIns="94824" bIns="47412" numCol="1" anchor="t" anchorCtr="0" compatLnSpc="1">
            <a:prstTxWarp prst="textNoShape">
              <a:avLst/>
            </a:prstTxWarp>
          </a:bodyPr>
          <a:lstStyle>
            <a:lvl1pPr defTabSz="948285">
              <a:defRPr sz="1300" i="0">
                <a:ea typeface="新細明體" pitchFamily="18" charset="-120"/>
              </a:defRPr>
            </a:lvl1pPr>
          </a:lstStyle>
          <a:p>
            <a:pPr>
              <a:defRPr/>
            </a:pPr>
            <a:endParaRPr lang="en-US" altLang="zh-TW"/>
          </a:p>
        </p:txBody>
      </p:sp>
      <p:sp>
        <p:nvSpPr>
          <p:cNvPr id="68611" name="Rectangle 3"/>
          <p:cNvSpPr>
            <a:spLocks noGrp="1" noChangeArrowheads="1"/>
          </p:cNvSpPr>
          <p:nvPr>
            <p:ph type="dt" sz="quarter" idx="1"/>
          </p:nvPr>
        </p:nvSpPr>
        <p:spPr bwMode="auto">
          <a:xfrm>
            <a:off x="4021129" y="0"/>
            <a:ext cx="3076476" cy="51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824" tIns="47412" rIns="94824" bIns="47412" numCol="1" anchor="t" anchorCtr="0" compatLnSpc="1">
            <a:prstTxWarp prst="textNoShape">
              <a:avLst/>
            </a:prstTxWarp>
          </a:bodyPr>
          <a:lstStyle>
            <a:lvl1pPr algn="r" defTabSz="948285">
              <a:defRPr sz="1300" i="0">
                <a:ea typeface="新細明體" pitchFamily="18" charset="-120"/>
              </a:defRPr>
            </a:lvl1pPr>
          </a:lstStyle>
          <a:p>
            <a:pPr>
              <a:defRPr/>
            </a:pPr>
            <a:endParaRPr lang="en-US" altLang="zh-TW"/>
          </a:p>
        </p:txBody>
      </p:sp>
      <p:sp>
        <p:nvSpPr>
          <p:cNvPr id="68612" name="Rectangle 4"/>
          <p:cNvSpPr>
            <a:spLocks noGrp="1" noChangeArrowheads="1"/>
          </p:cNvSpPr>
          <p:nvPr>
            <p:ph type="ftr" sz="quarter" idx="2"/>
          </p:nvPr>
        </p:nvSpPr>
        <p:spPr bwMode="auto">
          <a:xfrm>
            <a:off x="0" y="9721137"/>
            <a:ext cx="3076476" cy="51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824" tIns="47412" rIns="94824" bIns="47412" numCol="1" anchor="b" anchorCtr="0" compatLnSpc="1">
            <a:prstTxWarp prst="textNoShape">
              <a:avLst/>
            </a:prstTxWarp>
          </a:bodyPr>
          <a:lstStyle>
            <a:lvl1pPr defTabSz="948285">
              <a:defRPr sz="1300" i="0">
                <a:ea typeface="新細明體" pitchFamily="18" charset="-120"/>
              </a:defRPr>
            </a:lvl1pPr>
          </a:lstStyle>
          <a:p>
            <a:pPr>
              <a:defRPr/>
            </a:pPr>
            <a:endParaRPr lang="en-US" altLang="zh-TW"/>
          </a:p>
        </p:txBody>
      </p:sp>
      <p:sp>
        <p:nvSpPr>
          <p:cNvPr id="68613" name="Rectangle 5"/>
          <p:cNvSpPr>
            <a:spLocks noGrp="1" noChangeArrowheads="1"/>
          </p:cNvSpPr>
          <p:nvPr>
            <p:ph type="sldNum" sz="quarter" idx="3"/>
          </p:nvPr>
        </p:nvSpPr>
        <p:spPr bwMode="auto">
          <a:xfrm>
            <a:off x="4021129" y="9721137"/>
            <a:ext cx="3076476" cy="51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824" tIns="47412" rIns="94824" bIns="47412" numCol="1" anchor="b" anchorCtr="0" compatLnSpc="1">
            <a:prstTxWarp prst="textNoShape">
              <a:avLst/>
            </a:prstTxWarp>
          </a:bodyPr>
          <a:lstStyle>
            <a:lvl1pPr algn="r" defTabSz="948285">
              <a:defRPr sz="1300" i="0">
                <a:ea typeface="新細明體" pitchFamily="18" charset="-120"/>
              </a:defRPr>
            </a:lvl1pPr>
          </a:lstStyle>
          <a:p>
            <a:pPr>
              <a:defRPr/>
            </a:pPr>
            <a:fld id="{71E3146F-09D4-48F4-8223-2258AA4EB4D9}" type="slidenum">
              <a:rPr lang="en-US" altLang="zh-TW"/>
              <a:pPr>
                <a:defRPr/>
              </a:pPr>
              <a:t>‹#›</a:t>
            </a:fld>
            <a:endParaRPr lang="en-US" altLang="zh-TW"/>
          </a:p>
        </p:txBody>
      </p:sp>
    </p:spTree>
    <p:extLst>
      <p:ext uri="{BB962C8B-B14F-4D97-AF65-F5344CB8AC3E}">
        <p14:creationId xmlns:p14="http://schemas.microsoft.com/office/powerpoint/2010/main" val="36221653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備忘稿版面配置區 4">
            <a:extLst>
              <a:ext uri="{FF2B5EF4-FFF2-40B4-BE49-F238E27FC236}">
                <a16:creationId xmlns:a16="http://schemas.microsoft.com/office/drawing/2014/main" id="{DAD5211C-2A21-4FA4-9A62-B0E1FB53B82C}"/>
              </a:ext>
            </a:extLst>
          </p:cNvPr>
          <p:cNvSpPr>
            <a:spLocks noGrp="1"/>
          </p:cNvSpPr>
          <p:nvPr>
            <p:ph type="body" sz="quarter" idx="3"/>
          </p:nvPr>
        </p:nvSpPr>
        <p:spPr>
          <a:xfrm>
            <a:off x="709429" y="4925459"/>
            <a:ext cx="5680444" cy="4029621"/>
          </a:xfrm>
          <a:prstGeom prst="rect">
            <a:avLst/>
          </a:prstGeom>
        </p:spPr>
        <p:txBody>
          <a:bodyPr vert="horz" lIns="95463" tIns="47732" rIns="95463" bIns="47732"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文字方塊 1"/>
          <p:cNvSpPr txBox="1"/>
          <p:nvPr/>
        </p:nvSpPr>
        <p:spPr>
          <a:xfrm>
            <a:off x="6429970" y="9797826"/>
            <a:ext cx="538930" cy="292388"/>
          </a:xfrm>
          <a:prstGeom prst="rect">
            <a:avLst/>
          </a:prstGeom>
          <a:noFill/>
        </p:spPr>
        <p:txBody>
          <a:bodyPr wrap="none" rtlCol="0">
            <a:spAutoFit/>
          </a:bodyPr>
          <a:ls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a:lstStyle>
          <a:p>
            <a:r>
              <a:rPr lang="en-US" altLang="zh-TW" sz="1300" i="0" dirty="0"/>
              <a:t>2-</a:t>
            </a:r>
            <a:fld id="{D8E7AD90-3AEA-4707-9278-2131F807C12A}" type="slidenum">
              <a:rPr lang="en-US" altLang="zh-TW" sz="1300" i="0" smtClean="0"/>
              <a:pPr/>
              <a:t>‹#›</a:t>
            </a:fld>
            <a:endParaRPr lang="zh-TW" altLang="en-US" sz="1300" i="0" dirty="0"/>
          </a:p>
        </p:txBody>
      </p:sp>
      <p:sp>
        <p:nvSpPr>
          <p:cNvPr id="2" name="投影片影像版面配置區 1">
            <a:extLst>
              <a:ext uri="{FF2B5EF4-FFF2-40B4-BE49-F238E27FC236}">
                <a16:creationId xmlns:a16="http://schemas.microsoft.com/office/drawing/2014/main" id="{3DB2C068-015D-4DA4-8F0D-958F8828F5D8}"/>
              </a:ext>
            </a:extLst>
          </p:cNvPr>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endParaRPr lang="zh-TW" altLang="en-US"/>
          </a:p>
        </p:txBody>
      </p:sp>
    </p:spTree>
    <p:extLst>
      <p:ext uri="{BB962C8B-B14F-4D97-AF65-F5344CB8AC3E}">
        <p14:creationId xmlns:p14="http://schemas.microsoft.com/office/powerpoint/2010/main" val="428261630"/>
      </p:ext>
    </p:extLst>
  </p:cSld>
  <p:clrMap bg1="lt1" tx1="dk1" bg2="lt2" tx2="dk2" accent1="accent1" accent2="accent2" accent3="accent3" accent4="accent4" accent5="accent5" accent6="accent6" hlink="hlink" folHlink="folHlink"/>
  <p:hf sldNum="0" hdr="0" ftr="0" dt="0"/>
  <p:notesStyle>
    <a:lvl1pPr marL="288000" indent="-288000" algn="l" rtl="0" eaLnBrk="0" fontAlgn="base" hangingPunct="0">
      <a:lnSpc>
        <a:spcPct val="120000"/>
      </a:lnSpc>
      <a:spcBef>
        <a:spcPts val="200"/>
      </a:spcBef>
      <a:spcAft>
        <a:spcPts val="200"/>
      </a:spcAft>
      <a:buFont typeface="Wingdings" panose="05000000000000000000" pitchFamily="2" charset="2"/>
      <a:buChar char="l"/>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1pPr>
    <a:lvl2pPr marL="468000" indent="-180000" algn="l" rtl="0" eaLnBrk="0" fontAlgn="base" hangingPunct="0">
      <a:lnSpc>
        <a:spcPct val="120000"/>
      </a:lnSpc>
      <a:spcBef>
        <a:spcPts val="200"/>
      </a:spcBef>
      <a:spcAft>
        <a:spcPts val="200"/>
      </a:spcAft>
      <a:buFont typeface="Times New Roman" panose="02020603050405020304" pitchFamily="18" charset="0"/>
      <a:buChar char="–"/>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2pPr>
    <a:lvl3pPr marL="684000" indent="-216000" algn="l" rtl="0" eaLnBrk="0" fontAlgn="base" hangingPunct="0">
      <a:lnSpc>
        <a:spcPct val="120000"/>
      </a:lnSpc>
      <a:spcBef>
        <a:spcPts val="200"/>
      </a:spcBef>
      <a:spcAft>
        <a:spcPts val="200"/>
      </a:spcAft>
      <a:buFont typeface="Wingdings" panose="05000000000000000000" pitchFamily="2" charset="2"/>
      <a:buChar char="Ø"/>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3pPr>
    <a:lvl4pPr marL="900000" indent="-180000" algn="l" rtl="0" eaLnBrk="0" fontAlgn="base" hangingPunct="0">
      <a:lnSpc>
        <a:spcPct val="120000"/>
      </a:lnSpc>
      <a:spcBef>
        <a:spcPts val="200"/>
      </a:spcBef>
      <a:spcAft>
        <a:spcPts val="200"/>
      </a:spcAft>
      <a:buFont typeface="Wingdings" panose="05000000000000000000" pitchFamily="2" charset="2"/>
      <a:buChar char="u"/>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4pPr>
    <a:lvl5pPr marL="1080000" indent="-180000" algn="l" rtl="0" eaLnBrk="0" fontAlgn="base" hangingPunct="0">
      <a:lnSpc>
        <a:spcPct val="120000"/>
      </a:lnSpc>
      <a:spcBef>
        <a:spcPts val="200"/>
      </a:spcBef>
      <a:spcAft>
        <a:spcPts val="200"/>
      </a:spcAft>
      <a:buFont typeface="Wingdings" panose="05000000000000000000" pitchFamily="2" charset="2"/>
      <a:buChar char="n"/>
      <a:defRPr kumimoji="1" lang="zh-TW" altLang="en-US" sz="1400" kern="1200" baseline="0" noProof="0" dirty="0" smtClean="0">
        <a:solidFill>
          <a:schemeClr val="tx1"/>
        </a:solidFill>
        <a:latin typeface="微軟正黑體" panose="020B0604030504040204" pitchFamily="34" charset="-120"/>
        <a:ea typeface="微軟正黑體"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a:xfrm>
            <a:off x="990600" y="766763"/>
            <a:ext cx="5118100" cy="3838575"/>
          </a:xfrm>
          <a:prstGeom prst="rect">
            <a:avLst/>
          </a:prstGeom>
          <a:ln/>
        </p:spPr>
      </p:sp>
      <p:sp>
        <p:nvSpPr>
          <p:cNvPr id="6147"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3629652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a:xfrm>
            <a:off x="1008063" y="773113"/>
            <a:ext cx="5148262" cy="3860800"/>
          </a:xfrm>
          <a:prstGeom prst="rect">
            <a:avLst/>
          </a:prstGeom>
          <a:ln/>
        </p:spPr>
      </p:sp>
      <p:sp>
        <p:nvSpPr>
          <p:cNvPr id="1843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431503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100</a:t>
            </a:fld>
            <a:endParaRPr lang="zh-TW" altLang="en-US"/>
          </a:p>
        </p:txBody>
      </p:sp>
    </p:spTree>
    <p:extLst>
      <p:ext uri="{BB962C8B-B14F-4D97-AF65-F5344CB8AC3E}">
        <p14:creationId xmlns:p14="http://schemas.microsoft.com/office/powerpoint/2010/main" val="31752469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圖片來源：</a:t>
            </a:r>
            <a:r>
              <a:rPr lang="en-US" altLang="zh-TW" dirty="0"/>
              <a:t>108</a:t>
            </a:r>
            <a:r>
              <a:rPr lang="zh-TW" altLang="en-US" dirty="0"/>
              <a:t>年防火牆建置資安參考指引</a:t>
            </a:r>
            <a:r>
              <a:rPr lang="en-US" altLang="zh-TW" dirty="0"/>
              <a:t>(</a:t>
            </a:r>
            <a:r>
              <a:rPr lang="zh-TW" altLang="en-US" dirty="0"/>
              <a:t>修訂</a:t>
            </a:r>
            <a:r>
              <a:rPr lang="en-US" altLang="zh-TW" dirty="0"/>
              <a:t>)(V3.0)</a:t>
            </a:r>
            <a:r>
              <a:rPr lang="zh-TW" altLang="en-US" dirty="0"/>
              <a:t>，圖</a:t>
            </a:r>
            <a:r>
              <a:rPr lang="en-US" altLang="zh-TW" dirty="0"/>
              <a:t>6</a:t>
            </a:r>
            <a:r>
              <a:rPr lang="zh-TW" altLang="en-US" dirty="0"/>
              <a:t>，第</a:t>
            </a:r>
            <a:r>
              <a:rPr lang="en-US" altLang="zh-TW" dirty="0"/>
              <a:t>19</a:t>
            </a:r>
            <a:r>
              <a:rPr lang="zh-TW" altLang="en-US" dirty="0"/>
              <a:t>頁</a:t>
            </a:r>
          </a:p>
        </p:txBody>
      </p:sp>
    </p:spTree>
    <p:extLst>
      <p:ext uri="{BB962C8B-B14F-4D97-AF65-F5344CB8AC3E}">
        <p14:creationId xmlns:p14="http://schemas.microsoft.com/office/powerpoint/2010/main" val="10516549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TW" altLang="en-US" sz="14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102</a:t>
            </a:fld>
            <a:endParaRPr lang="zh-TW" altLang="en-US"/>
          </a:p>
        </p:txBody>
      </p:sp>
    </p:spTree>
    <p:extLst>
      <p:ext uri="{BB962C8B-B14F-4D97-AF65-F5344CB8AC3E}">
        <p14:creationId xmlns:p14="http://schemas.microsoft.com/office/powerpoint/2010/main" val="32466091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內部網路通常包含機關使用者終端、資通系統等設備，依據實際資安需求，可進一步分割為更多的安全區域，例如資通系統對使用者提供服務的主機</a:t>
            </a:r>
            <a:r>
              <a:rPr lang="en-US" altLang="zh-TW" dirty="0"/>
              <a:t>(</a:t>
            </a:r>
            <a:r>
              <a:rPr lang="zh-TW" altLang="en-US" dirty="0"/>
              <a:t>例如應用服務主機</a:t>
            </a:r>
            <a:r>
              <a:rPr lang="en-US" altLang="zh-TW" dirty="0"/>
              <a:t>)</a:t>
            </a:r>
            <a:r>
              <a:rPr lang="zh-TW" altLang="en-US" dirty="0"/>
              <a:t>、存放資料主機</a:t>
            </a:r>
            <a:r>
              <a:rPr lang="en-US" altLang="zh-TW" dirty="0"/>
              <a:t>(</a:t>
            </a:r>
            <a:r>
              <a:rPr lang="zh-TW" altLang="en-US" dirty="0"/>
              <a:t>例如資料庫或檔案伺服器</a:t>
            </a:r>
            <a:r>
              <a:rPr lang="en-US" altLang="zh-TW" dirty="0"/>
              <a:t>)</a:t>
            </a:r>
            <a:r>
              <a:rPr lang="zh-TW" altLang="en-US" dirty="0"/>
              <a:t>、不同單位的終端電腦等區域，以進行更細緻的連線管控</a:t>
            </a:r>
          </a:p>
        </p:txBody>
      </p:sp>
    </p:spTree>
    <p:extLst>
      <p:ext uri="{BB962C8B-B14F-4D97-AF65-F5344CB8AC3E}">
        <p14:creationId xmlns:p14="http://schemas.microsoft.com/office/powerpoint/2010/main" val="30263976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TW" altLang="en-US" sz="14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104</a:t>
            </a:fld>
            <a:endParaRPr lang="zh-TW" altLang="en-US"/>
          </a:p>
        </p:txBody>
      </p:sp>
    </p:spTree>
    <p:extLst>
      <p:ext uri="{BB962C8B-B14F-4D97-AF65-F5344CB8AC3E}">
        <p14:creationId xmlns:p14="http://schemas.microsoft.com/office/powerpoint/2010/main" val="3251503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endParaRPr lang="zh-TW" altLang="en-US" sz="14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105</a:t>
            </a:fld>
            <a:endParaRPr lang="zh-TW" altLang="en-US"/>
          </a:p>
        </p:txBody>
      </p:sp>
    </p:spTree>
    <p:extLst>
      <p:ext uri="{BB962C8B-B14F-4D97-AF65-F5344CB8AC3E}">
        <p14:creationId xmlns:p14="http://schemas.microsoft.com/office/powerpoint/2010/main" val="12994009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TW" altLang="en-US" sz="14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106</a:t>
            </a:fld>
            <a:endParaRPr lang="zh-TW" altLang="en-US"/>
          </a:p>
        </p:txBody>
      </p:sp>
    </p:spTree>
    <p:extLst>
      <p:ext uri="{BB962C8B-B14F-4D97-AF65-F5344CB8AC3E}">
        <p14:creationId xmlns:p14="http://schemas.microsoft.com/office/powerpoint/2010/main" val="32986924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775593" y="4687260"/>
            <a:ext cx="5159844" cy="4438960"/>
          </a:xfrm>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TW" altLang="en-US" sz="14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fld id="{FC48F8C9-2777-4E45-B128-4F25B830FF96}" type="slidenum">
              <a:rPr lang="zh-TW" altLang="en-US" smtClean="0"/>
              <a:t>107</a:t>
            </a:fld>
            <a:endParaRPr lang="zh-TW" altLang="en-US"/>
          </a:p>
        </p:txBody>
      </p:sp>
    </p:spTree>
    <p:extLst>
      <p:ext uri="{BB962C8B-B14F-4D97-AF65-F5344CB8AC3E}">
        <p14:creationId xmlns:p14="http://schemas.microsoft.com/office/powerpoint/2010/main" val="17694025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xfrm>
            <a:off x="1008063" y="773113"/>
            <a:ext cx="5148262" cy="3860800"/>
          </a:xfrm>
          <a:prstGeom prst="rect">
            <a:avLst/>
          </a:prstGeom>
          <a:ln/>
        </p:spPr>
      </p:sp>
      <p:sp>
        <p:nvSpPr>
          <p:cNvPr id="24371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35228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9938"/>
            <a:ext cx="5118100" cy="3838575"/>
          </a:xfrm>
        </p:spPr>
      </p:sp>
      <p:sp>
        <p:nvSpPr>
          <p:cNvPr id="3" name="備忘稿版面配置區 2"/>
          <p:cNvSpPr>
            <a:spLocks noGrp="1"/>
          </p:cNvSpPr>
          <p:nvPr>
            <p:ph type="body" idx="1"/>
          </p:nvPr>
        </p:nvSpPr>
        <p:spPr/>
        <p:txBody>
          <a:bodyPr/>
          <a:lstStyle/>
          <a:p>
            <a:pPr lvl="0"/>
            <a:r>
              <a:rPr lang="en-US" altLang="zh-TW" dirty="0"/>
              <a:t>HTTPS</a:t>
            </a:r>
            <a:r>
              <a:rPr lang="zh-TW" altLang="en-US" dirty="0"/>
              <a:t>協定</a:t>
            </a:r>
            <a:endParaRPr lang="en-US" altLang="zh-TW" dirty="0"/>
          </a:p>
          <a:p>
            <a:pPr lvl="1"/>
            <a:r>
              <a:rPr lang="en-US" altLang="zh-TW" dirty="0"/>
              <a:t>Secure Sockets Layer(SSL):</a:t>
            </a:r>
            <a:r>
              <a:rPr lang="zh-TW" altLang="en-US" dirty="0"/>
              <a:t>用於保持網際網路連線安全，防止在敏感資料被讀取</a:t>
            </a:r>
            <a:r>
              <a:rPr lang="zh-CN" altLang="en-US" dirty="0"/>
              <a:t>或</a:t>
            </a:r>
            <a:r>
              <a:rPr lang="zh-TW" altLang="en-US" dirty="0"/>
              <a:t>修改</a:t>
            </a:r>
            <a:endParaRPr lang="en-US" altLang="zh-TW" dirty="0"/>
          </a:p>
          <a:p>
            <a:pPr marL="468000" marR="0" lvl="1" indent="-180000" algn="l" defTabSz="914400" rtl="0" eaLnBrk="0" fontAlgn="base" latinLnBrk="0" hangingPunct="0">
              <a:lnSpc>
                <a:spcPct val="120000"/>
              </a:lnSpc>
              <a:spcBef>
                <a:spcPts val="200"/>
              </a:spcBef>
              <a:spcAft>
                <a:spcPts val="200"/>
              </a:spcAft>
              <a:buClrTx/>
              <a:buSzTx/>
              <a:buFont typeface="Times New Roman" panose="02020603050405020304" pitchFamily="18" charset="0"/>
              <a:buChar char="–"/>
              <a:tabLst/>
              <a:defRPr/>
            </a:pPr>
            <a:r>
              <a:rPr lang="en-US" altLang="zh-TW" dirty="0"/>
              <a:t>Transport Layer Security(TLS):</a:t>
            </a:r>
            <a:r>
              <a:rPr lang="zh-TW" altLang="en-US" dirty="0"/>
              <a:t>更新、更安全的 </a:t>
            </a:r>
            <a:r>
              <a:rPr lang="en-US" altLang="zh-TW" dirty="0"/>
              <a:t>SSL </a:t>
            </a:r>
            <a:r>
              <a:rPr lang="zh-TW" altLang="en-US" dirty="0"/>
              <a:t>版本</a:t>
            </a:r>
            <a:endParaRPr lang="en-US" altLang="zh-TW" dirty="0"/>
          </a:p>
          <a:p>
            <a:r>
              <a:rPr lang="zh-TW" altLang="en-US" dirty="0"/>
              <a:t>避免使用過舊的傳輸協定，例如</a:t>
            </a:r>
            <a:r>
              <a:rPr lang="en-US" altLang="zh-TW" dirty="0"/>
              <a:t>SSL3.0</a:t>
            </a:r>
            <a:r>
              <a:rPr lang="zh-TW" altLang="en-US" dirty="0"/>
              <a:t>及</a:t>
            </a:r>
            <a:r>
              <a:rPr lang="en-US" altLang="zh-TW" dirty="0"/>
              <a:t>TLS1.0</a:t>
            </a:r>
            <a:r>
              <a:rPr lang="zh-TW" altLang="en-US" dirty="0"/>
              <a:t>之前的版本</a:t>
            </a:r>
            <a:endParaRPr lang="en-US" altLang="zh-TW" dirty="0"/>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t>避免使用強度不夠的演算法，例如</a:t>
            </a:r>
            <a:r>
              <a:rPr lang="en-US" altLang="zh-TW" dirty="0"/>
              <a:t>RC4</a:t>
            </a:r>
            <a:r>
              <a:rPr lang="zh-TW" altLang="en-US" dirty="0"/>
              <a:t>演算法已被破解，因為在傳輸過程中可進行中間人攻擊</a:t>
            </a:r>
            <a:r>
              <a:rPr lang="en-US" altLang="zh-TW" dirty="0"/>
              <a:t>(Man In The Middle)</a:t>
            </a:r>
            <a:r>
              <a:rPr lang="zh-TW" altLang="en-US" dirty="0"/>
              <a:t>，應避免使用</a:t>
            </a:r>
          </a:p>
        </p:txBody>
      </p:sp>
      <p:sp>
        <p:nvSpPr>
          <p:cNvPr id="4" name="投影片編號版面配置區 3"/>
          <p:cNvSpPr>
            <a:spLocks noGrp="1"/>
          </p:cNvSpPr>
          <p:nvPr>
            <p:ph type="sldNum" sz="quarter" idx="10"/>
          </p:nvPr>
        </p:nvSpPr>
        <p:spPr/>
        <p:txBody>
          <a:bodyPr/>
          <a:lstStyle/>
          <a:p>
            <a:pPr>
              <a:defRPr/>
            </a:pPr>
            <a:fld id="{6F0553E3-DD3F-4F94-8493-D9B2334F3DDF}" type="slidenum">
              <a:rPr lang="en-US" altLang="zh-TW" smtClean="0"/>
              <a:pPr>
                <a:defRPr/>
              </a:pPr>
              <a:t>109</a:t>
            </a:fld>
            <a:endParaRPr lang="en-US" altLang="zh-TW"/>
          </a:p>
        </p:txBody>
      </p:sp>
    </p:spTree>
    <p:extLst>
      <p:ext uri="{BB962C8B-B14F-4D97-AF65-F5344CB8AC3E}">
        <p14:creationId xmlns:p14="http://schemas.microsoft.com/office/powerpoint/2010/main" val="4086643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投影片圖像版面配置區 1"/>
          <p:cNvSpPr>
            <a:spLocks noGrp="1" noRot="1" noChangeAspect="1" noTextEdit="1"/>
          </p:cNvSpPr>
          <p:nvPr>
            <p:ph type="sldImg"/>
          </p:nvPr>
        </p:nvSpPr>
        <p:spPr>
          <a:xfrm>
            <a:off x="915988" y="744538"/>
            <a:ext cx="4965700" cy="3724275"/>
          </a:xfrm>
          <a:ln/>
        </p:spPr>
      </p:sp>
      <p:sp>
        <p:nvSpPr>
          <p:cNvPr id="77827"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77828"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tx1"/>
                </a:solidFill>
                <a:latin typeface="Times New Roman" pitchFamily="18" charset="0"/>
                <a:ea typeface="標楷體" pitchFamily="65" charset="-120"/>
              </a:defRPr>
            </a:lvl1pPr>
            <a:lvl2pPr marL="742909" indent="-285734">
              <a:defRPr sz="3600" b="1">
                <a:solidFill>
                  <a:schemeClr val="tx1"/>
                </a:solidFill>
                <a:latin typeface="Times New Roman" pitchFamily="18" charset="0"/>
                <a:ea typeface="標楷體" pitchFamily="65" charset="-120"/>
              </a:defRPr>
            </a:lvl2pPr>
            <a:lvl3pPr marL="1142938" indent="-228587">
              <a:defRPr sz="3600" b="1">
                <a:solidFill>
                  <a:schemeClr val="tx1"/>
                </a:solidFill>
                <a:latin typeface="Times New Roman" pitchFamily="18" charset="0"/>
                <a:ea typeface="標楷體" pitchFamily="65" charset="-120"/>
              </a:defRPr>
            </a:lvl3pPr>
            <a:lvl4pPr marL="1600113" indent="-228587">
              <a:defRPr sz="3600" b="1">
                <a:solidFill>
                  <a:schemeClr val="tx1"/>
                </a:solidFill>
                <a:latin typeface="Times New Roman" pitchFamily="18" charset="0"/>
                <a:ea typeface="標楷體" pitchFamily="65" charset="-120"/>
              </a:defRPr>
            </a:lvl4pPr>
            <a:lvl5pPr marL="2057287" indent="-228587">
              <a:defRPr sz="3600" b="1">
                <a:solidFill>
                  <a:schemeClr val="tx1"/>
                </a:solidFill>
                <a:latin typeface="Times New Roman" pitchFamily="18" charset="0"/>
                <a:ea typeface="標楷體" pitchFamily="65" charset="-120"/>
              </a:defRPr>
            </a:lvl5pPr>
            <a:lvl6pPr marL="2514462" indent="-228587" eaLnBrk="0" fontAlgn="base" hangingPunct="0">
              <a:spcBef>
                <a:spcPct val="0"/>
              </a:spcBef>
              <a:spcAft>
                <a:spcPct val="0"/>
              </a:spcAft>
              <a:defRPr sz="3600" b="1">
                <a:solidFill>
                  <a:schemeClr val="tx1"/>
                </a:solidFill>
                <a:latin typeface="Times New Roman" pitchFamily="18" charset="0"/>
                <a:ea typeface="標楷體" pitchFamily="65" charset="-120"/>
              </a:defRPr>
            </a:lvl6pPr>
            <a:lvl7pPr marL="2971638" indent="-228587" eaLnBrk="0" fontAlgn="base" hangingPunct="0">
              <a:spcBef>
                <a:spcPct val="0"/>
              </a:spcBef>
              <a:spcAft>
                <a:spcPct val="0"/>
              </a:spcAft>
              <a:defRPr sz="3600" b="1">
                <a:solidFill>
                  <a:schemeClr val="tx1"/>
                </a:solidFill>
                <a:latin typeface="Times New Roman" pitchFamily="18" charset="0"/>
                <a:ea typeface="標楷體" pitchFamily="65" charset="-120"/>
              </a:defRPr>
            </a:lvl7pPr>
            <a:lvl8pPr marL="3428812" indent="-228587" eaLnBrk="0" fontAlgn="base" hangingPunct="0">
              <a:spcBef>
                <a:spcPct val="0"/>
              </a:spcBef>
              <a:spcAft>
                <a:spcPct val="0"/>
              </a:spcAft>
              <a:defRPr sz="3600" b="1">
                <a:solidFill>
                  <a:schemeClr val="tx1"/>
                </a:solidFill>
                <a:latin typeface="Times New Roman" pitchFamily="18" charset="0"/>
                <a:ea typeface="標楷體" pitchFamily="65" charset="-120"/>
              </a:defRPr>
            </a:lvl8pPr>
            <a:lvl9pPr marL="3885987" indent="-228587" eaLnBrk="0" fontAlgn="base" hangingPunct="0">
              <a:spcBef>
                <a:spcPct val="0"/>
              </a:spcBef>
              <a:spcAft>
                <a:spcPct val="0"/>
              </a:spcAft>
              <a:defRPr sz="3600" b="1">
                <a:solidFill>
                  <a:schemeClr val="tx1"/>
                </a:solidFill>
                <a:latin typeface="Times New Roman" pitchFamily="18" charset="0"/>
                <a:ea typeface="標楷體" pitchFamily="65" charset="-120"/>
              </a:defRPr>
            </a:lvl9pPr>
          </a:lstStyle>
          <a:p>
            <a:fld id="{9C7E3582-4488-4B23-AB13-DF06DC48240D}" type="slidenum">
              <a:rPr lang="en-US" altLang="zh-TW" sz="1200" b="0">
                <a:latin typeface="Arial" pitchFamily="34" charset="0"/>
                <a:ea typeface="新細明體" pitchFamily="18" charset="-120"/>
              </a:rPr>
              <a:pPr/>
              <a:t>11</a:t>
            </a:fld>
            <a:endParaRPr lang="en-US" altLang="zh-TW" sz="1200" b="0">
              <a:latin typeface="Arial" pitchFamily="34" charset="0"/>
              <a:ea typeface="新細明體" pitchFamily="18" charset="-120"/>
            </a:endParaRPr>
          </a:p>
        </p:txBody>
      </p:sp>
    </p:spTree>
    <p:extLst>
      <p:ext uri="{BB962C8B-B14F-4D97-AF65-F5344CB8AC3E}">
        <p14:creationId xmlns:p14="http://schemas.microsoft.com/office/powerpoint/2010/main" val="36657127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17575" y="744538"/>
            <a:ext cx="4962525" cy="3722687"/>
          </a:xfrm>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dirty="0"/>
              <a:t>檔案傳輸協定</a:t>
            </a:r>
            <a:r>
              <a:rPr lang="en-US" altLang="zh-TW" dirty="0"/>
              <a:t>(File Transfer Protocol, FTP)</a:t>
            </a:r>
            <a:r>
              <a:rPr lang="zh-TW" altLang="en-US" dirty="0"/>
              <a:t>是一個客戶端與伺服器之間進行檔案傳輸的應用層協定，使用</a:t>
            </a:r>
            <a:r>
              <a:rPr lang="en-US" altLang="zh-TW" dirty="0"/>
              <a:t>FTP</a:t>
            </a:r>
            <a:r>
              <a:rPr lang="zh-TW" altLang="en-US" dirty="0"/>
              <a:t>傳輸資料時，所有資料都是明文傳輸，只要在網路上擷取封包就能夠讀取使用者名稱、密碼及資料，由於</a:t>
            </a:r>
            <a:r>
              <a:rPr lang="en-US" altLang="zh-TW" dirty="0"/>
              <a:t>FTP</a:t>
            </a:r>
            <a:r>
              <a:rPr lang="zh-TW" altLang="en-US" dirty="0"/>
              <a:t>具有許多安全漏洞</a:t>
            </a:r>
            <a:r>
              <a:rPr lang="en-US" altLang="zh-TW" dirty="0"/>
              <a:t>(</a:t>
            </a:r>
            <a:r>
              <a:rPr lang="zh-TW" altLang="en-US" dirty="0"/>
              <a:t>漏洞可參考</a:t>
            </a:r>
            <a:r>
              <a:rPr lang="en-US" altLang="zh-TW" dirty="0"/>
              <a:t>RFC 2577)</a:t>
            </a:r>
            <a:r>
              <a:rPr lang="zh-TW" altLang="en-US" dirty="0"/>
              <a:t>，可改用較安全的</a:t>
            </a:r>
            <a:r>
              <a:rPr lang="en-US" altLang="zh-TW" dirty="0"/>
              <a:t>FTPS</a:t>
            </a:r>
          </a:p>
          <a:p>
            <a:pPr lvl="0"/>
            <a:r>
              <a:rPr lang="zh-TW" altLang="en-US" dirty="0"/>
              <a:t>利用</a:t>
            </a:r>
            <a:r>
              <a:rPr lang="en-US" altLang="zh-TW" dirty="0"/>
              <a:t>Telnet</a:t>
            </a:r>
            <a:r>
              <a:rPr lang="zh-TW" altLang="en-US" dirty="0"/>
              <a:t>程式連線到遠端伺服器並輸入帳密，就可以遠端控制主機，但是傳輸的資料並未加密容易遭到竊取，可改用較安全的</a:t>
            </a:r>
            <a:r>
              <a:rPr lang="en-US" altLang="zh-TW" dirty="0"/>
              <a:t>SSH</a:t>
            </a:r>
            <a:endParaRPr lang="en-US" altLang="zh-CN" dirty="0"/>
          </a:p>
          <a:p>
            <a:pPr lvl="0"/>
            <a:r>
              <a:rPr lang="zh-TW" altLang="en-US" dirty="0"/>
              <a:t>以</a:t>
            </a:r>
            <a:r>
              <a:rPr lang="en-US" altLang="zh-TW" dirty="0"/>
              <a:t>Chrome</a:t>
            </a:r>
            <a:r>
              <a:rPr lang="zh-CN" altLang="en-US" dirty="0"/>
              <a:t>瀏覽器</a:t>
            </a:r>
            <a:r>
              <a:rPr lang="zh-TW" altLang="en-US" dirty="0"/>
              <a:t>使用</a:t>
            </a:r>
            <a:r>
              <a:rPr lang="en-US" altLang="zh-TW" dirty="0"/>
              <a:t>HTTPS</a:t>
            </a:r>
            <a:r>
              <a:rPr lang="zh-TW" altLang="en-US" dirty="0"/>
              <a:t>進行連線時，</a:t>
            </a:r>
            <a:r>
              <a:rPr lang="zh-CN" altLang="en-US" dirty="0"/>
              <a:t>網址列左方有</a:t>
            </a:r>
            <a:r>
              <a:rPr lang="zh-TW" altLang="en-US" dirty="0"/>
              <a:t>一</a:t>
            </a:r>
            <a:r>
              <a:rPr lang="zh-CN" altLang="en-US" dirty="0"/>
              <a:t>個鎖頭圖案</a:t>
            </a:r>
            <a:r>
              <a:rPr lang="zh-TW" altLang="en-US" dirty="0"/>
              <a:t>，</a:t>
            </a:r>
            <a:r>
              <a:rPr lang="zh-CN" altLang="en-US" dirty="0"/>
              <a:t>點</a:t>
            </a:r>
            <a:r>
              <a:rPr lang="zh-TW" altLang="en-US" dirty="0"/>
              <a:t>一</a:t>
            </a:r>
            <a:r>
              <a:rPr lang="zh-CN" altLang="en-US" dirty="0"/>
              <a:t>下鎖頭，</a:t>
            </a:r>
            <a:r>
              <a:rPr lang="zh-TW" altLang="en-US" dirty="0"/>
              <a:t>可以</a:t>
            </a:r>
            <a:r>
              <a:rPr lang="zh-CN" altLang="en-US" dirty="0"/>
              <a:t>確認憑證是否有效</a:t>
            </a:r>
            <a:r>
              <a:rPr lang="zh-TW" altLang="en-US" dirty="0"/>
              <a:t>，再</a:t>
            </a:r>
            <a:r>
              <a:rPr lang="zh-CN" altLang="en-US" dirty="0"/>
              <a:t>點</a:t>
            </a:r>
            <a:r>
              <a:rPr lang="zh-TW" altLang="en-US" dirty="0"/>
              <a:t>一</a:t>
            </a:r>
            <a:r>
              <a:rPr lang="zh-CN" altLang="en-US" dirty="0"/>
              <a:t>下憑證，</a:t>
            </a:r>
            <a:r>
              <a:rPr lang="zh-TW" altLang="en-US" dirty="0"/>
              <a:t>就可以</a:t>
            </a:r>
            <a:r>
              <a:rPr lang="zh-CN" altLang="en-US" dirty="0"/>
              <a:t>檢查憑證內容</a:t>
            </a:r>
            <a:endParaRPr lang="en-US" altLang="zh-CN" dirty="0"/>
          </a:p>
          <a:p>
            <a:pPr eaLnBrk="1" hangingPunct="1"/>
            <a:endParaRPr lang="zh-TW" altLang="en-US" dirty="0"/>
          </a:p>
        </p:txBody>
      </p:sp>
    </p:spTree>
    <p:extLst>
      <p:ext uri="{BB962C8B-B14F-4D97-AF65-F5344CB8AC3E}">
        <p14:creationId xmlns:p14="http://schemas.microsoft.com/office/powerpoint/2010/main" val="790504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917575" y="744538"/>
            <a:ext cx="4962525" cy="3722687"/>
          </a:xfrm>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26655581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xfrm>
            <a:off x="1008063" y="773113"/>
            <a:ext cx="5148262" cy="3860800"/>
          </a:xfrm>
          <a:prstGeom prst="rect">
            <a:avLst/>
          </a:prstGeom>
          <a:ln/>
        </p:spPr>
      </p:sp>
      <p:sp>
        <p:nvSpPr>
          <p:cNvPr id="24371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862495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投影片圖像版面配置區 1"/>
          <p:cNvSpPr>
            <a:spLocks noGrp="1" noRot="1" noChangeAspect="1" noTextEdit="1"/>
          </p:cNvSpPr>
          <p:nvPr>
            <p:ph type="sldImg"/>
          </p:nvPr>
        </p:nvSpPr>
        <p:spPr>
          <a:xfrm>
            <a:off x="1008063" y="773113"/>
            <a:ext cx="5148262" cy="3860800"/>
          </a:xfrm>
          <a:prstGeom prst="rect">
            <a:avLst/>
          </a:prstGeom>
          <a:ln/>
        </p:spPr>
      </p:sp>
      <p:sp>
        <p:nvSpPr>
          <p:cNvPr id="39939"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nSpc>
                <a:spcPct val="100000"/>
              </a:lnSpc>
            </a:pPr>
            <a:r>
              <a:rPr lang="zh-TW" altLang="en-US" dirty="0">
                <a:solidFill>
                  <a:schemeClr val="tx1"/>
                </a:solidFill>
                <a:latin typeface="微軟正黑體" panose="020B0604030504040204" pitchFamily="34" charset="-120"/>
                <a:ea typeface="微軟正黑體" panose="020B0604030504040204" pitchFamily="34" charset="-120"/>
              </a:rPr>
              <a:t>隨選自助</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(On-demand Self-service)</a:t>
            </a:r>
          </a:p>
          <a:p>
            <a:pPr lvl="1">
              <a:lnSpc>
                <a:spcPct val="100000"/>
              </a:lnSpc>
            </a:pPr>
            <a:r>
              <a:rPr lang="zh-TW" altLang="en-US" sz="1400" dirty="0">
                <a:solidFill>
                  <a:schemeClr val="tx1"/>
                </a:solidFill>
                <a:latin typeface="微軟正黑體" panose="020B0604030504040204" pitchFamily="34" charset="-120"/>
                <a:ea typeface="微軟正黑體" panose="020B0604030504040204" pitchFamily="34" charset="-120"/>
              </a:rPr>
              <a:t>雲端服務客戶需要時，能自動的與雲端服務提供者以最少的互動方式提供運算能力</a:t>
            </a:r>
            <a:endParaRPr lang="en-US" altLang="zh-TW" sz="1400" dirty="0">
              <a:solidFill>
                <a:schemeClr val="tx1"/>
              </a:solidFill>
              <a:latin typeface="微軟正黑體" panose="020B0604030504040204" pitchFamily="34" charset="-120"/>
              <a:ea typeface="微軟正黑體" panose="020B0604030504040204" pitchFamily="34" charset="-120"/>
            </a:endParaRPr>
          </a:p>
          <a:p>
            <a:pPr lvl="0">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廣泛網路存取</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(Broad Network Access)</a:t>
            </a:r>
          </a:p>
          <a:p>
            <a:pPr lvl="1">
              <a:lnSpc>
                <a:spcPct val="100000"/>
              </a:lnSpc>
            </a:pPr>
            <a:r>
              <a:rPr lang="zh-TW" altLang="en-US" sz="1400" dirty="0">
                <a:solidFill>
                  <a:schemeClr val="tx1"/>
                </a:solidFill>
                <a:latin typeface="微軟正黑體" panose="020B0604030504040204" pitchFamily="34" charset="-120"/>
                <a:ea typeface="微軟正黑體" panose="020B0604030504040204" pitchFamily="34" charset="-120"/>
              </a:rPr>
              <a:t>使用者只要可以存取網路，可以使用各種平台</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如智慧型手機、筆記型電腦、桌上型電腦、平板電腦</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由工作場所來存取實體及虛擬資源</a:t>
            </a:r>
          </a:p>
          <a:p>
            <a:pPr lvl="0">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資源匯聚</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(Resource Pooling)</a:t>
            </a:r>
          </a:p>
          <a:p>
            <a:pPr lvl="1">
              <a:lnSpc>
                <a:spcPct val="100000"/>
              </a:lnSpc>
            </a:pPr>
            <a:r>
              <a:rPr lang="zh-TW" altLang="en-US" sz="1400" dirty="0">
                <a:solidFill>
                  <a:schemeClr val="tx1"/>
                </a:solidFill>
                <a:latin typeface="微軟正黑體" panose="020B0604030504040204" pitchFamily="34" charset="-120"/>
                <a:ea typeface="微軟正黑體" panose="020B0604030504040204" pitchFamily="34" charset="-120"/>
              </a:rPr>
              <a:t>雲端運算所提供的實體或虛擬資源可提供給</a:t>
            </a:r>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或多個雲端服務客戶共享</a:t>
            </a:r>
          </a:p>
          <a:p>
            <a:pPr lvl="0">
              <a:lnSpc>
                <a:spcPct val="100000"/>
              </a:lnSpc>
            </a:pPr>
            <a:r>
              <a:rPr lang="zh-TW" altLang="en-US" dirty="0">
                <a:solidFill>
                  <a:schemeClr val="tx1"/>
                </a:solidFill>
                <a:latin typeface="微軟正黑體" panose="020B0604030504040204" pitchFamily="34" charset="-120"/>
                <a:ea typeface="微軟正黑體" panose="020B0604030504040204" pitchFamily="34" charset="-120"/>
              </a:rPr>
              <a:t>快速靈活性</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(Rapid Elasticity)</a:t>
            </a:r>
          </a:p>
          <a:p>
            <a:pPr lvl="1">
              <a:lnSpc>
                <a:spcPct val="100000"/>
              </a:lnSpc>
            </a:pPr>
            <a:r>
              <a:rPr lang="zh-TW" altLang="en-US" sz="1400" dirty="0">
                <a:solidFill>
                  <a:schemeClr val="tx1"/>
                </a:solidFill>
                <a:latin typeface="微軟正黑體" panose="020B0604030504040204" pitchFamily="34" charset="-120"/>
                <a:ea typeface="微軟正黑體" panose="020B0604030504040204" pitchFamily="34" charset="-120"/>
              </a:rPr>
              <a:t>使用者可以按照自己的需要快速且靈活的調整實體或虛擬資源，以迅速的增減資源</a:t>
            </a:r>
            <a:endParaRPr lang="en-US" altLang="zh-TW" sz="1400" dirty="0">
              <a:solidFill>
                <a:schemeClr val="tx1"/>
              </a:solidFill>
              <a:latin typeface="微軟正黑體" panose="020B0604030504040204" pitchFamily="34" charset="-120"/>
              <a:ea typeface="微軟正黑體" panose="020B0604030504040204" pitchFamily="34" charset="-120"/>
            </a:endParaRPr>
          </a:p>
          <a:p>
            <a:pPr lvl="0">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受量測服務</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(Measured Service)</a:t>
            </a:r>
          </a:p>
          <a:p>
            <a:pPr lvl="1">
              <a:lnSpc>
                <a:spcPct val="100000"/>
              </a:lnSpc>
            </a:pPr>
            <a:r>
              <a:rPr lang="zh-TW" altLang="en-US" sz="1400" dirty="0">
                <a:solidFill>
                  <a:schemeClr val="tx1"/>
                </a:solidFill>
                <a:latin typeface="微軟正黑體" panose="020B0604030504040204" pitchFamily="34" charset="-120"/>
                <a:ea typeface="微軟正黑體" panose="020B0604030504040204" pitchFamily="34" charset="-120"/>
              </a:rPr>
              <a:t>雲端運算提供服務時，可依中央處理器、儲存空間及網路頻寬來計費，也會監控與報告資源的使用，讓使用者進行資源最佳化的運用</a:t>
            </a:r>
            <a:endParaRPr lang="en-US" altLang="zh-TW" sz="1400" dirty="0">
              <a:solidFill>
                <a:schemeClr val="tx1"/>
              </a:solidFill>
              <a:latin typeface="微軟正黑體" panose="020B0604030504040204" pitchFamily="34" charset="-120"/>
              <a:ea typeface="微軟正黑體" panose="020B0604030504040204" pitchFamily="34" charset="-120"/>
            </a:endParaRPr>
          </a:p>
          <a:p>
            <a:pPr lvl="0">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多租用</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(Multi-tenancy)</a:t>
            </a:r>
          </a:p>
          <a:p>
            <a:pPr lvl="1">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多個雲端服務使用者共享一組實體及虛擬資源之存取，而租用者及其運算與資料相互隔離且無法相互存取</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0">
              <a:lnSpc>
                <a:spcPct val="100000"/>
              </a:lnSpc>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CNS 17788</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與</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19086</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092463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008063" y="773113"/>
            <a:ext cx="5148262" cy="3860800"/>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6466052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pPr algn="just" eaLnBrk="1" hangingPunct="1"/>
            <a:r>
              <a:rPr lang="zh-TW" altLang="en-US" dirty="0">
                <a:solidFill>
                  <a:schemeClr val="tx1"/>
                </a:solidFill>
                <a:latin typeface="微軟正黑體" panose="020B0604030504040204" pitchFamily="34" charset="-120"/>
                <a:ea typeface="微軟正黑體" panose="020B0604030504040204" pitchFamily="34" charset="-120"/>
              </a:rPr>
              <a:t>雲端運算服務的模式有下列幾種</a:t>
            </a:r>
          </a:p>
          <a:p>
            <a:pPr marL="468000" lvl="1" indent="-288000" algn="just" eaLnBrk="1" hangingPunct="1">
              <a:buFont typeface="Times New Roman" panose="02020603050405020304" pitchFamily="18" charset="0"/>
              <a:buChar char="–"/>
            </a:pPr>
            <a:r>
              <a:rPr lang="zh-TW" altLang="en-US" b="0" dirty="0">
                <a:solidFill>
                  <a:schemeClr val="tx1"/>
                </a:solidFill>
                <a:latin typeface="微軟正黑體" panose="020B0604030504040204" pitchFamily="34" charset="-120"/>
                <a:ea typeface="微軟正黑體" panose="020B0604030504040204" pitchFamily="34" charset="-120"/>
              </a:rPr>
              <a:t>基礎設施作為服務</a:t>
            </a:r>
            <a:r>
              <a:rPr lang="en-US" altLang="zh-TW" b="0" dirty="0">
                <a:solidFill>
                  <a:schemeClr val="tx1"/>
                </a:solidFill>
                <a:latin typeface="微軟正黑體" panose="020B0604030504040204" pitchFamily="34" charset="-120"/>
                <a:ea typeface="微軟正黑體" panose="020B0604030504040204" pitchFamily="34" charset="-120"/>
              </a:rPr>
              <a:t>(</a:t>
            </a:r>
            <a:r>
              <a:rPr lang="en-US" altLang="zh-TW" dirty="0">
                <a:solidFill>
                  <a:schemeClr val="tx1"/>
                </a:solidFill>
                <a:latin typeface="微軟正黑體" panose="020B0604030504040204" pitchFamily="34" charset="-120"/>
                <a:ea typeface="微軟正黑體" panose="020B0604030504040204" pitchFamily="34" charset="-120"/>
              </a:rPr>
              <a:t>Infrastructure as a Service, IaaS)</a:t>
            </a:r>
            <a:r>
              <a:rPr lang="zh-TW" altLang="en-US" dirty="0">
                <a:solidFill>
                  <a:schemeClr val="tx1"/>
                </a:solidFill>
                <a:latin typeface="微軟正黑體" panose="020B0604030504040204" pitchFamily="34" charset="-120"/>
                <a:ea typeface="微軟正黑體" panose="020B0604030504040204" pitchFamily="34" charset="-120"/>
              </a:rPr>
              <a:t>：使用者不需自己建立與管理資訊相關的基礎建設，透過網路利用</a:t>
            </a:r>
            <a:r>
              <a:rPr lang="en-US" altLang="zh-TW" dirty="0">
                <a:solidFill>
                  <a:schemeClr val="tx1"/>
                </a:solidFill>
                <a:latin typeface="微軟正黑體" panose="020B0604030504040204" pitchFamily="34" charset="-120"/>
                <a:ea typeface="微軟正黑體" panose="020B0604030504040204" pitchFamily="34" charset="-120"/>
              </a:rPr>
              <a:t>IaaS</a:t>
            </a:r>
            <a:r>
              <a:rPr lang="zh-TW" altLang="en-US" dirty="0">
                <a:solidFill>
                  <a:schemeClr val="tx1"/>
                </a:solidFill>
                <a:latin typeface="微軟正黑體" panose="020B0604030504040204" pitchFamily="34" charset="-120"/>
                <a:ea typeface="微軟正黑體" panose="020B0604030504040204" pitchFamily="34" charset="-120"/>
              </a:rPr>
              <a:t>業者提供的基礎設施進行運作</a:t>
            </a:r>
          </a:p>
          <a:p>
            <a:pPr marL="468000" lvl="1" indent="-288000" algn="just" eaLnBrk="1" hangingPunct="1">
              <a:buFont typeface="Times New Roman" panose="02020603050405020304" pitchFamily="18" charset="0"/>
              <a:buChar char="–"/>
            </a:pPr>
            <a:r>
              <a:rPr lang="zh-TW" altLang="zh-TW" dirty="0">
                <a:solidFill>
                  <a:schemeClr val="tx1"/>
                </a:solidFill>
                <a:latin typeface="微軟正黑體" panose="020B0604030504040204" pitchFamily="34" charset="-120"/>
                <a:ea typeface="微軟正黑體" panose="020B0604030504040204" pitchFamily="34" charset="-120"/>
                <a:cs typeface="+mn-cs"/>
              </a:rPr>
              <a:t>平台</a:t>
            </a:r>
            <a:r>
              <a:rPr lang="zh-TW" altLang="en-US" dirty="0">
                <a:solidFill>
                  <a:schemeClr val="tx1"/>
                </a:solidFill>
                <a:latin typeface="微軟正黑體" panose="020B0604030504040204" pitchFamily="34" charset="-120"/>
                <a:ea typeface="微軟正黑體" panose="020B0604030504040204" pitchFamily="34" charset="-120"/>
                <a:cs typeface="+mn-cs"/>
              </a:rPr>
              <a:t>作為</a:t>
            </a:r>
            <a:r>
              <a:rPr lang="zh-TW" altLang="en-US" b="0" dirty="0">
                <a:solidFill>
                  <a:schemeClr val="tx1"/>
                </a:solidFill>
                <a:latin typeface="微軟正黑體" panose="020B0604030504040204" pitchFamily="34" charset="-120"/>
                <a:ea typeface="微軟正黑體" panose="020B0604030504040204" pitchFamily="34" charset="-120"/>
              </a:rPr>
              <a:t>服務</a:t>
            </a:r>
            <a:r>
              <a:rPr lang="en-US" altLang="zh-TW" dirty="0">
                <a:solidFill>
                  <a:schemeClr val="tx1"/>
                </a:solidFill>
                <a:latin typeface="微軟正黑體" panose="020B0604030504040204" pitchFamily="34" charset="-120"/>
                <a:ea typeface="微軟正黑體" panose="020B0604030504040204" pitchFamily="34" charset="-120"/>
              </a:rPr>
              <a:t>(Platform as a Service, PaaS)</a:t>
            </a:r>
            <a:r>
              <a:rPr lang="zh-TW" altLang="en-US" dirty="0">
                <a:solidFill>
                  <a:schemeClr val="tx1"/>
                </a:solidFill>
                <a:latin typeface="微軟正黑體" panose="020B0604030504040204" pitchFamily="34" charset="-120"/>
                <a:ea typeface="微軟正黑體" panose="020B0604030504040204" pitchFamily="34" charset="-120"/>
              </a:rPr>
              <a:t>：使用者不必自己建置執行軟體的主機與作業系統等平台，透過網路利用</a:t>
            </a:r>
            <a:r>
              <a:rPr lang="en-US" altLang="zh-TW" dirty="0">
                <a:solidFill>
                  <a:schemeClr val="tx1"/>
                </a:solidFill>
                <a:latin typeface="微軟正黑體" panose="020B0604030504040204" pitchFamily="34" charset="-120"/>
                <a:ea typeface="微軟正黑體" panose="020B0604030504040204" pitchFamily="34" charset="-120"/>
              </a:rPr>
              <a:t>PaaS</a:t>
            </a:r>
            <a:r>
              <a:rPr lang="zh-TW" altLang="en-US" dirty="0">
                <a:solidFill>
                  <a:schemeClr val="tx1"/>
                </a:solidFill>
                <a:latin typeface="微軟正黑體" panose="020B0604030504040204" pitchFamily="34" charset="-120"/>
                <a:ea typeface="微軟正黑體" panose="020B0604030504040204" pitchFamily="34" charset="-120"/>
              </a:rPr>
              <a:t>業者提供的平台，能夠省去主機的維護等負擔</a:t>
            </a:r>
            <a:endParaRPr lang="en-US" altLang="zh-TW" dirty="0">
              <a:solidFill>
                <a:schemeClr val="tx1"/>
              </a:solidFill>
              <a:latin typeface="微軟正黑體" panose="020B0604030504040204" pitchFamily="34" charset="-120"/>
              <a:ea typeface="微軟正黑體" panose="020B0604030504040204" pitchFamily="34" charset="-120"/>
            </a:endParaRPr>
          </a:p>
          <a:p>
            <a:pPr marL="468000" marR="0" lvl="1" indent="-288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lang="zh-TW" altLang="zh-TW" dirty="0">
                <a:solidFill>
                  <a:schemeClr val="tx1"/>
                </a:solidFill>
                <a:latin typeface="微軟正黑體" panose="020B0604030504040204" pitchFamily="34" charset="-120"/>
                <a:ea typeface="微軟正黑體" panose="020B0604030504040204" pitchFamily="34" charset="-120"/>
                <a:cs typeface="+mn-cs"/>
              </a:rPr>
              <a:t>軟體</a:t>
            </a:r>
            <a:r>
              <a:rPr lang="zh-TW" altLang="en-US" dirty="0">
                <a:solidFill>
                  <a:schemeClr val="tx1"/>
                </a:solidFill>
                <a:latin typeface="微軟正黑體" panose="020B0604030504040204" pitchFamily="34" charset="-120"/>
                <a:ea typeface="微軟正黑體" panose="020B0604030504040204" pitchFamily="34" charset="-120"/>
                <a:cs typeface="+mn-cs"/>
              </a:rPr>
              <a:t>作為</a:t>
            </a:r>
            <a:r>
              <a:rPr lang="zh-TW" altLang="en-US" b="0" dirty="0">
                <a:solidFill>
                  <a:schemeClr val="tx1"/>
                </a:solidFill>
                <a:latin typeface="微軟正黑體" panose="020B0604030504040204" pitchFamily="34" charset="-120"/>
                <a:ea typeface="微軟正黑體" panose="020B0604030504040204" pitchFamily="34" charset="-120"/>
              </a:rPr>
              <a:t>服務</a:t>
            </a:r>
            <a:r>
              <a:rPr lang="en-US" altLang="zh-TW" b="0" dirty="0">
                <a:solidFill>
                  <a:schemeClr val="tx1"/>
                </a:solidFill>
                <a:latin typeface="微軟正黑體" panose="020B0604030504040204" pitchFamily="34" charset="-120"/>
                <a:ea typeface="微軟正黑體" panose="020B0604030504040204" pitchFamily="34" charset="-120"/>
              </a:rPr>
              <a:t>(</a:t>
            </a:r>
            <a:r>
              <a:rPr lang="en-US" altLang="zh-TW" dirty="0">
                <a:solidFill>
                  <a:schemeClr val="tx1"/>
                </a:solidFill>
                <a:latin typeface="微軟正黑體" panose="020B0604030504040204" pitchFamily="34" charset="-120"/>
                <a:ea typeface="微軟正黑體" panose="020B0604030504040204" pitchFamily="34" charset="-120"/>
              </a:rPr>
              <a:t>Software as a Service, SaaS)</a:t>
            </a:r>
            <a:r>
              <a:rPr lang="zh-TW" altLang="en-US" dirty="0">
                <a:solidFill>
                  <a:schemeClr val="tx1"/>
                </a:solidFill>
                <a:latin typeface="微軟正黑體" panose="020B0604030504040204" pitchFamily="34" charset="-120"/>
                <a:ea typeface="微軟正黑體" panose="020B0604030504040204" pitchFamily="34" charset="-120"/>
              </a:rPr>
              <a:t>：使用者透過網路使用</a:t>
            </a:r>
            <a:r>
              <a:rPr lang="en-US" altLang="zh-TW" dirty="0">
                <a:solidFill>
                  <a:schemeClr val="tx1"/>
                </a:solidFill>
                <a:latin typeface="微軟正黑體" panose="020B0604030504040204" pitchFamily="34" charset="-120"/>
                <a:ea typeface="微軟正黑體" panose="020B0604030504040204" pitchFamily="34" charset="-120"/>
              </a:rPr>
              <a:t>SaaS</a:t>
            </a:r>
            <a:r>
              <a:rPr lang="zh-TW" altLang="en-US" dirty="0">
                <a:solidFill>
                  <a:schemeClr val="tx1"/>
                </a:solidFill>
                <a:latin typeface="微軟正黑體" panose="020B0604030504040204" pitchFamily="34" charset="-120"/>
                <a:ea typeface="微軟正黑體" panose="020B0604030504040204" pitchFamily="34" charset="-120"/>
              </a:rPr>
              <a:t>業者提供的軟體。一般的軟體，使用者必須事先花錢購買，且不能只選擇自己需要的功能，無法節省支出。而利用服務型軟體，事前不需有任何花費，只有在需要時才付費使用</a:t>
            </a:r>
            <a:endParaRPr lang="en-US" altLang="zh-TW" dirty="0">
              <a:solidFill>
                <a:schemeClr val="tx1"/>
              </a:solidFill>
              <a:latin typeface="微軟正黑體" panose="020B0604030504040204" pitchFamily="34" charset="-120"/>
              <a:ea typeface="微軟正黑體" panose="020B0604030504040204" pitchFamily="34" charset="-120"/>
            </a:endParaRPr>
          </a:p>
          <a:p>
            <a:pPr marL="288000" marR="0" lvl="0" indent="-288000" algn="l" defTabSz="914400" rtl="0" eaLnBrk="1" fontAlgn="base" latinLnBrk="0" hangingPunct="1">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CNS 17788</a:t>
            </a:r>
            <a:endParaRPr lang="en-US" altLang="zh-TW" dirty="0">
              <a:solidFill>
                <a:schemeClr val="tx1"/>
              </a:solidFill>
              <a:latin typeface="微軟正黑體" panose="020B0604030504040204" pitchFamily="34" charset="-120"/>
              <a:ea typeface="微軟正黑體" panose="020B0604030504040204" pitchFamily="34" charset="-120"/>
            </a:endParaRPr>
          </a:p>
          <a:p>
            <a:pPr marL="468000" marR="0" lvl="1" indent="-288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04393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p:cNvSpPr>
            <a:spLocks noGrp="1" noRot="1" noChangeAspect="1" noTextEdit="1"/>
          </p:cNvSpPr>
          <p:nvPr>
            <p:ph type="sldImg"/>
          </p:nvPr>
        </p:nvSpPr>
        <p:spPr>
          <a:xfrm>
            <a:off x="1008063" y="773113"/>
            <a:ext cx="5148262" cy="3860800"/>
          </a:xfrm>
          <a:prstGeom prst="rect">
            <a:avLst/>
          </a:prstGeom>
          <a:ln/>
        </p:spPr>
      </p:sp>
      <p:sp>
        <p:nvSpPr>
          <p:cNvPr id="53251"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公</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a:t>
            </a: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(Public Cloud)</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：由特定組織擁有，提供雲端服務給一般大眾或產業。透過網際網路提供資源給大眾使用。適用於資料機密要求低的網路服務</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私</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a:t>
            </a: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(Private Cloud)</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：組織自行建置，僅提供組織內部使用，保護機敏資料的機密性，由組織本身管理或委託協力廠商管理。對於設施與資源的掌握程度比較高</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社群雲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(Community Cloud)</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：多個組織共同建置並共享，支援特定的社群，例如研究社群，由組織或委託協力廠商管理</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混合雲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(Hybrid Cloud)</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雲端基礎設施由多種雲組成</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，透過標準化或特定的技術結合為單一的資源。</a:t>
            </a:r>
            <a:r>
              <a:rPr kumimoji="1" lang="zh-TW"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透過技術加強資料與應用的可移植性</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CNS 17788</a:t>
            </a:r>
          </a:p>
        </p:txBody>
      </p:sp>
    </p:spTree>
    <p:extLst>
      <p:ext uri="{BB962C8B-B14F-4D97-AF65-F5344CB8AC3E}">
        <p14:creationId xmlns:p14="http://schemas.microsoft.com/office/powerpoint/2010/main" val="42924987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pPr marL="285750" marR="0" lvl="1" indent="-285750" algn="l" defTabSz="0" rtl="0" eaLnBrk="0" fontAlgn="base" latinLnBrk="0" hangingPunct="0">
              <a:lnSpc>
                <a:spcPct val="120000"/>
              </a:lnSpc>
              <a:spcBef>
                <a:spcPts val="200"/>
              </a:spcBef>
              <a:spcAft>
                <a:spcPts val="200"/>
              </a:spcAft>
              <a:buClrTx/>
              <a:buSzTx/>
              <a:buFont typeface="Wingdings" panose="05000000000000000000" pitchFamily="2" charset="2"/>
              <a:buChar char="l"/>
              <a:tabLst>
                <a:tab pos="0" algn="l"/>
              </a:tabLst>
              <a:defRPr/>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GRC</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指治理</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(Governance)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、風險管理</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(Risk)</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與法規遵循</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(Compliance)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，是政府機關或企業應該考量的 </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3 </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個重點領域</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423081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駭客會竊取機關存放在雲端的資料，也會透過機關合作廠商及能夠接觸到機敏資料的員工間接竊取資料</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雲端運算可以從不同的角度來看資安的問題</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用戶端</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lang="zh-TW" altLang="en-US" dirty="0"/>
              <a:t>資料是否遭到駭客或雲端業者竊取或修改</a:t>
            </a:r>
            <a:endParaRPr lang="en-US" altLang="zh-TW" dirty="0"/>
          </a:p>
          <a:p>
            <a:pPr lvl="1"/>
            <a:r>
              <a:rPr lang="zh-TW" altLang="en-US" dirty="0"/>
              <a:t>資料是否能夠存取</a:t>
            </a:r>
            <a:endParaRPr lang="en-US" altLang="zh-TW" dirty="0"/>
          </a:p>
          <a:p>
            <a:pPr lvl="1"/>
            <a:r>
              <a:rPr lang="zh-TW" altLang="en-US" dirty="0"/>
              <a:t>資料傳輸時是否會遭到擷取</a:t>
            </a:r>
            <a:endParaRPr lang="en-US" altLang="zh-TW" dirty="0"/>
          </a:p>
          <a:p>
            <a:pPr lvl="1"/>
            <a:r>
              <a:rPr lang="zh-TW" altLang="en-US" dirty="0"/>
              <a:t>傳輸機敏資料時是否有加密防護</a:t>
            </a:r>
            <a:endParaRPr lang="en-US" altLang="zh-TW" dirty="0"/>
          </a:p>
          <a:p>
            <a:pPr lvl="1"/>
            <a:r>
              <a:rPr lang="zh-TW" altLang="en-US" dirty="0"/>
              <a:t>資料儲存是否安全</a:t>
            </a:r>
            <a:endParaRPr lang="en-US" altLang="zh-TW" dirty="0"/>
          </a:p>
          <a:p>
            <a:pPr lvl="1"/>
            <a:r>
              <a:rPr lang="zh-TW" altLang="en-US" dirty="0"/>
              <a:t>退租後資料是否能完全刪除</a:t>
            </a:r>
            <a:endParaRPr lang="en-US" altLang="zh-TW" dirty="0"/>
          </a:p>
          <a:p>
            <a:r>
              <a:rPr lang="zh-TW" altLang="en-US" dirty="0"/>
              <a:t>供應商</a:t>
            </a:r>
            <a:endParaRPr lang="en-US" altLang="zh-TW" dirty="0"/>
          </a:p>
          <a:p>
            <a:pPr lvl="1"/>
            <a:r>
              <a:rPr lang="zh-TW" altLang="en-US" dirty="0"/>
              <a:t>雲端虛擬化環境主機與網路是否安全、是否有潛藏的安全漏洞、是否容易遭到駭客與惡意程式攻擊、駭客是否能竊取雲端所儲存資訊</a:t>
            </a:r>
            <a:endParaRPr lang="en-US" altLang="zh-TW" dirty="0"/>
          </a:p>
          <a:p>
            <a:pPr lvl="1"/>
            <a:r>
              <a:rPr lang="zh-TW" altLang="en-US" dirty="0"/>
              <a:t>駭客是否能發動分散式阻斷服務攻擊</a:t>
            </a:r>
            <a:r>
              <a:rPr lang="en-US" altLang="zh-TW" dirty="0"/>
              <a:t>(DDoS)</a:t>
            </a:r>
            <a:r>
              <a:rPr lang="zh-TW" altLang="en-US" dirty="0"/>
              <a:t>，癱瘓雲端網路的運作</a:t>
            </a:r>
            <a:endParaRPr lang="en-US" altLang="zh-TW" dirty="0"/>
          </a:p>
          <a:p>
            <a:pPr lvl="1"/>
            <a:r>
              <a:rPr lang="zh-TW" altLang="en-US" dirty="0"/>
              <a:t>是否能有效阻絕惡意的攻擊</a:t>
            </a:r>
            <a:endParaRPr lang="en-US" altLang="zh-TW" dirty="0"/>
          </a:p>
        </p:txBody>
      </p:sp>
    </p:spTree>
    <p:extLst>
      <p:ext uri="{BB962C8B-B14F-4D97-AF65-F5344CB8AC3E}">
        <p14:creationId xmlns:p14="http://schemas.microsoft.com/office/powerpoint/2010/main" val="32361640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3295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投影片圖像版面配置區 1"/>
          <p:cNvSpPr>
            <a:spLocks noGrp="1" noRot="1" noChangeAspect="1" noTextEdit="1"/>
          </p:cNvSpPr>
          <p:nvPr>
            <p:ph type="sldImg"/>
          </p:nvPr>
        </p:nvSpPr>
        <p:spPr>
          <a:xfrm>
            <a:off x="915988" y="744538"/>
            <a:ext cx="4965700" cy="3724275"/>
          </a:xfrm>
          <a:ln/>
        </p:spPr>
      </p:sp>
      <p:sp>
        <p:nvSpPr>
          <p:cNvPr id="7987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en-US" altLang="en-US" sz="1400" dirty="0" err="1"/>
              <a:t>如服務需求因應組織策略方向改變或業務需求增加，則必須</a:t>
            </a:r>
            <a:r>
              <a:rPr lang="zh-TW" altLang="en-US" sz="1400" dirty="0"/>
              <a:t>再</a:t>
            </a:r>
            <a:r>
              <a:rPr lang="en-US" altLang="en-US" sz="1400" dirty="0" err="1"/>
              <a:t>回到</a:t>
            </a:r>
            <a:r>
              <a:rPr lang="zh-TW" altLang="en-US" sz="1400" dirty="0">
                <a:cs typeface="微軟正黑體" pitchFamily="34" charset="-120"/>
              </a:rPr>
              <a:t>識別可行解決方案之階段</a:t>
            </a:r>
            <a:endParaRPr lang="en-US" altLang="zh-TW" sz="1400" dirty="0"/>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en-US" altLang="en-US" sz="1400" dirty="0"/>
              <a:t>當環境變更，原資安服務解決方案在基礎架構無法透過改善達成環境變更後的需求，通常會在原服務後期即開始新的生命週期，並規劃新舊資安服務解決方案的轉移</a:t>
            </a:r>
            <a:endParaRPr lang="en-US" altLang="zh-TW" sz="1400" dirty="0"/>
          </a:p>
          <a:p>
            <a:endParaRPr lang="zh-TW" altLang="en-US" dirty="0"/>
          </a:p>
        </p:txBody>
      </p:sp>
      <p:sp>
        <p:nvSpPr>
          <p:cNvPr id="7987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tx1"/>
                </a:solidFill>
                <a:latin typeface="Times New Roman" pitchFamily="18" charset="0"/>
                <a:ea typeface="標楷體" pitchFamily="65" charset="-120"/>
              </a:defRPr>
            </a:lvl1pPr>
            <a:lvl2pPr marL="742909" indent="-285734">
              <a:defRPr sz="3600" b="1">
                <a:solidFill>
                  <a:schemeClr val="tx1"/>
                </a:solidFill>
                <a:latin typeface="Times New Roman" pitchFamily="18" charset="0"/>
                <a:ea typeface="標楷體" pitchFamily="65" charset="-120"/>
              </a:defRPr>
            </a:lvl2pPr>
            <a:lvl3pPr marL="1142938" indent="-228587">
              <a:defRPr sz="3600" b="1">
                <a:solidFill>
                  <a:schemeClr val="tx1"/>
                </a:solidFill>
                <a:latin typeface="Times New Roman" pitchFamily="18" charset="0"/>
                <a:ea typeface="標楷體" pitchFamily="65" charset="-120"/>
              </a:defRPr>
            </a:lvl3pPr>
            <a:lvl4pPr marL="1600113" indent="-228587">
              <a:defRPr sz="3600" b="1">
                <a:solidFill>
                  <a:schemeClr val="tx1"/>
                </a:solidFill>
                <a:latin typeface="Times New Roman" pitchFamily="18" charset="0"/>
                <a:ea typeface="標楷體" pitchFamily="65" charset="-120"/>
              </a:defRPr>
            </a:lvl4pPr>
            <a:lvl5pPr marL="2057287" indent="-228587">
              <a:defRPr sz="3600" b="1">
                <a:solidFill>
                  <a:schemeClr val="tx1"/>
                </a:solidFill>
                <a:latin typeface="Times New Roman" pitchFamily="18" charset="0"/>
                <a:ea typeface="標楷體" pitchFamily="65" charset="-120"/>
              </a:defRPr>
            </a:lvl5pPr>
            <a:lvl6pPr marL="2514462" indent="-228587" eaLnBrk="0" fontAlgn="base" hangingPunct="0">
              <a:spcBef>
                <a:spcPct val="0"/>
              </a:spcBef>
              <a:spcAft>
                <a:spcPct val="0"/>
              </a:spcAft>
              <a:defRPr sz="3600" b="1">
                <a:solidFill>
                  <a:schemeClr val="tx1"/>
                </a:solidFill>
                <a:latin typeface="Times New Roman" pitchFamily="18" charset="0"/>
                <a:ea typeface="標楷體" pitchFamily="65" charset="-120"/>
              </a:defRPr>
            </a:lvl6pPr>
            <a:lvl7pPr marL="2971638" indent="-228587" eaLnBrk="0" fontAlgn="base" hangingPunct="0">
              <a:spcBef>
                <a:spcPct val="0"/>
              </a:spcBef>
              <a:spcAft>
                <a:spcPct val="0"/>
              </a:spcAft>
              <a:defRPr sz="3600" b="1">
                <a:solidFill>
                  <a:schemeClr val="tx1"/>
                </a:solidFill>
                <a:latin typeface="Times New Roman" pitchFamily="18" charset="0"/>
                <a:ea typeface="標楷體" pitchFamily="65" charset="-120"/>
              </a:defRPr>
            </a:lvl7pPr>
            <a:lvl8pPr marL="3428812" indent="-228587" eaLnBrk="0" fontAlgn="base" hangingPunct="0">
              <a:spcBef>
                <a:spcPct val="0"/>
              </a:spcBef>
              <a:spcAft>
                <a:spcPct val="0"/>
              </a:spcAft>
              <a:defRPr sz="3600" b="1">
                <a:solidFill>
                  <a:schemeClr val="tx1"/>
                </a:solidFill>
                <a:latin typeface="Times New Roman" pitchFamily="18" charset="0"/>
                <a:ea typeface="標楷體" pitchFamily="65" charset="-120"/>
              </a:defRPr>
            </a:lvl8pPr>
            <a:lvl9pPr marL="3885987" indent="-228587" eaLnBrk="0" fontAlgn="base" hangingPunct="0">
              <a:spcBef>
                <a:spcPct val="0"/>
              </a:spcBef>
              <a:spcAft>
                <a:spcPct val="0"/>
              </a:spcAft>
              <a:defRPr sz="3600" b="1">
                <a:solidFill>
                  <a:schemeClr val="tx1"/>
                </a:solidFill>
                <a:latin typeface="Times New Roman" pitchFamily="18" charset="0"/>
                <a:ea typeface="標楷體" pitchFamily="65" charset="-120"/>
              </a:defRPr>
            </a:lvl9pPr>
          </a:lstStyle>
          <a:p>
            <a:fld id="{90AFE167-DEF7-48F5-9DEC-F485F171AE1B}" type="slidenum">
              <a:rPr lang="en-US" altLang="zh-TW" sz="1200" b="0">
                <a:latin typeface="Arial" pitchFamily="34" charset="0"/>
                <a:ea typeface="新細明體" pitchFamily="18" charset="-120"/>
              </a:rPr>
              <a:pPr/>
              <a:t>12</a:t>
            </a:fld>
            <a:endParaRPr lang="en-US" altLang="zh-TW" sz="1200" b="0" dirty="0">
              <a:latin typeface="Arial" pitchFamily="34" charset="0"/>
              <a:ea typeface="新細明體" pitchFamily="18" charset="-120"/>
            </a:endParaRPr>
          </a:p>
        </p:txBody>
      </p:sp>
    </p:spTree>
    <p:extLst>
      <p:ext uri="{BB962C8B-B14F-4D97-AF65-F5344CB8AC3E}">
        <p14:creationId xmlns:p14="http://schemas.microsoft.com/office/powerpoint/2010/main" val="15402421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947064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r>
              <a:rPr lang="zh-TW" altLang="en-US" dirty="0">
                <a:latin typeface="微軟正黑體" panose="020B0604030504040204" pitchFamily="34" charset="-120"/>
                <a:ea typeface="微軟正黑體" panose="020B0604030504040204" pitchFamily="34" charset="-120"/>
              </a:rPr>
              <a:t>若發生資安問題，在責任歸屬與賠償機制上，有賴於事先訂定的契約與服務水準協議</a:t>
            </a:r>
            <a:r>
              <a:rPr lang="en-US" altLang="zh-TW" dirty="0">
                <a:latin typeface="微軟正黑體" panose="020B0604030504040204" pitchFamily="34" charset="-120"/>
                <a:ea typeface="微軟正黑體" panose="020B0604030504040204" pitchFamily="34" charset="-120"/>
              </a:rPr>
              <a:t>(SLA)</a:t>
            </a:r>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CNS 19086</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27410646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endParaRPr lang="zh-TW" altLang="en-US" dirty="0"/>
          </a:p>
        </p:txBody>
      </p:sp>
    </p:spTree>
    <p:extLst>
      <p:ext uri="{BB962C8B-B14F-4D97-AF65-F5344CB8AC3E}">
        <p14:creationId xmlns:p14="http://schemas.microsoft.com/office/powerpoint/2010/main" val="34000567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圖像版面配置區 1"/>
          <p:cNvSpPr>
            <a:spLocks noGrp="1" noRot="1" noChangeAspect="1" noTextEdit="1"/>
          </p:cNvSpPr>
          <p:nvPr>
            <p:ph type="sldImg"/>
          </p:nvPr>
        </p:nvSpPr>
        <p:spPr>
          <a:xfrm>
            <a:off x="1008063" y="773113"/>
            <a:ext cx="5148262" cy="3860800"/>
          </a:xfrm>
          <a:prstGeom prst="rect">
            <a:avLst/>
          </a:prstGeom>
          <a:ln/>
        </p:spPr>
      </p:sp>
      <p:sp>
        <p:nvSpPr>
          <p:cNvPr id="80899"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2163788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008063" y="773113"/>
            <a:ext cx="5148262" cy="3860800"/>
          </a:xfrm>
          <a:prstGeom prst="rect">
            <a:avLst/>
          </a:prstGeom>
          <a:ln/>
        </p:spPr>
      </p:sp>
      <p:sp>
        <p:nvSpPr>
          <p:cNvPr id="8704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algn="l" defTabSz="0" rtl="0" eaLnBrk="1" fontAlgn="base" hangingPunct="1">
              <a:lnSpc>
                <a:spcPct val="120000"/>
              </a:lnSpc>
              <a:spcBef>
                <a:spcPts val="200"/>
              </a:spcBef>
              <a:spcAft>
                <a:spcPts val="200"/>
              </a:spcAft>
              <a:buFont typeface="Times New Roman" pitchFamily="18" charset="0"/>
              <a:buChar char="●"/>
              <a:tabLst>
                <a:tab pos="0" algn="l"/>
              </a:tabLst>
            </a:pP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5683490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008063" y="773113"/>
            <a:ext cx="5148262" cy="3860800"/>
          </a:xfrm>
          <a:prstGeom prst="rect">
            <a:avLst/>
          </a:prstGeom>
          <a:ln/>
        </p:spPr>
      </p:sp>
      <p:sp>
        <p:nvSpPr>
          <p:cNvPr id="890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r>
              <a:rPr lang="zh-TW" altLang="en-US" dirty="0"/>
              <a:t>實體安全防護計畫規劃步驟如下</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組織計畫擬定小組：確認擬定實體安全計畫之相關人員，包含內部員工與外部顧問</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執行風險分析：執行實體安全風險分析，識別弱點、威脅及衝擊程度</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決定可接受風險程度：與管理階段溝通實體安全計畫中可接受的風險程度</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建立效能基準：從可接受風險程度中建立防護措施效能衡量標準</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實作與防護措施：擬定實體安全防護措施計畫</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包含：嚇阻、延遲、偵測、評估及處理等類別</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8322679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008063" y="773113"/>
            <a:ext cx="5148262" cy="3860800"/>
          </a:xfrm>
          <a:prstGeom prst="rect">
            <a:avLst/>
          </a:prstGeom>
          <a:ln/>
        </p:spPr>
      </p:sp>
      <p:sp>
        <p:nvSpPr>
          <p:cNvPr id="9113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要達到實體環境安全，可以下列方式處理</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「嚇阻」犯罪發生</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使用「嚇阻」方式防止罪犯與暴力份子進入，雖無法阻擋惡意的入侵，但可達到初步的嚇阻效果</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「延遲」入侵時間</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藉由多項屏障來提供防護，當單一屏障失效不至於造成立即安全危害，例如：階層式防護可延遲入侵的時間，爭取反應處理的時間</a:t>
            </a:r>
          </a:p>
        </p:txBody>
      </p:sp>
    </p:spTree>
    <p:extLst>
      <p:ext uri="{BB962C8B-B14F-4D97-AF65-F5344CB8AC3E}">
        <p14:creationId xmlns:p14="http://schemas.microsoft.com/office/powerpoint/2010/main" val="34778543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008063" y="773113"/>
            <a:ext cx="5148262" cy="3860800"/>
          </a:xfrm>
          <a:prstGeom prst="rect">
            <a:avLst/>
          </a:prstGeom>
          <a:ln/>
        </p:spPr>
      </p:sp>
      <p:sp>
        <p:nvSpPr>
          <p:cNvPr id="9318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3750" lvl="0" indent="-285750" algn="l" rtl="0" eaLnBrk="1" fontAlgn="base" hangingPunct="1">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「偵測」實體威脅：當發生實體威脅時可以被偵測到，以進行反應處理</a:t>
            </a:r>
          </a:p>
          <a:p>
            <a:pPr marL="393750" lvl="0" indent="-285750" algn="l" rtl="0" eaLnBrk="1" fontAlgn="base" hangingPunct="1">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「評估」事件狀態：當發生實體災害時由警衛負責第一線的評估與處理</a:t>
            </a:r>
          </a:p>
          <a:p>
            <a:pPr marL="393750" lvl="0" indent="-285750" algn="l" rtl="0" eaLnBrk="1" fontAlgn="base" hangingPunct="1">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「處理」回復正常作業：規劃災害處理人員與制定相關處理程序，以利於發生安全事件時，可以有遵循的方向</a:t>
            </a:r>
          </a:p>
        </p:txBody>
      </p:sp>
    </p:spTree>
    <p:extLst>
      <p:ext uri="{BB962C8B-B14F-4D97-AF65-F5344CB8AC3E}">
        <p14:creationId xmlns:p14="http://schemas.microsoft.com/office/powerpoint/2010/main" val="26447549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008063" y="773113"/>
            <a:ext cx="5148262" cy="3860800"/>
          </a:xfrm>
          <a:prstGeom prst="rect">
            <a:avLst/>
          </a:prstGeom>
          <a:ln/>
        </p:spPr>
      </p:sp>
      <p:sp>
        <p:nvSpPr>
          <p:cNvPr id="9523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縱深防禦的脆弱環節在哪裡？</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透過這個流程圖可以在發生實體安全事件後，用來評估實體安全防護的脆弱環節在哪裏，由最外圍的「嚇阻」是否有效開始評估，若嚇阻無效導致「攻擊成功」，嚇阻的防護就應再加強，接下來評估「偵測」機制是否發揮效果，若沒有偵測到實體的威脅，那麼偵測機制就應加強，再來評估「處理」時效是否及時，若無法及時處理，處理機制就應再加強；最後評估實體入侵人員是否被「逮捕」，若無法被逮捕則必須強化整體實體安全防護控制措施</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2996090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008063" y="773113"/>
            <a:ext cx="5148262" cy="3860800"/>
          </a:xfrm>
          <a:prstGeom prst="rect">
            <a:avLst/>
          </a:prstGeom>
          <a:ln/>
        </p:spPr>
      </p:sp>
      <p:sp>
        <p:nvSpPr>
          <p:cNvPr id="8499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生命安全是實體安全計畫中永遠的第一優先，因此實體安全控制措施，例如：門禁系統，在碰到故障或停電時，應採用失效安全 </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(Fail-Safe)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的原則，也就是如果門禁系統停電時，必須要維持開啟的狀態，以利人員的疏散</a:t>
            </a:r>
          </a:p>
        </p:txBody>
      </p:sp>
    </p:spTree>
    <p:extLst>
      <p:ext uri="{BB962C8B-B14F-4D97-AF65-F5344CB8AC3E}">
        <p14:creationId xmlns:p14="http://schemas.microsoft.com/office/powerpoint/2010/main" val="174305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a:xfrm>
            <a:off x="1008063" y="773113"/>
            <a:ext cx="5148262" cy="3860800"/>
          </a:xfrm>
          <a:prstGeom prst="rect">
            <a:avLst/>
          </a:prstGeom>
          <a:ln/>
        </p:spPr>
      </p:sp>
      <p:sp>
        <p:nvSpPr>
          <p:cNvPr id="1843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3119520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008063" y="773113"/>
            <a:ext cx="5148262" cy="3860800"/>
          </a:xfrm>
          <a:prstGeom prst="rect">
            <a:avLst/>
          </a:prstGeom>
          <a:ln/>
        </p:spPr>
      </p:sp>
      <p:sp>
        <p:nvSpPr>
          <p:cNvPr id="9933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在規劃實體隔間時，需考量空間的安全防護要能夠保護空間內的資訊資產。應考量的安全項目如下：</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牆：應考量牆的「防火程度」、「強固程度」及「攀爬可能性」，例如：在儲存媒體的存放空間應有防火設計</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天花板：應考量「承載能力」與「防火程度」，例如：輕鋼架之天花板的可承受強度</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樓地板：應考量「承載能力」與「防火程度」，例如：鋼筋混凝土厚度可以承載的實物重量與其防火能力需符合標準，高架地板應注意「防火程度」與「導電係數」，其表面應為非導電與防靜電材料</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門：應考量「強固程度」必須能防止暴力入侵，緊急出口必須「保持淨空」，在緊急情況下應維持在開啟狀態</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窗：應考量「強固程度」與「攀爬可能性」，機房不應設計窗戶，若必須存在則採用半透明與防碎的強化玻璃</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無人看管門窗需上鎖</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地面樓層之窗戶應特別考慮外部的保護</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所有防火門宜設置警報，受監視並經測試</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CNS27002</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實體及環境安全一節</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7491340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008063" y="773113"/>
            <a:ext cx="5148262" cy="3860800"/>
          </a:xfrm>
          <a:prstGeom prst="rect">
            <a:avLst/>
          </a:prstGeom>
          <a:ln/>
        </p:spPr>
      </p:sp>
      <p:sp>
        <p:nvSpPr>
          <p:cNvPr id="10752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門應依疏散方向順向開啟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向外</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，以利緊急事件發生時不會因為門開啟的方向導致疏散的障礙</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門的設定可分為兩種</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Fail Safe</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：平常應是上鎖的狀態，但當緊急狀況發生時</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例如：火災或電力中斷</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，應保持開啟狀態，以利人員在緊急事件時不會被鎖在房間內，適用於有人員辦公作業之區域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Fail Secure</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：預設應是上鎖的狀態，但當緊急狀況發生時</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例如：火災或電力中斷</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，應繼續保持關閉狀態，以確保物品的安全性，適用於無人在內的倉庫或儲存區域</a:t>
            </a:r>
          </a:p>
        </p:txBody>
      </p:sp>
    </p:spTree>
    <p:extLst>
      <p:ext uri="{BB962C8B-B14F-4D97-AF65-F5344CB8AC3E}">
        <p14:creationId xmlns:p14="http://schemas.microsoft.com/office/powerpoint/2010/main" val="1830305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008063" y="773113"/>
            <a:ext cx="5148262" cy="3860800"/>
          </a:xfrm>
          <a:prstGeom prst="rect">
            <a:avLst/>
          </a:prstGeom>
          <a:ln/>
        </p:spPr>
      </p:sp>
      <p:sp>
        <p:nvSpPr>
          <p:cNvPr id="1116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algn="just"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人員與物品的進出應被控管，所有連外大門應有適當保護，避免非授權人員與物品的進入，且避免重要資產被攜出</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可使用柵欄、警報器及鎖等控制機制</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p>
          <a:p>
            <a:pPr algn="just"/>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需要控管的實體進出口，包含：主要與次要進出口</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大門</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側門</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、緊急疏散出口、車輛與貨物進出口、屋頂、維護孔及窗。其中車輛與貨物進出口經常是容易被忽略的地方</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algn="just"/>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實體進出控管的識別方法，包含：由警衛檢查有相片的識別證、生物特徵辨識與門禁、持有卡片的識別</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磁條卡或</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RFID)</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及</a:t>
            </a:r>
            <a:r>
              <a:rPr lang="zh-TW" altLang="en-US" sz="1400" dirty="0"/>
              <a:t>門禁卡及</a:t>
            </a:r>
            <a:r>
              <a:rPr lang="en-US" altLang="zh-TW" sz="1400" dirty="0"/>
              <a:t>PIN</a:t>
            </a:r>
            <a:r>
              <a:rPr lang="zh-TW" altLang="en-US" sz="1400" dirty="0"/>
              <a:t>碼雙重鑑別機制</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等</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algn="just"/>
            <a:r>
              <a:rPr lang="zh-TW" altLang="en-US" sz="1400" dirty="0"/>
              <a:t>應要求所有員工、委外人員配帶識別證，如遇無人陪同的訪客且未配戴識別證者，應立即通報安全人員</a:t>
            </a:r>
            <a:endParaRPr lang="en-US" altLang="zh-TW" sz="1400" dirty="0"/>
          </a:p>
          <a:p>
            <a:pPr algn="just"/>
            <a:r>
              <a:rPr lang="zh-TW" altLang="en-US" sz="1400" dirty="0"/>
              <a:t>經識別並獲得授權人員，才能從建築物外面進出及裝卸貨物</a:t>
            </a:r>
            <a:endParaRPr lang="en-US" altLang="zh-TW" sz="1400" dirty="0"/>
          </a:p>
          <a:p>
            <a:pPr algn="just"/>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學員可參考</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CNS 27002-</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實體及環境安全一節</a:t>
            </a:r>
          </a:p>
        </p:txBody>
      </p:sp>
    </p:spTree>
    <p:extLst>
      <p:ext uri="{BB962C8B-B14F-4D97-AF65-F5344CB8AC3E}">
        <p14:creationId xmlns:p14="http://schemas.microsoft.com/office/powerpoint/2010/main" val="19779187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008063" y="773113"/>
            <a:ext cx="5148262" cy="3860800"/>
          </a:xfrm>
          <a:prstGeom prst="rect">
            <a:avLst/>
          </a:prstGeom>
          <a:ln/>
        </p:spPr>
      </p:sp>
      <p:sp>
        <p:nvSpPr>
          <p:cNvPr id="11366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algn="just"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尾隨進出是指非授權人員跟隨授權人員一起進出，這個問題是人員進出時容易發生的漏洞</a:t>
            </a:r>
          </a:p>
          <a:p>
            <a:pPr marL="288000" lvl="1" indent="-288000" algn="just"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而防範尾隨進出問題，可運用下列方法</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警衛與人員的訓練與認知：透過訓練與認知課程，要求警衛特別注意尾隨人員，若無警衛之進出口則需由授權人員特別注意，是否有其他無證件的陌生人跟隨其後進出</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也可以透過只允許一人進出的旋轉門或驗票匣門防止尾隨的問題，當授權人員識別成功後確保只有一人可進入保護區域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Mantrap</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配合警衛或內外門的鑑別機制，</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Mantrap</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是有兩道門的巷道，人員進出時必須先開啟第一道門，在警衛確定無非授權的第二人後再開啟第二道門，或者人員開啟第一道門進入後，只允許一個人在裏面，再開啟第二道門</a:t>
            </a:r>
          </a:p>
        </p:txBody>
      </p:sp>
    </p:spTree>
    <p:extLst>
      <p:ext uri="{BB962C8B-B14F-4D97-AF65-F5344CB8AC3E}">
        <p14:creationId xmlns:p14="http://schemas.microsoft.com/office/powerpoint/2010/main" val="32725461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008063" y="773113"/>
            <a:ext cx="5148262" cy="3860800"/>
          </a:xfrm>
          <a:prstGeom prst="rect">
            <a:avLst/>
          </a:prstGeom>
          <a:ln/>
        </p:spPr>
      </p:sp>
      <p:sp>
        <p:nvSpPr>
          <p:cNvPr id="11571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algn="just"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存放資訊處理設施之建物或場地應設置強固之實體安全</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8000" lvl="1" indent="-288000" algn="just"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在實體作業環境區域內需要加強保護的區域，包含：電腦資訊設備機房、儲存媒體存放室、電力與空調設備機房、電話與資料線路配接室、監控與錄影機房及管道間等。在規劃實體空間時，應妥善進行安全區域劃分，依不同安全等級劃分為不同區域，並於規劃圖面上清楚標示該區域為「控管」、「限制」、「公開」或「機敏」等不同安全要求的區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「控管」：進出該區域應有控管的機制，不得隨意進出</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「限制」：只有特定人員可進出的區域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「公開」：不限定特定人員也不須控管的公共空間</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「機敏」：機密或敏感資訊儲存或作業的空間</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8000" marR="0" lvl="1" indent="-288000" algn="just" defTabSz="0" rtl="0" eaLnBrk="0" fontAlgn="base" latinLnBrk="0" hangingPunct="0">
              <a:lnSpc>
                <a:spcPct val="120000"/>
              </a:lnSpc>
              <a:spcBef>
                <a:spcPts val="200"/>
              </a:spcBef>
              <a:spcAft>
                <a:spcPts val="200"/>
              </a:spcAft>
              <a:buClrTx/>
              <a:buSzTx/>
              <a:buFont typeface="Wingdings" panose="05000000000000000000" pitchFamily="2" charset="2"/>
              <a:buChar char="l"/>
              <a:tabLst>
                <a:tab pos="0" algn="l"/>
              </a:tabLst>
              <a:defRP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關鍵設施避免置於公眾可進出之場地</a:t>
            </a:r>
          </a:p>
        </p:txBody>
      </p:sp>
    </p:spTree>
    <p:extLst>
      <p:ext uri="{BB962C8B-B14F-4D97-AF65-F5344CB8AC3E}">
        <p14:creationId xmlns:p14="http://schemas.microsoft.com/office/powerpoint/2010/main" val="18055675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008063" y="773113"/>
            <a:ext cx="5148262" cy="3860800"/>
          </a:xfrm>
          <a:prstGeom prst="rect">
            <a:avLst/>
          </a:prstGeom>
          <a:ln/>
        </p:spPr>
      </p:sp>
      <p:sp>
        <p:nvSpPr>
          <p:cNvPr id="11776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每一個不同等級的安全區域內，應規劃合適的安全偵測</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例如：煙霧偵測器、動作感應器、門窗開啟感應器等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及滅火設備</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例如：滅火器與灑水管等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。安全偵測與滅火器位置規劃要注意擺放在合適的位置，例如：煙霧偵測器應置於天花板下風處</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煙必定會經過的位置</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，而滅火器應置於容易取得的位置</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安全區域等級較高的隔間應採用足夠強度的牆面</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例如：水泥磚塊隔間比輕隔間強度高</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，確定牆面由實際建物樓地板連接到天花板，才不會讓入侵者有機會從地板或天花板翻越。在通風口應加裝鐵網，避免非授權的滲入</a:t>
            </a:r>
          </a:p>
        </p:txBody>
      </p:sp>
    </p:spTree>
    <p:extLst>
      <p:ext uri="{BB962C8B-B14F-4D97-AF65-F5344CB8AC3E}">
        <p14:creationId xmlns:p14="http://schemas.microsoft.com/office/powerpoint/2010/main" val="38324737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1008063" y="773113"/>
            <a:ext cx="5148262" cy="3860800"/>
          </a:xfrm>
          <a:prstGeom prst="rect">
            <a:avLst/>
          </a:prstGeom>
          <a:ln/>
        </p:spPr>
      </p:sp>
      <p:sp>
        <p:nvSpPr>
          <p:cNvPr id="11981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監視錄影系統是一個非常合適的嚇阻與稽核記錄系統，在安全區域四周或死角建議擺放</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CCTV</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進行全時錄影，並於醒目處標示錄影監視中，以達嚇阻之效</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監視錄影系統的類型，可區分為：單純錄影、動作偵測功能、行為分辨、身分識別等不同的功能要求。機關在選擇合適的錄影系統時應考量下列因素</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CCTV</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的目的：是否要支援動作偵測、行為分辨或身分識別等特殊功能，功能愈多通常成本也相對愈高</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CCTV</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攝影機的放置環境：是在室內或室外，室外的攝影機應有較好的環境保護能力，例如：防水與防高溫等功能</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需要監視錄影的區域：有哪些區域需要擺放</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CCTV</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，涉及到規劃的攝影機數量、儲存空間容量與訊號主機線路埠大小等</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監視錄影區域的照明：可否維護攝影效果，是否需要紅外線功能進行夜拍</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儲存空間與保存期限需求：依攝影機的數量與所需要保留的時間長短規劃出合適的儲存空間大小</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與其他安全系統的整合需求：是否要與其他安全系統整合，例如：警報裝置等</a:t>
            </a:r>
          </a:p>
        </p:txBody>
      </p:sp>
    </p:spTree>
    <p:extLst>
      <p:ext uri="{BB962C8B-B14F-4D97-AF65-F5344CB8AC3E}">
        <p14:creationId xmlns:p14="http://schemas.microsoft.com/office/powerpoint/2010/main" val="42464321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008063" y="773113"/>
            <a:ext cx="5148262" cy="3860800"/>
          </a:xfrm>
          <a:prstGeom prst="rect">
            <a:avLst/>
          </a:prstGeom>
          <a:ln/>
        </p:spPr>
      </p:sp>
      <p:sp>
        <p:nvSpPr>
          <p:cNvPr id="12185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整體監視錄影系統相關元件與線路架構包含</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攝影機：有室外型、室內型或可控制類型的攝影機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影像訊號線路：攝影機之訊號透過影像訊號線路回傳到數位多工錄影主機</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控制訊號線路：對於可控制類型的攝影機，需透過控制訊號的線路連線接多功能控制鍵盤</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數位多工錄影機：將攝影機回傳之視訊存放在硬碟機內，也提供數位影像監視與播放的功能</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監視螢幕：接到數位多工錄影機即時監視攝影畫面，也可以透過電腦網路調閱過去的影像紀錄</a:t>
            </a:r>
          </a:p>
        </p:txBody>
      </p:sp>
    </p:spTree>
    <p:extLst>
      <p:ext uri="{BB962C8B-B14F-4D97-AF65-F5344CB8AC3E}">
        <p14:creationId xmlns:p14="http://schemas.microsoft.com/office/powerpoint/2010/main" val="21564906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008063" y="773113"/>
            <a:ext cx="5148262" cy="3860800"/>
          </a:xfrm>
          <a:prstGeom prst="rect">
            <a:avLst/>
          </a:prstGeom>
          <a:ln/>
        </p:spPr>
      </p:sp>
      <p:sp>
        <p:nvSpPr>
          <p:cNvPr id="12390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空調系統的功能包含下列</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溫度調節：在機房區域的溫度與人員作業的區域應規劃不同的溫度需求</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濕度調節：濕度太高容易使設備生鏽，濕度太低容易產生靜電</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理想的相對濕度應控制在</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40%~60% )</a:t>
            </a: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換氣功能：保持空氣新鮮與流通</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空調系統規劃時應注意下列安全保護</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安全區域應維持正風壓，也就是開門時風要往外吹，其目的是讓煙霧與不好的氣體能向外流動，不會造成煙霧集聚到安全區域中</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保護進氣口，防止非授權人員的存取，以避免惡意致使整個室內空氣被污染</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自動偵煙與自動關閉機制，在進氣口可擺放自動煙霧偵測器，一旦感應到煙霧應立即停止空調的運作，以防煙霧透過空調系統而快速擴散</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緊急手動關閉開關，當火災或發現不良的氣體在室內散播時可透過緊急手動開關，關閉空調的運作，以防止被污染的氣體透過空調系統而快速擴散</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獨立的電力供應線路，避免與其他系統的電力需求相互干擾</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文件描述維護程序，相關空調系統之日常維護與維修應有明確的文件說明</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8000" lvl="1" indent="-288000" algn="l" defTabSz="0" rtl="0" eaLnBrk="1" fontAlgn="base" hangingPunct="1">
              <a:lnSpc>
                <a:spcPct val="120000"/>
              </a:lnSpc>
              <a:spcBef>
                <a:spcPts val="200"/>
              </a:spcBef>
              <a:spcAft>
                <a:spcPts val="200"/>
              </a:spcAft>
              <a:buFont typeface="Times New Roman" pitchFamily="18" charset="0"/>
              <a:buChar char="●"/>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空調系統應定期檢視及測試，確保正常運行</a:t>
            </a:r>
          </a:p>
        </p:txBody>
      </p:sp>
    </p:spTree>
    <p:extLst>
      <p:ext uri="{BB962C8B-B14F-4D97-AF65-F5344CB8AC3E}">
        <p14:creationId xmlns:p14="http://schemas.microsoft.com/office/powerpoint/2010/main" val="36338544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008063" y="773113"/>
            <a:ext cx="5148262" cy="3860800"/>
          </a:xfrm>
          <a:prstGeom prst="rect">
            <a:avLst/>
          </a:prstGeom>
          <a:ln/>
        </p:spPr>
      </p:sp>
      <p:sp>
        <p:nvSpPr>
          <p:cNvPr id="12800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電力是資通系統與各項安全管控措施所必須的能源，因此良好的維護與不中斷的電力來源，是實體安全中重要的工作。電力來源可區分為</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主要電力來源：供應機關日常運作時所需的電力來源，必要時由變電所提供專屬電力供應</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次要電力來源：當主要電力來源中斷時使用之電力，例如：發電機，必要時由「額外」的變電所提供電力</a:t>
            </a:r>
          </a:p>
        </p:txBody>
      </p:sp>
    </p:spTree>
    <p:extLst>
      <p:ext uri="{BB962C8B-B14F-4D97-AF65-F5344CB8AC3E}">
        <p14:creationId xmlns:p14="http://schemas.microsoft.com/office/powerpoint/2010/main" val="293041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1008063" y="773113"/>
            <a:ext cx="5148262" cy="3860800"/>
          </a:xfrm>
          <a:prstGeom prst="rect">
            <a:avLst/>
          </a:prstGeom>
          <a:ln/>
        </p:spPr>
      </p:sp>
      <p:sp>
        <p:nvSpPr>
          <p:cNvPr id="2048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詳細內容可參考「政府資訊作業委外資安參考指引</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 </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p>
        </p:txBody>
      </p:sp>
    </p:spTree>
    <p:extLst>
      <p:ext uri="{BB962C8B-B14F-4D97-AF65-F5344CB8AC3E}">
        <p14:creationId xmlns:p14="http://schemas.microsoft.com/office/powerpoint/2010/main" val="32391334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008063" y="773113"/>
            <a:ext cx="5148262" cy="3860800"/>
          </a:xfrm>
          <a:prstGeom prst="rect">
            <a:avLst/>
          </a:prstGeom>
          <a:ln/>
        </p:spPr>
      </p:sp>
      <p:sp>
        <p:nvSpPr>
          <p:cNvPr id="13005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當主要電力來源中斷時，在尚未切換至備援電力前</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例如：發電機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，電力備援只提供緊急立即性的電力支援，無法提供長期的電力供應</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機關對重要的系統規劃不斷電系統，可防止突然斷電所受到的損害，並保留足夠的時間可以正常關機</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不斷電系統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(UPS)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可區分兩種類型</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在線式：不論市電是否正常，電力的供應會通過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UPS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系統，當電力中斷時無需切換，其優點是電力的供應較為穩定，適合對電力供應品質要求較嚴格的使用者</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非在線式：平時電力的供應並不會通過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UPS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系統，只有當市電供應中斷時，設備的電力供給來源才會切換至</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UPS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系統，持續供應電力</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marR="0" lvl="1" indent="-285750" algn="l" defTabSz="0" rtl="0" eaLnBrk="0" fontAlgn="base" latinLnBrk="0" hangingPunct="0">
              <a:lnSpc>
                <a:spcPct val="120000"/>
              </a:lnSpc>
              <a:spcBef>
                <a:spcPts val="200"/>
              </a:spcBef>
              <a:spcAft>
                <a:spcPts val="200"/>
              </a:spcAft>
              <a:buClrTx/>
              <a:buSzTx/>
              <a:buFont typeface="Wingdings" panose="05000000000000000000" pitchFamily="2" charset="2"/>
              <a:buChar char="l"/>
              <a:tabLst>
                <a:tab pos="0" algn="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電力備援系統應定期檢視及測試，確保正常運行</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8602696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008063" y="773113"/>
            <a:ext cx="5148262" cy="3860800"/>
          </a:xfrm>
          <a:prstGeom prst="rect">
            <a:avLst/>
          </a:prstGeom>
          <a:ln/>
        </p:spPr>
      </p:sp>
      <p:sp>
        <p:nvSpPr>
          <p:cNvPr id="13414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良好穩定的電力也是維持系統正常運作的關鍵，但電力在傳送過程中常受到外部環境的干擾而導致電力供應不穩定</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電力供應不穩定將導致下列系統運作不穩定的現象</a:t>
            </a:r>
          </a:p>
          <a:p>
            <a:pPr marL="684000" lvl="2" indent="-216000" algn="l" rtl="0" eaLnBrk="1" fontAlgn="base" hangingPunct="1">
              <a:lnSpc>
                <a:spcPct val="120000"/>
              </a:lnSpc>
              <a:spcBef>
                <a:spcPts val="200"/>
              </a:spcBef>
              <a:spcAft>
                <a:spcPts val="200"/>
              </a:spcAft>
              <a:buSzPct val="100000"/>
              <a:buFont typeface="Wingdings" panose="05000000000000000000" pitchFamily="2" charset="2"/>
              <a:buChar char="Ø"/>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設備故障</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因突然的高電壓，使電腦系統的電子組件故障</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 </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684000" lvl="2" indent="-216000" algn="l" rtl="0" eaLnBrk="1" fontAlgn="base" hangingPunct="1">
              <a:lnSpc>
                <a:spcPct val="120000"/>
              </a:lnSpc>
              <a:spcBef>
                <a:spcPts val="200"/>
              </a:spcBef>
              <a:spcAft>
                <a:spcPts val="200"/>
              </a:spcAft>
              <a:buSzPct val="100000"/>
              <a:buFont typeface="Wingdings" panose="05000000000000000000" pitchFamily="2" charset="2"/>
              <a:buChar char="Ø"/>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設備運作不正常</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因突然的低電壓，導致電腦運作失效</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684000" lvl="2" indent="-216000" algn="l" rtl="0" eaLnBrk="1" fontAlgn="base" hangingPunct="1">
              <a:lnSpc>
                <a:spcPct val="120000"/>
              </a:lnSpc>
              <a:spcBef>
                <a:spcPts val="200"/>
              </a:spcBef>
              <a:spcAft>
                <a:spcPts val="200"/>
              </a:spcAft>
              <a:buSzPct val="100000"/>
              <a:buFont typeface="Wingdings" panose="05000000000000000000" pitchFamily="2" charset="2"/>
              <a:buChar char="Ø"/>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系統效能降低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因持續低電壓，導致運作效能降低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684000" lvl="2" indent="-216000" algn="l" rtl="0" eaLnBrk="1" fontAlgn="base" hangingPunct="1">
              <a:lnSpc>
                <a:spcPct val="120000"/>
              </a:lnSpc>
              <a:spcBef>
                <a:spcPts val="200"/>
              </a:spcBef>
              <a:spcAft>
                <a:spcPts val="200"/>
              </a:spcAft>
              <a:buSzPct val="100000"/>
              <a:buFont typeface="Wingdings" panose="05000000000000000000" pitchFamily="2" charset="2"/>
              <a:buChar char="Ø"/>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瞬間資料遺失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因電力不穩定，導致運作中的資料錯誤或遺失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電力供應的狀態應被偵測與記錄，以掌握供電來源的品質作為改善供電的依據</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電力干擾來源：</a:t>
            </a:r>
            <a:r>
              <a:rPr lang="zh-TW" altLang="en-US" sz="1400" dirty="0">
                <a:latin typeface="微軟正黑體" panose="020B0604030504040204" pitchFamily="34" charset="-120"/>
                <a:ea typeface="微軟正黑體" panose="020B0604030504040204" pitchFamily="34" charset="-120"/>
              </a:rPr>
              <a:t>閃電、高壓電塔、電纜線、電器用品等</a:t>
            </a:r>
            <a:endParaRPr lang="en-US" altLang="zh-TW" sz="1400" dirty="0">
              <a:latin typeface="微軟正黑體" panose="020B0604030504040204" pitchFamily="34" charset="-120"/>
              <a:ea typeface="微軟正黑體" panose="020B0604030504040204" pitchFamily="34" charset="-120"/>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機關在部署規劃電力系統與線路時應避免經過上述干擾源</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4885870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008063" y="773113"/>
            <a:ext cx="5148262" cy="3860800"/>
          </a:xfrm>
          <a:prstGeom prst="rect">
            <a:avLst/>
          </a:prstGeom>
          <a:ln/>
        </p:spPr>
      </p:sp>
      <p:sp>
        <p:nvSpPr>
          <p:cNvPr id="13619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自然界中的物質，可經由某種過程而獲得或失去電子</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例如摩擦或感應起電</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這類的電荷即稱為靜電。當這些正電荷或是負電荷逐漸累積時，會與周圍環境產生電位差，電荷若是經由放電路徑而產生在不同電位之間移轉現象，即稱此為靜電放電現象。這種情況在天氣乾燥情況下非常多見。天氣乾燥時，化纖衣物、地毯、坐墊及牆紙等受到摩擦，都會產生靜電。據測定，人在地毯上行走，產生的靜電電壓超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2000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伏特；穿或脫化纖純滌綸衣服時的瞬間，電壓可達</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5</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萬</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~10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萬伏特。當靜電電壓達到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2000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伏特時，人的手指就會有感覺；超過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3000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伏特時，就會產生電火花，手指尖會感覺到針刺般疼痛；超過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7000</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伏特時，不僅身體會有被電擊的感覺，正常的心電傳導都會受到影響。當然這些靜電所產生的瞬間電壓也會造成電腦系統零組件的損害</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3109745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008063" y="773113"/>
            <a:ext cx="5148262" cy="3860800"/>
          </a:xfrm>
          <a:prstGeom prst="rect">
            <a:avLst/>
          </a:prstGeom>
          <a:ln/>
        </p:spPr>
      </p:sp>
      <p:sp>
        <p:nvSpPr>
          <p:cNvPr id="1402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滅火的方式只要去除掉火形成的四個因素之一的任何一種，即可滅火</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降低溫度，例如：灑水</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去除可燃物，例如：設置防火巷</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去除氧氣，例如：二氧化碳</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瓦解燃燒的化學反應，例如：海龍</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108000" lvl="0" indent="0" algn="l" rtl="0" eaLnBrk="1" fontAlgn="base" hangingPunct="1">
              <a:lnSpc>
                <a:spcPct val="120000"/>
              </a:lnSpc>
              <a:spcBef>
                <a:spcPts val="200"/>
              </a:spcBef>
              <a:spcAft>
                <a:spcPts val="200"/>
              </a:spcAft>
              <a:buFont typeface="Times New Roman" panose="02020603050405020304" pitchFamily="18" charset="0"/>
              <a:buNone/>
            </a:pP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22415290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008063" y="773113"/>
            <a:ext cx="5148262" cy="3860800"/>
          </a:xfrm>
          <a:prstGeom prst="rect">
            <a:avLst/>
          </a:prstGeom>
          <a:ln/>
        </p:spPr>
      </p:sp>
      <p:sp>
        <p:nvSpPr>
          <p:cNvPr id="14643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不同的可燃物必須採用適合的滅火方式，若用錯了滅火方式不但沒有效果，還可能造成更大傷害。例如：用水來滅液體類</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例如：油</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的可燃物時，不但無法滅火，還可能導致火隨著水到處流竄</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一般的可燃物，例如：木材、紙張</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衣服及塑膠等，可用水與酸鹼滅火器</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液體的可燃物，例如：石油、焦油、油、溶劑、酒精及液態瓦斯等，可用</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CO2</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與</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FM-200</a:t>
            </a: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電的可燃物，如：電器設備、電路及電纜等，可用海龍、</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CO2</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及</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FM-200</a:t>
            </a: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可燃金屬，如：鎂、鈉及鉀，可用乾粉</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5750" indent="-285750" algn="l" rtl="0" eaLnBrk="0" fontAlgn="base" hangingPunct="0">
              <a:lnSpc>
                <a:spcPct val="120000"/>
              </a:lnSpc>
              <a:spcBef>
                <a:spcPts val="200"/>
              </a:spcBef>
              <a:spcAft>
                <a:spcPts val="200"/>
              </a:spcAft>
              <a:buFont typeface="Wingdings" panose="05000000000000000000" pitchFamily="2" charset="2"/>
              <a:buChar char="l"/>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當發生火災時，火災偵測器可放置的位置</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在可能發生火災位置上的天花板</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機房高架地板下</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導風管內</a:t>
            </a: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19264349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008063" y="773113"/>
            <a:ext cx="5148262" cy="3860800"/>
          </a:xfrm>
          <a:prstGeom prst="rect">
            <a:avLst/>
          </a:prstGeom>
          <a:ln/>
        </p:spPr>
      </p:sp>
      <p:sp>
        <p:nvSpPr>
          <p:cNvPr id="15053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在有部署消防灑水系統的機關，可能會面臨漏水的問題，漏水可能導致電腦系統的損壞與鏽蝕，因此有必要適當地部署水的偵測機制，早期發現漏水的問題。適合部署的位置在高架地板下與天花板</a:t>
            </a:r>
          </a:p>
        </p:txBody>
      </p:sp>
    </p:spTree>
    <p:extLst>
      <p:ext uri="{BB962C8B-B14F-4D97-AF65-F5344CB8AC3E}">
        <p14:creationId xmlns:p14="http://schemas.microsoft.com/office/powerpoint/2010/main" val="29711419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xfrm>
            <a:off x="1008063" y="773113"/>
            <a:ext cx="5148262" cy="3860800"/>
          </a:xfrm>
          <a:prstGeom prst="rect">
            <a:avLst/>
          </a:prstGeom>
          <a:ln/>
        </p:spPr>
      </p:sp>
      <p:sp>
        <p:nvSpPr>
          <p:cNvPr id="14848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為有效快速處理火災發生時的緊急情況，機關應發展相關的緊急應變程序，例如：緊急關機程序與人員疏散程序等，並定期舉行火災的人員認知訓練與消防演習</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火災相關緊急應變程序應該是一份清楚可讀的文件，而且是隨手可獲得的文件，其內容應定期更新</a:t>
            </a:r>
          </a:p>
          <a:p>
            <a:pPr algn="just" eaLnBrk="1" hangingPunct="1"/>
            <a:endParaRPr lang="zh-TW" altLang="en-US" dirty="0"/>
          </a:p>
        </p:txBody>
      </p:sp>
    </p:spTree>
    <p:extLst>
      <p:ext uri="{BB962C8B-B14F-4D97-AF65-F5344CB8AC3E}">
        <p14:creationId xmlns:p14="http://schemas.microsoft.com/office/powerpoint/2010/main" val="320501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008063" y="773113"/>
            <a:ext cx="5148262" cy="3860800"/>
          </a:xfrm>
          <a:prstGeom prst="rect">
            <a:avLst/>
          </a:prstGeom>
          <a:ln/>
        </p:spPr>
      </p:sp>
      <p:sp>
        <p:nvSpPr>
          <p:cNvPr id="2253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lgn="just" eaLnBrk="1" hangingPunct="1">
              <a:buNone/>
            </a:pPr>
            <a:endParaRPr lang="en-US" altLang="zh-TW"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564999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008063" y="773113"/>
            <a:ext cx="5148262" cy="3860800"/>
          </a:xfrm>
          <a:prstGeom prst="rect">
            <a:avLst/>
          </a:prstGeom>
          <a:ln/>
        </p:spPr>
      </p:sp>
      <p:sp>
        <p:nvSpPr>
          <p:cNvPr id="2457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當確定進行委外後，機關首要任務則為指派適任之專案負責人。此人應對資訊委外專案性質或內容有充分了解之能力，並能對資訊委外專案所衍生之風險有控制與處置權力，故其位階不宜過低</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在專案規劃期間，專案負責人除應了解委外產品與服務本質外，可視委外性質與規模諮詢與邀請採購</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總務</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、法務、會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主</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計、業務、資訊及政風等單位人員，參與在資通安全、資訊技術、法規遵循、服務水準、專案細項預算及選商需求分析等工作</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8000" lvl="1" indent="-288000" defTabSz="0" eaLnBrk="1" hangingPunct="1">
              <a:buFont typeface="Times New Roman" pitchFamily="18" charset="0"/>
              <a:buChar char="●"/>
              <a:tabLst>
                <a:tab pos="0" algn="l"/>
              </a:tabLst>
            </a:pPr>
            <a:endParaRPr lang="zh-TW" altLang="en-US" dirty="0"/>
          </a:p>
        </p:txBody>
      </p:sp>
    </p:spTree>
    <p:extLst>
      <p:ext uri="{BB962C8B-B14F-4D97-AF65-F5344CB8AC3E}">
        <p14:creationId xmlns:p14="http://schemas.microsoft.com/office/powerpoint/2010/main" val="121983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008063" y="773113"/>
            <a:ext cx="5148262" cy="3860800"/>
          </a:xfrm>
          <a:prstGeom prst="rect">
            <a:avLst/>
          </a:prstGeom>
          <a:ln/>
        </p:spPr>
      </p:sp>
      <p:sp>
        <p:nvSpPr>
          <p:cNvPr id="2457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世界貿易組織</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(WTO)</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政府採購協定</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(Agreement on Government Procurement, GPA)</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目的為促成世界貿易更高度之自由與擴展，並改善世界貿易行為之國際架構。因此協議我國政府機關於採購產品或服務時，不得以保護國內產品或服務或國內供應商之理由，對國外產品或服務或國外供應商有所歧視，以增加透明度並建立磋商、監督及爭端解決機制。故政府機關於辦理資訊委外業務時，若涉及對國外產品或服務之採購事宜，宜遵循</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WTO</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政府採購協定</a:t>
            </a:r>
            <a:endPar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endParaRPr>
          </a:p>
          <a:p>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資訊委外資安管理計畫應包含</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但不限於</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下列項目：</a:t>
            </a:r>
            <a:endPar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所規劃取得產品或服務之規格，包含其範疇、使用對象、利害關係人、類型及本質</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於委外專案期間需存取之資訊資產</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如伺服器、資料庫、應用系統、網路基礎設施等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與其擁有者</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委外廠商之資訊資產分類分級與資通系統防護需求分級等相關資安控制措施</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委外專案之生命週期各階段應有之角色與責任，機關可視需要成立跨部門資安小組</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依委外產品或服務之本質，確認過往同質委外專案資安事件之矯正預防措施，以做為本次委外資安強化之參考依據</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機關所屬管轄權內之法律法規要求事項，以及於選任委外廠商期間，應審查可能約束委外廠商之法律法規</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為可能取得之產品或服務指派特定資安角色與責任</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針對可能取得之產品或服務，機關能與潛在廠商分享之資訊</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75544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008063" y="773113"/>
            <a:ext cx="5148262" cy="3860800"/>
          </a:xfrm>
          <a:prstGeom prst="rect">
            <a:avLst/>
          </a:prstGeom>
          <a:ln/>
        </p:spPr>
      </p:sp>
      <p:sp>
        <p:nvSpPr>
          <p:cNvPr id="2662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8000" marR="0" lvl="0" indent="-288000" algn="just" defTabSz="914400" rtl="0" eaLnBrk="1" fontAlgn="base" latinLnBrk="0" hangingPunct="1">
              <a:lnSpc>
                <a:spcPct val="120000"/>
              </a:lnSpc>
              <a:spcBef>
                <a:spcPts val="200"/>
              </a:spcBef>
              <a:spcAft>
                <a:spcPts val="200"/>
              </a:spcAft>
              <a:buClrTx/>
              <a:buSzTx/>
              <a:buFont typeface="Wingdings" panose="05000000000000000000" pitchFamily="2" charset="2"/>
              <a:buChar char="l"/>
              <a:tabLst/>
              <a:defRPr/>
            </a:pPr>
            <a:endParaRPr lang="zh-TW" altLang="en-US" sz="1400" dirty="0"/>
          </a:p>
          <a:p>
            <a:pPr marL="0" indent="0" algn="just" eaLnBrk="1" hangingPunct="1">
              <a:buNone/>
            </a:pPr>
            <a:endParaRPr lang="zh-TW" altLang="en-US" dirty="0"/>
          </a:p>
        </p:txBody>
      </p:sp>
    </p:spTree>
    <p:extLst>
      <p:ext uri="{BB962C8B-B14F-4D97-AF65-F5344CB8AC3E}">
        <p14:creationId xmlns:p14="http://schemas.microsoft.com/office/powerpoint/2010/main" val="4096581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008063" y="773113"/>
            <a:ext cx="5148262" cy="3860800"/>
          </a:xfrm>
          <a:prstGeom prst="rect">
            <a:avLst/>
          </a:prstGeom>
          <a:ln/>
        </p:spPr>
      </p:sp>
      <p:sp>
        <p:nvSpPr>
          <p:cNvPr id="2867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buFont typeface="Times New Roman" pitchFamily="18" charset="0"/>
              <a:buChar char="●"/>
              <a:tabLst>
                <a:tab pos="0" algn="l"/>
              </a:tabLst>
            </a:pPr>
            <a:endParaRPr lang="zh-TW" altLang="en-US" dirty="0"/>
          </a:p>
        </p:txBody>
      </p:sp>
    </p:spTree>
    <p:extLst>
      <p:ext uri="{BB962C8B-B14F-4D97-AF65-F5344CB8AC3E}">
        <p14:creationId xmlns:p14="http://schemas.microsoft.com/office/powerpoint/2010/main" val="2168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008063" y="773113"/>
            <a:ext cx="5148262" cy="3860800"/>
          </a:xfrm>
          <a:prstGeom prst="rect">
            <a:avLst/>
          </a:prstGeom>
          <a:ln/>
        </p:spPr>
      </p:sp>
      <p:sp>
        <p:nvSpPr>
          <p:cNvPr id="1024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127451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008063" y="773113"/>
            <a:ext cx="5148262" cy="3860800"/>
          </a:xfrm>
          <a:prstGeom prst="rect">
            <a:avLst/>
          </a:prstGeom>
          <a:ln/>
        </p:spPr>
      </p:sp>
      <p:sp>
        <p:nvSpPr>
          <p:cNvPr id="3072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8000" indent="-288000" algn="just" eaLnBrk="1" hangingPunct="1"/>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當雙方確認契約內容並簽署後，委外專案將正式啟動，機關則應依據契約內容進行委外關係管理</a:t>
            </a:r>
            <a:endPar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73947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008063" y="773113"/>
            <a:ext cx="5148262" cy="3860800"/>
          </a:xfrm>
          <a:prstGeom prst="rect">
            <a:avLst/>
          </a:prstGeom>
          <a:ln/>
        </p:spPr>
      </p:sp>
      <p:sp>
        <p:nvSpPr>
          <p:cNvPr id="3277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8000" indent="-288000" algn="just" eaLnBrk="1" hangingPunct="1">
              <a:buFont typeface="Wingdings" panose="05000000000000000000" pitchFamily="2" charset="2"/>
              <a:buChar char="l"/>
            </a:pPr>
            <a:r>
              <a:rPr lang="zh-TW" altLang="en-US" dirty="0"/>
              <a:t>為確保與資訊委外相關之資通安全事件與弱點，能夠被採取及時矯正措施之方式傳達，機關資訊委外宜備妥正式之事件通報與提報程序供委外廠商配合並施予合宜訓練</a:t>
            </a:r>
          </a:p>
        </p:txBody>
      </p:sp>
    </p:spTree>
    <p:extLst>
      <p:ext uri="{BB962C8B-B14F-4D97-AF65-F5344CB8AC3E}">
        <p14:creationId xmlns:p14="http://schemas.microsoft.com/office/powerpoint/2010/main" val="1268074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008063" y="773113"/>
            <a:ext cx="5148262" cy="3860800"/>
          </a:xfrm>
          <a:prstGeom prst="rect">
            <a:avLst/>
          </a:prstGeom>
          <a:ln/>
        </p:spPr>
      </p:sp>
      <p:sp>
        <p:nvSpPr>
          <p:cNvPr id="348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8000" marR="0" indent="-288000" algn="just" defTabSz="914400" rtl="0" eaLnBrk="1" fontAlgn="base" latinLnBrk="0" hangingPunct="1">
              <a:lnSpc>
                <a:spcPct val="120000"/>
              </a:lnSpc>
              <a:spcBef>
                <a:spcPts val="200"/>
              </a:spcBef>
              <a:spcAft>
                <a:spcPts val="200"/>
              </a:spcAft>
              <a:buClrTx/>
              <a:buSzTx/>
              <a:tabLst/>
              <a:defRPr/>
            </a:pPr>
            <a:r>
              <a:rPr lang="zh-TW" altLang="en-US" dirty="0"/>
              <a:t>勞務是指專業服務、技術服務、資通服務、研究發展、營運管理、維修、訓練、勞力及其他經主管機關認定之勞務</a:t>
            </a:r>
            <a:r>
              <a:rPr lang="en-US" altLang="zh-TW" dirty="0"/>
              <a:t>(</a:t>
            </a:r>
            <a:r>
              <a:rPr lang="zh-TW" altLang="en-US" dirty="0"/>
              <a:t>可參考政府採購法第</a:t>
            </a:r>
            <a:r>
              <a:rPr lang="en-US" altLang="zh-TW" dirty="0"/>
              <a:t>7</a:t>
            </a:r>
            <a:r>
              <a:rPr lang="zh-TW" altLang="en-US" dirty="0"/>
              <a:t>條</a:t>
            </a:r>
            <a:r>
              <a:rPr lang="en-US" altLang="zh-TW" dirty="0"/>
              <a:t>)</a:t>
            </a:r>
          </a:p>
          <a:p>
            <a:pPr marL="0" indent="0" algn="just" eaLnBrk="1" hangingPunct="1">
              <a:buNone/>
            </a:pPr>
            <a:endParaRPr lang="zh-TW" altLang="en-US" dirty="0"/>
          </a:p>
        </p:txBody>
      </p:sp>
    </p:spTree>
    <p:extLst>
      <p:ext uri="{BB962C8B-B14F-4D97-AF65-F5344CB8AC3E}">
        <p14:creationId xmlns:p14="http://schemas.microsoft.com/office/powerpoint/2010/main" val="62937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008063" y="773113"/>
            <a:ext cx="5148262" cy="3860800"/>
          </a:xfrm>
          <a:prstGeom prst="rect">
            <a:avLst/>
          </a:prstGeom>
          <a:ln/>
        </p:spPr>
      </p:sp>
      <p:sp>
        <p:nvSpPr>
          <p:cNvPr id="348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lgn="just" eaLnBrk="1" hangingPunct="1">
              <a:buNone/>
            </a:pPr>
            <a:endParaRPr lang="zh-TW" altLang="en-US" dirty="0"/>
          </a:p>
        </p:txBody>
      </p:sp>
    </p:spTree>
    <p:extLst>
      <p:ext uri="{BB962C8B-B14F-4D97-AF65-F5344CB8AC3E}">
        <p14:creationId xmlns:p14="http://schemas.microsoft.com/office/powerpoint/2010/main" val="3744550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008063" y="773113"/>
            <a:ext cx="5148262" cy="3860800"/>
          </a:xfrm>
          <a:prstGeom prst="rect">
            <a:avLst/>
          </a:prstGeom>
          <a:ln/>
        </p:spPr>
      </p:sp>
      <p:sp>
        <p:nvSpPr>
          <p:cNvPr id="348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288000" marR="0" indent="-288000" algn="just" defTabSz="914400" rtl="0" eaLnBrk="1" fontAlgn="base" latinLnBrk="0" hangingPunct="1">
              <a:lnSpc>
                <a:spcPct val="120000"/>
              </a:lnSpc>
              <a:spcBef>
                <a:spcPts val="200"/>
              </a:spcBef>
              <a:spcAft>
                <a:spcPts val="200"/>
              </a:spcAft>
              <a:buClrTx/>
              <a:buSzTx/>
              <a:buFont typeface="Wingdings" panose="05000000000000000000" pitchFamily="2" charset="2"/>
              <a:buChar char="l"/>
              <a:tabLst/>
              <a:defRPr/>
            </a:pPr>
            <a:endParaRPr lang="zh-TW" altLang="en-US" dirty="0"/>
          </a:p>
        </p:txBody>
      </p:sp>
    </p:spTree>
    <p:extLst>
      <p:ext uri="{BB962C8B-B14F-4D97-AF65-F5344CB8AC3E}">
        <p14:creationId xmlns:p14="http://schemas.microsoft.com/office/powerpoint/2010/main" val="134379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008063" y="773113"/>
            <a:ext cx="5148262" cy="3860800"/>
          </a:xfrm>
          <a:prstGeom prst="rect">
            <a:avLst/>
          </a:prstGeom>
          <a:ln/>
        </p:spPr>
      </p:sp>
      <p:sp>
        <p:nvSpPr>
          <p:cNvPr id="3686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420419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endParaRPr lang="zh-TW" altLang="en-US" dirty="0"/>
          </a:p>
        </p:txBody>
      </p:sp>
    </p:spTree>
    <p:extLst>
      <p:ext uri="{BB962C8B-B14F-4D97-AF65-F5344CB8AC3E}">
        <p14:creationId xmlns:p14="http://schemas.microsoft.com/office/powerpoint/2010/main" val="2117188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008063" y="773113"/>
            <a:ext cx="5148262" cy="3860800"/>
          </a:xfrm>
          <a:prstGeom prst="rect">
            <a:avLst/>
          </a:prstGeom>
          <a:ln/>
        </p:spPr>
      </p:sp>
      <p:sp>
        <p:nvSpPr>
          <p:cNvPr id="3891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存取控制</a:t>
            </a:r>
            <a:r>
              <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(Access control)</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是指允許或禁止某人使用某項資源，只有經過授權的使用者才能夠存取資源。例如公司警衛查看員工的識別證驗證身分，否則不得進入公司</a:t>
            </a:r>
            <a:endParaRPr lang="zh-TW" altLang="en-US" dirty="0"/>
          </a:p>
        </p:txBody>
      </p:sp>
    </p:spTree>
    <p:extLst>
      <p:ext uri="{BB962C8B-B14F-4D97-AF65-F5344CB8AC3E}">
        <p14:creationId xmlns:p14="http://schemas.microsoft.com/office/powerpoint/2010/main" val="2154811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008063" y="773113"/>
            <a:ext cx="5148262" cy="3860800"/>
          </a:xfrm>
          <a:prstGeom prst="rect">
            <a:avLst/>
          </a:prstGeom>
          <a:ln/>
        </p:spPr>
      </p:sp>
      <p:sp>
        <p:nvSpPr>
          <p:cNvPr id="4096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737697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008063" y="773113"/>
            <a:ext cx="5148262" cy="3860800"/>
          </a:xfrm>
          <a:prstGeom prst="rect">
            <a:avLst/>
          </a:prstGeom>
          <a:ln/>
        </p:spPr>
      </p:sp>
      <p:sp>
        <p:nvSpPr>
          <p:cNvPr id="4301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主體</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(Subject)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：主動發起存取行為的個體，通常為資料流的起點，例如：使用者與處理程式皆可能是發起存取行為之個體</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物件</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(Object)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：被動存取的個體，通常為資料的接收端與保存端，例如：檔案、資料庫及處理程式等</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存取</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(Access)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：主體對物件進行某些動作，例如：讀取、修改、刪除、建立或執行</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存取規則</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(Access Rule)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：「可強制控管」主體與物件之間存取路徑的控制機制。例如：防火牆的存取規則可以允許或禁止傳輸的資料通過</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信賴路徑</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(Trusted Path)</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：可確保主體能存取到其「所預期」存取到物件的路徑，例如：使用者必須簽入後才能存取系統資源，未經過簽入的過程無法進行存取</a:t>
            </a:r>
          </a:p>
        </p:txBody>
      </p:sp>
    </p:spTree>
    <p:extLst>
      <p:ext uri="{BB962C8B-B14F-4D97-AF65-F5344CB8AC3E}">
        <p14:creationId xmlns:p14="http://schemas.microsoft.com/office/powerpoint/2010/main" val="166640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008063" y="773113"/>
            <a:ext cx="5148262" cy="3860800"/>
          </a:xfrm>
          <a:prstGeom prst="rect">
            <a:avLst/>
          </a:prstGeom>
          <a:ln/>
        </p:spPr>
      </p:sp>
      <p:sp>
        <p:nvSpPr>
          <p:cNvPr id="122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323067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008063" y="773113"/>
            <a:ext cx="5148262" cy="3860800"/>
          </a:xfrm>
          <a:prstGeom prst="rect">
            <a:avLst/>
          </a:prstGeom>
          <a:ln/>
        </p:spPr>
      </p:sp>
      <p:sp>
        <p:nvSpPr>
          <p:cNvPr id="4505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0" eaLnBrk="1" hangingPunct="1">
              <a:buFont typeface="Times New Roman" pitchFamily="18" charset="0"/>
              <a:buChar char="●"/>
              <a:tabLst>
                <a:tab pos="0" algn="l"/>
              </a:tabLst>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845535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a:xfrm>
            <a:off x="1008063" y="773113"/>
            <a:ext cx="5148262" cy="3860800"/>
          </a:xfrm>
          <a:prstGeom prst="rect">
            <a:avLst/>
          </a:prstGeom>
          <a:ln/>
        </p:spPr>
      </p:sp>
      <p:sp>
        <p:nvSpPr>
          <p:cNvPr id="4915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356249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008063" y="773113"/>
            <a:ext cx="5148262" cy="3860800"/>
          </a:xfrm>
          <a:prstGeom prst="rect">
            <a:avLst/>
          </a:prstGeom>
          <a:ln/>
        </p:spPr>
      </p:sp>
      <p:sp>
        <p:nvSpPr>
          <p:cNvPr id="5120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存取控制的管理可區分為三個項目</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帳號管理</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身分識別與鑑別</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：主要管理的內容是使用者之身分識別與鑑別</a:t>
            </a:r>
          </a:p>
          <a:p>
            <a:pPr marL="824499" lvl="2" indent="-298323" algn="just" eaLnBrk="1" hangingPunct="1"/>
            <a:r>
              <a:rPr lang="zh-TW" altLang="en-US" dirty="0"/>
              <a:t>身分識別</a:t>
            </a:r>
            <a:r>
              <a:rPr lang="en-US" altLang="zh-TW" dirty="0"/>
              <a:t>(Identification)</a:t>
            </a:r>
            <a:r>
              <a:rPr lang="zh-TW" altLang="en-US" dirty="0"/>
              <a:t>：用以識別主體身分的唯一代碼，這個代碼與使用者的真實身分連結。當主體要存取資通系統時，需告知身分識別資訊，例如：帳號、使用者代號及使用者名稱</a:t>
            </a:r>
          </a:p>
          <a:p>
            <a:pPr marL="824499" lvl="2" indent="-298323" algn="just" eaLnBrk="1" hangingPunct="1"/>
            <a:r>
              <a:rPr lang="zh-TW" altLang="en-US" dirty="0"/>
              <a:t>身分鑑別</a:t>
            </a:r>
            <a:r>
              <a:rPr lang="en-US" altLang="zh-TW" dirty="0"/>
              <a:t>(Authentication)</a:t>
            </a:r>
            <a:r>
              <a:rPr lang="zh-TW" altLang="en-US" dirty="0"/>
              <a:t>：用來驗證身分識別資訊的技術，例如：通行碼、生物特徵及動態通行碼等</a:t>
            </a:r>
            <a:endParaRPr lang="en-US" altLang="zh-TW" dirty="0"/>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授權</a:t>
            </a:r>
            <a:r>
              <a:rPr lang="en-US" altLang="zh-TW" dirty="0">
                <a:latin typeface="Microsoft JhengHei" panose="020B0604030504040204" pitchFamily="34" charset="-120"/>
                <a:ea typeface="Microsoft JhengHei" panose="020B0604030504040204" pitchFamily="34" charset="-120"/>
              </a:rPr>
              <a:t>(Authorization)</a:t>
            </a:r>
            <a:r>
              <a:rPr lang="zh-TW" altLang="en-US" dirty="0">
                <a:latin typeface="Microsoft JhengHei" panose="020B0604030504040204" pitchFamily="34" charset="-120"/>
                <a:ea typeface="Microsoft JhengHei" panose="020B0604030504040204" pitchFamily="34" charset="-120"/>
              </a:rPr>
              <a:t>原則：決定主體是否能夠存取物件的判斷準則</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可歸責性</a:t>
            </a:r>
            <a:r>
              <a:rPr lang="en-US" altLang="zh-TW" dirty="0">
                <a:latin typeface="Microsoft JhengHei" panose="020B0604030504040204" pitchFamily="34" charset="-120"/>
                <a:ea typeface="Microsoft JhengHei" panose="020B0604030504040204" pitchFamily="34" charset="-120"/>
              </a:rPr>
              <a:t>(Accountability)</a:t>
            </a:r>
            <a:r>
              <a:rPr lang="zh-TW" altLang="en-US" dirty="0">
                <a:latin typeface="Microsoft JhengHei" panose="020B0604030504040204" pitchFamily="34" charset="-120"/>
                <a:ea typeface="Microsoft JhengHei" panose="020B0604030504040204" pitchFamily="34" charset="-120"/>
              </a:rPr>
              <a:t>：包含稽核紀錄</a:t>
            </a:r>
            <a:r>
              <a:rPr lang="en-US" altLang="zh-TW" dirty="0">
                <a:latin typeface="Microsoft JhengHei" panose="020B0604030504040204" pitchFamily="34" charset="-120"/>
                <a:ea typeface="Microsoft JhengHei" panose="020B0604030504040204" pitchFamily="34" charset="-120"/>
              </a:rPr>
              <a:t>(Auditing)</a:t>
            </a:r>
            <a:r>
              <a:rPr lang="zh-TW" altLang="en-US" dirty="0">
                <a:latin typeface="Microsoft JhengHei" panose="020B0604030504040204" pitchFamily="34" charset="-120"/>
                <a:ea typeface="Microsoft JhengHei" panose="020B0604030504040204" pitchFamily="34" charset="-120"/>
              </a:rPr>
              <a:t>與存取行為不可否認的可歸責性機制</a:t>
            </a:r>
          </a:p>
        </p:txBody>
      </p:sp>
    </p:spTree>
    <p:extLst>
      <p:ext uri="{BB962C8B-B14F-4D97-AF65-F5344CB8AC3E}">
        <p14:creationId xmlns:p14="http://schemas.microsoft.com/office/powerpoint/2010/main" val="1223466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008063" y="773113"/>
            <a:ext cx="5148262" cy="3860800"/>
          </a:xfrm>
          <a:prstGeom prst="rect">
            <a:avLst/>
          </a:prstGeom>
          <a:ln/>
        </p:spPr>
      </p:sp>
      <p:sp>
        <p:nvSpPr>
          <p:cNvPr id="5325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830316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008063" y="773113"/>
            <a:ext cx="5148262" cy="3860800"/>
          </a:xfrm>
          <a:prstGeom prst="rect">
            <a:avLst/>
          </a:prstGeom>
          <a:ln/>
        </p:spPr>
      </p:sp>
      <p:sp>
        <p:nvSpPr>
          <p:cNvPr id="5529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使用者鑑別符管理，包含下列項目</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確保鑑別符具備足夠的強度，不容易被破解、猜測及外洩。例如：通行碼長度與複雜度提升可強化通行碼的強度</a:t>
            </a:r>
            <a:endParaRPr lang="en-US" altLang="zh-TW" dirty="0">
              <a:latin typeface="Microsoft JhengHei" panose="020B0604030504040204" pitchFamily="34" charset="-120"/>
              <a:ea typeface="Microsoft JhengHei" panose="020B0604030504040204" pitchFamily="34" charset="-120"/>
            </a:endParaRP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為初始鑑別符的配發、遺失鑑別符及註銷鑑別符建立與實作管理程序</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在資通系統安裝時變更預設的鑑別符。例如：變更系統預設的通行碼</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為鑑別符建立最長壽命的限制與重新使用的情況。例如：強制每隔一段時間要求重新更換通行碼，且通行碼在三代以內不得重覆</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定期變更鑑別符</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保護鑑別符內容，以免被非授權洩露與修改。例如：通行碼的傳送與儲存時的加密</a:t>
            </a:r>
          </a:p>
          <a:p>
            <a:pPr lvl="1" eaLnBrk="1" hangingPunct="1">
              <a:lnSpc>
                <a:spcPct val="118000"/>
              </a:lnSpc>
              <a:defRPr/>
            </a:pPr>
            <a:r>
              <a:rPr lang="zh-TW" altLang="en-US" dirty="0">
                <a:latin typeface="Microsoft JhengHei" panose="020B0604030504040204" pitchFamily="34" charset="-120"/>
                <a:ea typeface="Microsoft JhengHei" panose="020B0604030504040204" pitchFamily="34" charset="-120"/>
              </a:rPr>
              <a:t>需要使用者擔負與設備實作特定的防護措施，以保護鑑別符安全。例如：在使用者端必須不告訴別人自己的通行碼，在設備端必須將使用者通行碼檔案進行加密保護</a:t>
            </a:r>
          </a:p>
        </p:txBody>
      </p:sp>
    </p:spTree>
    <p:extLst>
      <p:ext uri="{BB962C8B-B14F-4D97-AF65-F5344CB8AC3E}">
        <p14:creationId xmlns:p14="http://schemas.microsoft.com/office/powerpoint/2010/main" val="397131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008063" y="773113"/>
            <a:ext cx="5148262" cy="3860800"/>
          </a:xfrm>
          <a:prstGeom prst="rect">
            <a:avLst/>
          </a:prstGeom>
          <a:ln/>
        </p:spPr>
      </p:sp>
      <p:sp>
        <p:nvSpPr>
          <p:cNvPr id="5734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業務僅知原則：機關於授與人員存取權限時，只需提供人員其執行業務上所需知道的資訊，與業務不相關之資訊均不應開放</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最小權限原則</a:t>
            </a:r>
          </a:p>
          <a:p>
            <a:pPr lvl="1" eaLnBrk="1" hangingPunct="1">
              <a:lnSpc>
                <a:spcPct val="115000"/>
              </a:lnSpc>
              <a:defRPr/>
            </a:pPr>
            <a:r>
              <a:rPr lang="zh-TW" altLang="en-US" dirty="0">
                <a:latin typeface="Microsoft JhengHei" panose="020B0604030504040204" pitchFamily="34" charset="-120"/>
                <a:ea typeface="Microsoft JhengHei" panose="020B0604030504040204" pitchFamily="34" charset="-120"/>
              </a:rPr>
              <a:t>權限開放時採用最小權限原則，不開放不需要的權限，不論是程式執行者或使用者都以不超出其所需的存取權限來執行</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職務區隔</a:t>
            </a:r>
          </a:p>
          <a:p>
            <a:pPr lvl="1" eaLnBrk="1" hangingPunct="1">
              <a:lnSpc>
                <a:spcPct val="115000"/>
              </a:lnSpc>
              <a:defRPr/>
            </a:pPr>
            <a:r>
              <a:rPr lang="zh-TW" altLang="en-US" dirty="0">
                <a:latin typeface="Microsoft JhengHei" panose="020B0604030504040204" pitchFamily="34" charset="-120"/>
                <a:ea typeface="Microsoft JhengHei" panose="020B0604030504040204" pitchFamily="34" charset="-120"/>
              </a:rPr>
              <a:t>避免某些衝突或監督工作職務由同一個人來進行。例如</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會計與出納不應由同一個人來進行，以確保不會有人可以侵佔款項同時修改紀錄</a:t>
            </a:r>
            <a:endParaRPr lang="en-US" altLang="zh-TW" dirty="0">
              <a:latin typeface="Microsoft JhengHei" panose="020B0604030504040204" pitchFamily="34" charset="-120"/>
              <a:ea typeface="Microsoft JhengHei" panose="020B0604030504040204" pitchFamily="34" charset="-120"/>
            </a:endParaRPr>
          </a:p>
          <a:p>
            <a:pPr lvl="1" eaLnBrk="1" hangingPunct="1">
              <a:lnSpc>
                <a:spcPct val="115000"/>
              </a:lnSpc>
              <a:defRPr/>
            </a:pPr>
            <a:r>
              <a:rPr lang="zh-TW" altLang="en-US" dirty="0">
                <a:latin typeface="Microsoft JhengHei" panose="020B0604030504040204" pitchFamily="34" charset="-120"/>
                <a:ea typeface="Microsoft JhengHei" panose="020B0604030504040204" pitchFamily="34" charset="-120"/>
              </a:rPr>
              <a:t>掌管存取安全的人員不應擔任安全稽核的工作、程式設計師不應負責程式上線的工作 ，</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以避免營私舞弊的情況發生</a:t>
            </a:r>
            <a:endParaRPr lang="en-US" altLang="zh-TW" dirty="0">
              <a:latin typeface="Microsoft JhengHei" panose="020B0604030504040204" pitchFamily="34" charset="-120"/>
              <a:ea typeface="Microsoft JhengHei" panose="020B0604030504040204" pitchFamily="34" charset="-120"/>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特殊權限管理</a:t>
            </a:r>
          </a:p>
          <a:p>
            <a:pPr lvl="1" eaLnBrk="1" hangingPunct="1">
              <a:lnSpc>
                <a:spcPct val="115000"/>
              </a:lnSpc>
              <a:defRPr/>
            </a:pPr>
            <a:r>
              <a:rPr lang="zh-TW" altLang="en-US" dirty="0">
                <a:latin typeface="Microsoft JhengHei" panose="020B0604030504040204" pitchFamily="34" charset="-120"/>
                <a:ea typeface="Microsoft JhengHei" panose="020B0604030504040204" pitchFamily="34" charset="-120"/>
              </a:rPr>
              <a:t>對於系統管理者帳號與相關安全組態設定權限應採特別的控管方式，例如：特權申請流程應由較高權責主管核准，並詳細記錄特權人員與特權指令的存取行為</a:t>
            </a:r>
          </a:p>
        </p:txBody>
      </p:sp>
    </p:spTree>
    <p:extLst>
      <p:ext uri="{BB962C8B-B14F-4D97-AF65-F5344CB8AC3E}">
        <p14:creationId xmlns:p14="http://schemas.microsoft.com/office/powerpoint/2010/main" val="2089123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008063" y="773113"/>
            <a:ext cx="5148262" cy="3860800"/>
          </a:xfrm>
          <a:prstGeom prst="rect">
            <a:avLst/>
          </a:prstGeom>
          <a:ln/>
        </p:spPr>
      </p:sp>
      <p:sp>
        <p:nvSpPr>
          <p:cNvPr id="5939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indent="-288000" algn="just" eaLnBrk="1" hangingPunct="1">
              <a:buFont typeface="Wingdings" panose="05000000000000000000" pitchFamily="2" charset="2"/>
              <a:buChar char="l"/>
            </a:pPr>
            <a:endParaRPr lang="en-US" altLang="zh-TW" dirty="0"/>
          </a:p>
        </p:txBody>
      </p:sp>
    </p:spTree>
    <p:extLst>
      <p:ext uri="{BB962C8B-B14F-4D97-AF65-F5344CB8AC3E}">
        <p14:creationId xmlns:p14="http://schemas.microsoft.com/office/powerpoint/2010/main" val="122971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圖像版面配置區 1"/>
          <p:cNvSpPr>
            <a:spLocks noGrp="1" noRot="1" noChangeAspect="1" noTextEdit="1"/>
          </p:cNvSpPr>
          <p:nvPr>
            <p:ph type="sldImg"/>
          </p:nvPr>
        </p:nvSpPr>
        <p:spPr>
          <a:xfrm>
            <a:off x="1008063" y="773113"/>
            <a:ext cx="5148262" cy="3860800"/>
          </a:xfrm>
          <a:prstGeom prst="rect">
            <a:avLst/>
          </a:prstGeom>
          <a:ln/>
        </p:spPr>
      </p:sp>
      <p:sp>
        <p:nvSpPr>
          <p:cNvPr id="61443"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4002968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008063" y="773113"/>
            <a:ext cx="5148262" cy="3860800"/>
          </a:xfrm>
          <a:prstGeom prst="rect">
            <a:avLst/>
          </a:prstGeom>
          <a:ln/>
        </p:spPr>
      </p:sp>
      <p:sp>
        <p:nvSpPr>
          <p:cNvPr id="634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鑑別符可依其使用鑑別因素的數量與類型來區分，例如：通行碼是屬於「基於所知」鑑別因素；生物特徵是屬於「與生具備」鑑別因素；智慧卡則是屬於「基於所有」鑑別因素。鑑別符可大致區分為單因子鑑別與多因子鑑別</a:t>
            </a:r>
          </a:p>
          <a:p>
            <a:pPr lvl="1" eaLnBrk="1" hangingPunct="1"/>
            <a:r>
              <a:rPr lang="zh-TW" altLang="en-US" dirty="0">
                <a:latin typeface="Microsoft JhengHei" panose="020B0604030504040204" pitchFamily="34" charset="-120"/>
                <a:ea typeface="Microsoft JhengHei" panose="020B0604030504040204" pitchFamily="34" charset="-120"/>
              </a:rPr>
              <a:t>單因子鑑別符：只使用其中一種鑑別因素的鑑別符來完成身分鑑別，例如：通行碼是屬於「基於所知」，可被用來鑑別遠端使用者</a:t>
            </a:r>
          </a:p>
          <a:p>
            <a:pPr lvl="1" eaLnBrk="1" hangingPunct="1"/>
            <a:r>
              <a:rPr lang="zh-TW" altLang="en-US" dirty="0">
                <a:latin typeface="Microsoft JhengHei" panose="020B0604030504040204" pitchFamily="34" charset="-120"/>
                <a:ea typeface="Microsoft JhengHei" panose="020B0604030504040204" pitchFamily="34" charset="-120"/>
              </a:rPr>
              <a:t>多因子鑑別符：同時使用兩種或兩種以上鑑別因素的鑑別符來完成身分鑑別，例如：在智慧卡中的私密金鑰要透過個人識別碼</a:t>
            </a:r>
            <a:r>
              <a:rPr lang="en-US" altLang="zh-TW" dirty="0">
                <a:latin typeface="Microsoft JhengHei" panose="020B0604030504040204" pitchFamily="34" charset="-120"/>
                <a:ea typeface="Microsoft JhengHei" panose="020B0604030504040204" pitchFamily="34" charset="-120"/>
              </a:rPr>
              <a:t>(PIN)</a:t>
            </a:r>
            <a:r>
              <a:rPr lang="zh-TW" altLang="en-US" dirty="0">
                <a:latin typeface="Microsoft JhengHei" panose="020B0604030504040204" pitchFamily="34" charset="-120"/>
                <a:ea typeface="Microsoft JhengHei" panose="020B0604030504040204" pitchFamily="34" charset="-120"/>
              </a:rPr>
              <a:t>來啟用，個人識別碼屬「基於所知」，而智慧卡則屬「基於所有」</a:t>
            </a:r>
          </a:p>
        </p:txBody>
      </p:sp>
    </p:spTree>
    <p:extLst>
      <p:ext uri="{BB962C8B-B14F-4D97-AF65-F5344CB8AC3E}">
        <p14:creationId xmlns:p14="http://schemas.microsoft.com/office/powerpoint/2010/main" val="1318296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008063" y="773113"/>
            <a:ext cx="5148262" cy="3860800"/>
          </a:xfrm>
          <a:prstGeom prst="rect">
            <a:avLst/>
          </a:prstGeom>
          <a:ln/>
        </p:spPr>
      </p:sp>
      <p:sp>
        <p:nvSpPr>
          <p:cNvPr id="6553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同時採用兩種鑑別因素的鑑別技術，即可稱為強固鑑別技術，例如：晶片卡</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(Have)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配合</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PIN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碼</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(Know)</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、指紋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(Are)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配合通行碼</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(Know)</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或晶片卡</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(Have)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配合指紋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(Are)</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0" indent="0" algn="just" eaLnBrk="1" hangingPunct="1">
              <a:buNone/>
            </a:pPr>
            <a:endParaRPr lang="zh-TW" altLang="en-US" dirty="0"/>
          </a:p>
        </p:txBody>
      </p:sp>
    </p:spTree>
    <p:extLst>
      <p:ext uri="{BB962C8B-B14F-4D97-AF65-F5344CB8AC3E}">
        <p14:creationId xmlns:p14="http://schemas.microsoft.com/office/powerpoint/2010/main" val="19218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008063" y="773113"/>
            <a:ext cx="5148262" cy="3860800"/>
          </a:xfrm>
          <a:prstGeom prst="rect">
            <a:avLst/>
          </a:prstGeom>
          <a:ln/>
        </p:spPr>
      </p:sp>
      <p:sp>
        <p:nvSpPr>
          <p:cNvPr id="1433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TW" altLang="en-US" dirty="0"/>
              <a:t>資通服務</a:t>
            </a:r>
            <a:endParaRPr lang="en-US" altLang="zh-TW" dirty="0"/>
          </a:p>
          <a:p>
            <a:pPr lvl="1" algn="just"/>
            <a:r>
              <a:rPr lang="zh-TW" altLang="en-US" dirty="0"/>
              <a:t>指提供與電腦軟體或硬體有關之服務形態，包含系統整合、軟體開發、軟體維護、整體委外、設備操作、硬體維護、機房設施管理、備份與備援服務、網路與資安服務、網路管理、資料處理、資料登錄、人力支援、顧問諮詢、整體規劃、系統稽核、軟體驗證、教育訓練、軟體即服務</a:t>
            </a:r>
            <a:r>
              <a:rPr lang="en-US" altLang="zh-TW" dirty="0"/>
              <a:t>(SaaS)</a:t>
            </a:r>
            <a:r>
              <a:rPr lang="zh-TW" altLang="en-US" dirty="0"/>
              <a:t>、平台即服務</a:t>
            </a:r>
            <a:r>
              <a:rPr lang="en-US" altLang="zh-TW" dirty="0"/>
              <a:t>(PaaS)</a:t>
            </a:r>
            <a:r>
              <a:rPr lang="zh-TW" altLang="en-US" dirty="0"/>
              <a:t>或基礎設施即服務</a:t>
            </a:r>
            <a:r>
              <a:rPr lang="en-US" altLang="zh-TW" dirty="0"/>
              <a:t>(IaaS)</a:t>
            </a:r>
            <a:r>
              <a:rPr lang="zh-TW" altLang="en-US" dirty="0"/>
              <a:t>等。</a:t>
            </a:r>
            <a:endParaRPr lang="en-US" altLang="zh-TW" dirty="0"/>
          </a:p>
          <a:p>
            <a:pPr algn="just"/>
            <a:r>
              <a:rPr lang="zh-TW" altLang="en-US" dirty="0"/>
              <a:t>資訊委外類別</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區分為系統發展類、維運管理類、顧問訓練類及雲端服務類等</a:t>
            </a:r>
            <a:r>
              <a:rPr kumimoji="1" lang="en-US" altLang="zh-TW"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4</a:t>
            </a:r>
            <a:r>
              <a:rPr kumimoji="1" lang="zh-TW" altLang="en-US" sz="1400" b="0" i="0" u="none" strike="noStrike" kern="1200" baseline="0" noProof="0" dirty="0">
                <a:solidFill>
                  <a:schemeClr val="tx1"/>
                </a:solidFill>
                <a:latin typeface="微軟正黑體" panose="020B0604030504040204" pitchFamily="34" charset="-120"/>
                <a:ea typeface="微軟正黑體" panose="020B0604030504040204" pitchFamily="34" charset="-120"/>
                <a:cs typeface="+mn-cs"/>
              </a:rPr>
              <a:t>類</a:t>
            </a:r>
            <a:endParaRPr lang="en-US" altLang="zh-TW" dirty="0"/>
          </a:p>
          <a:p>
            <a:pPr lvl="1" algn="just"/>
            <a:r>
              <a:rPr lang="zh-TW" altLang="en-US" dirty="0"/>
              <a:t>系統發展類</a:t>
            </a:r>
            <a:endParaRPr lang="en-US" altLang="zh-TW" dirty="0"/>
          </a:p>
          <a:p>
            <a:pPr lvl="2" algn="just"/>
            <a:r>
              <a:rPr lang="zh-TW" altLang="en-US" dirty="0"/>
              <a:t>系統開發、系統維護、系統整合</a:t>
            </a:r>
            <a:endParaRPr lang="en-US" altLang="zh-TW" dirty="0"/>
          </a:p>
          <a:p>
            <a:pPr lvl="1" algn="just"/>
            <a:r>
              <a:rPr lang="zh-TW" altLang="en-US" dirty="0"/>
              <a:t>維運管理類</a:t>
            </a:r>
            <a:endParaRPr lang="en-US" altLang="zh-TW" dirty="0"/>
          </a:p>
          <a:p>
            <a:pPr lvl="2" algn="just"/>
            <a:r>
              <a:rPr lang="zh-TW" altLang="en-US" dirty="0"/>
              <a:t>系統檢測、系統監控、設備操作、硬體維護、機房設施管理、備份與備援服務、網路與資安服務、網路管理、資料處理、資料登錄、整體委外、人力支援</a:t>
            </a:r>
            <a:endParaRPr lang="en-US" altLang="zh-TW" dirty="0"/>
          </a:p>
          <a:p>
            <a:pPr lvl="1" algn="just"/>
            <a:r>
              <a:rPr lang="zh-TW" altLang="en-US" dirty="0"/>
              <a:t>顧問訓練類</a:t>
            </a:r>
            <a:endParaRPr lang="en-US" altLang="zh-TW" dirty="0"/>
          </a:p>
          <a:p>
            <a:pPr lvl="2" algn="just"/>
            <a:r>
              <a:rPr lang="zh-TW" altLang="en-US" dirty="0"/>
              <a:t>顧問輔導、稽核審查、系統稽核、軟體驗證、教育訓練、整體規劃</a:t>
            </a:r>
            <a:endParaRPr lang="en-US" altLang="zh-TW" dirty="0"/>
          </a:p>
          <a:p>
            <a:pPr lvl="1" algn="just"/>
            <a:r>
              <a:rPr lang="zh-TW" altLang="en-US" dirty="0"/>
              <a:t>雲端服務類</a:t>
            </a:r>
            <a:endParaRPr lang="en-US" altLang="zh-TW" dirty="0"/>
          </a:p>
          <a:p>
            <a:pPr lvl="2" algn="just"/>
            <a:r>
              <a:rPr lang="zh-TW" altLang="en-US" dirty="0"/>
              <a:t>軟體即服務、平台即服務、基礎設施即服務</a:t>
            </a:r>
            <a:endParaRPr lang="zh-TW" altLang="en-US" sz="2400" dirty="0">
              <a:solidFill>
                <a:srgbClr val="FF0000"/>
              </a:solidFill>
            </a:endParaRPr>
          </a:p>
        </p:txBody>
      </p:sp>
    </p:spTree>
    <p:extLst>
      <p:ext uri="{BB962C8B-B14F-4D97-AF65-F5344CB8AC3E}">
        <p14:creationId xmlns:p14="http://schemas.microsoft.com/office/powerpoint/2010/main" val="1037947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008063" y="773113"/>
            <a:ext cx="5148262" cy="3860800"/>
          </a:xfrm>
          <a:prstGeom prst="rect">
            <a:avLst/>
          </a:prstGeom>
          <a:ln/>
        </p:spPr>
      </p:sp>
      <p:sp>
        <p:nvSpPr>
          <p:cNvPr id="6758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生物特徵鑑別技術採用人類本身即具備的屬性進行識別與鑑別，例如：指紋、掌紋、視網膜、虹膜、聲紋及面容等，它是目前最昂貴、最複雜、但也最能識別人員身分的鑑別技術。不過，目前人類社會對這種技術的接受性較低，主要原因是生物特徵鑑別技術可能需要取得人類的隱私資訊、有些技術</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例如：血液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需進行身體侵入動作，而且在鑑別過程中因身體接觸而有傳染病感染的疑慮</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指紋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(Fingerprint)</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可接受程度較高</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辨識精準度高</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指紋辨識設備較便宜</a:t>
            </a:r>
          </a:p>
          <a:p>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掌紋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(Hand Geometry)</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非侵入性，可接受程度高</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辨識誤判率仍高</a:t>
            </a:r>
          </a:p>
          <a:p>
            <a:pPr lvl="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掌紋辨識設備較貴</a:t>
            </a:r>
          </a:p>
          <a:p>
            <a:pPr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面容</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(Facial)</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可接受程度較高</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非侵入與非接觸</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辨識精準度較差</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目前尚無標準的特徵值作法</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面容辨識設備較便宜</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特殊化裝後可以輕易欺騙辨識機制</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適用於長距離辨識</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外部干擾因素多</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眼鏡、頭髮及帽子等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虹膜</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(Iris)</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可接受程度一般</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非侵入與非接觸</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辨識精準度高</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虹膜辨識設備成本高</a:t>
            </a:r>
          </a:p>
          <a:p>
            <a:pPr lvl="1"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與面容辨識相較，需較近的距離</a:t>
            </a:r>
          </a:p>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其他的生物特徵鑑別技術</a:t>
            </a: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視網膜</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(Retina)</a:t>
            </a: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聲紋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(Voice)</a:t>
            </a: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簽名</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(Signature)</a:t>
            </a: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血液</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(Blood)</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68000" marR="0" lvl="1" indent="-180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靜脈</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a:t>
            </a:r>
            <a:r>
              <a:rPr lang="en-US" altLang="zh-TW" dirty="0" err="1"/>
              <a:t>ein</a:t>
            </a:r>
            <a:r>
              <a:rPr lang="en-US" altLang="zh-TW" dirty="0"/>
              <a:t>)</a:t>
            </a:r>
          </a:p>
          <a:p>
            <a:pPr lvl="1" eaLnBrk="1" hangingPunct="1"/>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DNA</a:t>
            </a: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手型</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eaLnBrk="1" hangingPunct="1"/>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人耳</a:t>
            </a:r>
          </a:p>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學員可參考以下網址：</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https://kknews.cc/zh-tw/science/kyqr28q.html</a:t>
            </a:r>
          </a:p>
        </p:txBody>
      </p:sp>
    </p:spTree>
    <p:extLst>
      <p:ext uri="{BB962C8B-B14F-4D97-AF65-F5344CB8AC3E}">
        <p14:creationId xmlns:p14="http://schemas.microsoft.com/office/powerpoint/2010/main" val="3567723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008063" y="773113"/>
            <a:ext cx="5148262" cy="3860800"/>
          </a:xfrm>
          <a:prstGeom prst="rect">
            <a:avLst/>
          </a:prstGeom>
          <a:ln/>
        </p:spPr>
      </p:sp>
      <p:sp>
        <p:nvSpPr>
          <p:cNvPr id="6963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在使用生物特徵鑑別技術時，每一個使用者必須先完成生物特徵的登錄步驟，將其生物特徵值存放在伺服器端，以供未來的比對與驗證</a:t>
            </a:r>
          </a:p>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生物特徵登錄步驟如下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以指紋為例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11163" lvl="2" indent="-149225" algn="just" eaLnBrk="1" hangingPunct="1">
              <a:buFontTx/>
              <a:buAutoNum type="arabicPeriod"/>
            </a:pPr>
            <a:r>
              <a:rPr lang="zh-TW" altLang="en-US" dirty="0"/>
              <a:t>登錄請求：使用者透過網路向伺服器送出生物特徵登錄的請求</a:t>
            </a:r>
          </a:p>
          <a:p>
            <a:pPr marL="411163" lvl="2" indent="-149225" algn="just" eaLnBrk="1" hangingPunct="1">
              <a:buFontTx/>
              <a:buAutoNum type="arabicPeriod"/>
            </a:pPr>
            <a:r>
              <a:rPr lang="zh-TW" altLang="en-US" dirty="0"/>
              <a:t>輸入指紋：伺服器要求使用者在指紋辨識設備上按壓指紋</a:t>
            </a:r>
          </a:p>
          <a:p>
            <a:pPr marL="411163" lvl="2" indent="-149225" algn="just" eaLnBrk="1" hangingPunct="1">
              <a:buFontTx/>
              <a:buAutoNum type="arabicPeriod"/>
            </a:pPr>
            <a:r>
              <a:rPr lang="zh-TW" altLang="en-US" dirty="0"/>
              <a:t>取特徵值：指紋辨識設備取得指紋影像後，並不是將指紋的影像直接存檔，而是採取指紋的特徵</a:t>
            </a:r>
          </a:p>
          <a:p>
            <a:pPr marL="411163" lvl="2" indent="-149225" algn="just" eaLnBrk="1" hangingPunct="1">
              <a:buFontTx/>
              <a:buAutoNum type="arabicPeriod"/>
            </a:pPr>
            <a:r>
              <a:rPr lang="zh-TW" altLang="en-US" dirty="0"/>
              <a:t>轉成數位內容：將指紋特徵轉換成數位內容</a:t>
            </a:r>
            <a:r>
              <a:rPr lang="en-US" altLang="zh-TW" dirty="0"/>
              <a:t>(</a:t>
            </a:r>
            <a:r>
              <a:rPr lang="zh-TW" altLang="en-US" dirty="0"/>
              <a:t>指紋特徵值</a:t>
            </a:r>
            <a:r>
              <a:rPr lang="en-US" altLang="zh-TW" dirty="0"/>
              <a:t>)</a:t>
            </a:r>
            <a:r>
              <a:rPr lang="zh-TW" altLang="en-US" dirty="0"/>
              <a:t>，以利後續使用</a:t>
            </a:r>
          </a:p>
          <a:p>
            <a:pPr marL="411163" lvl="2" indent="-149225" algn="just" eaLnBrk="1" hangingPunct="1">
              <a:buFontTx/>
              <a:buAutoNum type="arabicPeriod"/>
            </a:pPr>
            <a:r>
              <a:rPr lang="zh-TW" altLang="en-US" dirty="0"/>
              <a:t>加密：將指紋特徵值在傳送前進行加密動作</a:t>
            </a:r>
          </a:p>
          <a:p>
            <a:pPr marL="411163" lvl="2" indent="-149225" algn="just" eaLnBrk="1" hangingPunct="1">
              <a:buFontTx/>
              <a:buAutoNum type="arabicPeriod"/>
            </a:pPr>
            <a:r>
              <a:rPr lang="zh-TW" altLang="en-US" dirty="0"/>
              <a:t>回傳加密後的指紋特徵值：透過網路將加密後的指紋特徵值傳回伺服器</a:t>
            </a:r>
          </a:p>
          <a:p>
            <a:pPr marL="411163" lvl="2" indent="-149225" algn="just" eaLnBrk="1" hangingPunct="1">
              <a:buFontTx/>
              <a:buAutoNum type="arabicPeriod"/>
            </a:pPr>
            <a:r>
              <a:rPr lang="zh-TW" altLang="en-US" dirty="0"/>
              <a:t>解密：將加密後的指紋特徵值進行解密</a:t>
            </a:r>
          </a:p>
          <a:p>
            <a:pPr marL="411163" lvl="2" indent="-149225" algn="just" eaLnBrk="1" hangingPunct="1">
              <a:buFontTx/>
              <a:buAutoNum type="arabicPeriod"/>
            </a:pPr>
            <a:r>
              <a:rPr lang="zh-TW" altLang="en-US" dirty="0"/>
              <a:t>保存：將指紋特徵值保存在資料庫，以利後續鑑別比對使用</a:t>
            </a:r>
            <a:endParaRPr lang="en-US" altLang="zh-TW" dirty="0"/>
          </a:p>
        </p:txBody>
      </p:sp>
    </p:spTree>
    <p:extLst>
      <p:ext uri="{BB962C8B-B14F-4D97-AF65-F5344CB8AC3E}">
        <p14:creationId xmlns:p14="http://schemas.microsoft.com/office/powerpoint/2010/main" val="3717849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008063" y="773113"/>
            <a:ext cx="5148262" cy="3860800"/>
          </a:xfrm>
          <a:prstGeom prst="rect">
            <a:avLst/>
          </a:prstGeom>
          <a:ln/>
        </p:spPr>
      </p:sp>
      <p:sp>
        <p:nvSpPr>
          <p:cNvPr id="7168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使用者完成生物特徵登錄後即可使用其指紋進行身分的鑑別</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生物特徵鑑別步驟如下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以指紋為例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11163" lvl="2" indent="-149225" algn="just" eaLnBrk="1" hangingPunct="1">
              <a:buFontTx/>
              <a:buAutoNum type="arabicPeriod"/>
            </a:pPr>
            <a:r>
              <a:rPr lang="zh-TW" altLang="en-US" dirty="0"/>
              <a:t>取得特徵值：使用者在指紋辨識設備上按壓後，取得指紋影像並轉換成指紋的特徵</a:t>
            </a:r>
          </a:p>
          <a:p>
            <a:pPr marL="411163" lvl="2" indent="-149225" algn="just" eaLnBrk="1" hangingPunct="1">
              <a:buFontTx/>
              <a:buAutoNum type="arabicPeriod"/>
            </a:pPr>
            <a:r>
              <a:rPr lang="zh-TW" altLang="en-US" dirty="0"/>
              <a:t>轉成數位內容：將指紋特徵轉成數位內容，稱為指紋特徵值</a:t>
            </a:r>
          </a:p>
          <a:p>
            <a:pPr marL="411163" lvl="2" indent="-149225" algn="just" eaLnBrk="1" hangingPunct="1">
              <a:buFontTx/>
              <a:buAutoNum type="arabicPeriod"/>
            </a:pPr>
            <a:r>
              <a:rPr lang="zh-TW" altLang="en-US" dirty="0"/>
              <a:t>加密：將使用者的指紋特徵值加密</a:t>
            </a:r>
          </a:p>
          <a:p>
            <a:pPr marL="411163" lvl="2" indent="-149225" algn="just" eaLnBrk="1" hangingPunct="1">
              <a:buFontTx/>
              <a:buAutoNum type="arabicPeriod"/>
            </a:pPr>
            <a:r>
              <a:rPr lang="zh-TW" altLang="en-US" dirty="0"/>
              <a:t>傳送：透過網路將加密後的指紋特徵值傳回伺服器</a:t>
            </a:r>
          </a:p>
          <a:p>
            <a:pPr marL="411163" lvl="2" indent="-149225" algn="just" eaLnBrk="1" hangingPunct="1">
              <a:buFontTx/>
              <a:buAutoNum type="arabicPeriod"/>
            </a:pPr>
            <a:r>
              <a:rPr lang="zh-TW" altLang="en-US" dirty="0"/>
              <a:t>解密：伺服器將加密後的指紋特徵值解密</a:t>
            </a:r>
          </a:p>
          <a:p>
            <a:pPr marL="411163" lvl="2" indent="-149225" algn="just" eaLnBrk="1" hangingPunct="1">
              <a:buFontTx/>
              <a:buAutoNum type="arabicPeriod"/>
            </a:pPr>
            <a:r>
              <a:rPr lang="zh-TW" altLang="en-US" dirty="0"/>
              <a:t>特徵值比對：將解密後的指紋特徵值與資料庫中原登錄的特徵值進行比對</a:t>
            </a:r>
          </a:p>
          <a:p>
            <a:pPr marL="411163" lvl="2" indent="-149225" algn="just" eaLnBrk="1" hangingPunct="1">
              <a:buFontTx/>
              <a:buAutoNum type="arabicPeriod"/>
            </a:pPr>
            <a:r>
              <a:rPr lang="zh-TW" altLang="en-US" dirty="0"/>
              <a:t>判斷相似度：特徵值的比對並非是</a:t>
            </a:r>
            <a:r>
              <a:rPr lang="en-US" altLang="zh-TW" dirty="0"/>
              <a:t>1</a:t>
            </a:r>
            <a:r>
              <a:rPr lang="zh-TW" altLang="en-US" dirty="0"/>
              <a:t>對</a:t>
            </a:r>
            <a:r>
              <a:rPr lang="en-US" altLang="zh-TW" dirty="0"/>
              <a:t>1</a:t>
            </a:r>
            <a:r>
              <a:rPr lang="zh-TW" altLang="en-US" dirty="0"/>
              <a:t>的完全比對，而是比對其相似程度，若其相似程度愈高則愈能代表為原來的使用者</a:t>
            </a:r>
          </a:p>
        </p:txBody>
      </p:sp>
    </p:spTree>
    <p:extLst>
      <p:ext uri="{BB962C8B-B14F-4D97-AF65-F5344CB8AC3E}">
        <p14:creationId xmlns:p14="http://schemas.microsoft.com/office/powerpoint/2010/main" val="3127124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008063" y="773113"/>
            <a:ext cx="5148262" cy="3860800"/>
          </a:xfrm>
          <a:prstGeom prst="rect">
            <a:avLst/>
          </a:prstGeom>
          <a:ln/>
        </p:spPr>
      </p:sp>
      <p:sp>
        <p:nvSpPr>
          <p:cNvPr id="7987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生物特徵鑑別技術的錯誤問題與設備的敏感度</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嚴謹程度</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有相關。如果設定太嚴謹，那麼真實使用者進行辨識時，容易出現錯誤判斷。反之，如果設定太寬鬆，那麼偽冒的使用者進行辨識時，容易被誤判是合法使用者</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所以生物特徵鑑別技術的誤判可區分為兩個類型的錯誤</a:t>
            </a:r>
          </a:p>
          <a:p>
            <a:pPr lvl="1" eaLnBrk="1" hangingPunct="1"/>
            <a:r>
              <a:rPr lang="en-US" altLang="zh-TW" dirty="0">
                <a:latin typeface="Microsoft JhengHei" panose="020B0604030504040204" pitchFamily="34" charset="-120"/>
                <a:ea typeface="Microsoft JhengHei" panose="020B0604030504040204" pitchFamily="34" charset="-120"/>
              </a:rPr>
              <a:t>Type I</a:t>
            </a:r>
            <a:r>
              <a:rPr lang="zh-TW" altLang="en-US" dirty="0">
                <a:latin typeface="Microsoft JhengHei" panose="020B0604030504040204" pitchFamily="34" charset="-120"/>
                <a:ea typeface="Microsoft JhengHei" panose="020B0604030504040204" pitchFamily="34" charset="-120"/>
              </a:rPr>
              <a:t>錯誤：拒絕合法授權的使用者</a:t>
            </a:r>
            <a:r>
              <a:rPr lang="en-US" altLang="zh-TW" dirty="0">
                <a:latin typeface="Microsoft JhengHei" panose="020B0604030504040204" pitchFamily="34" charset="-120"/>
                <a:ea typeface="Microsoft JhengHei" panose="020B0604030504040204" pitchFamily="34" charset="-120"/>
              </a:rPr>
              <a:t>(False Reject Rate, FRR)</a:t>
            </a:r>
            <a:r>
              <a:rPr lang="zh-TW" altLang="en-US" dirty="0">
                <a:latin typeface="Microsoft JhengHei" panose="020B0604030504040204" pitchFamily="34" charset="-120"/>
                <a:ea typeface="Microsoft JhengHei" panose="020B0604030504040204" pitchFamily="34" charset="-120"/>
              </a:rPr>
              <a:t>，敏感度愈高，發生</a:t>
            </a:r>
            <a:r>
              <a:rPr lang="en-US" altLang="zh-TW" dirty="0">
                <a:latin typeface="Microsoft JhengHei" panose="020B0604030504040204" pitchFamily="34" charset="-120"/>
                <a:ea typeface="Microsoft JhengHei" panose="020B0604030504040204" pitchFamily="34" charset="-120"/>
              </a:rPr>
              <a:t>FRR</a:t>
            </a:r>
            <a:r>
              <a:rPr lang="zh-TW" altLang="en-US" dirty="0">
                <a:latin typeface="Microsoft JhengHei" panose="020B0604030504040204" pitchFamily="34" charset="-120"/>
                <a:ea typeface="Microsoft JhengHei" panose="020B0604030504040204" pitchFamily="34" charset="-120"/>
              </a:rPr>
              <a:t>的比率就愈高</a:t>
            </a:r>
          </a:p>
          <a:p>
            <a:pPr lvl="1" eaLnBrk="1" hangingPunct="1"/>
            <a:r>
              <a:rPr lang="en-US" altLang="zh-TW" dirty="0">
                <a:latin typeface="Microsoft JhengHei" panose="020B0604030504040204" pitchFamily="34" charset="-120"/>
                <a:ea typeface="Microsoft JhengHei" panose="020B0604030504040204" pitchFamily="34" charset="-120"/>
              </a:rPr>
              <a:t>Type II</a:t>
            </a:r>
            <a:r>
              <a:rPr lang="zh-TW" altLang="en-US" dirty="0">
                <a:latin typeface="Microsoft JhengHei" panose="020B0604030504040204" pitchFamily="34" charset="-120"/>
                <a:ea typeface="Microsoft JhengHei" panose="020B0604030504040204" pitchFamily="34" charset="-120"/>
              </a:rPr>
              <a:t>錯誤：允許不合法的使用者</a:t>
            </a:r>
            <a:r>
              <a:rPr lang="en-US" altLang="zh-TW" dirty="0">
                <a:latin typeface="Microsoft JhengHei" panose="020B0604030504040204" pitchFamily="34" charset="-120"/>
                <a:ea typeface="Microsoft JhengHei" panose="020B0604030504040204" pitchFamily="34" charset="-120"/>
              </a:rPr>
              <a:t>(False Acceptance Rate, FAR)</a:t>
            </a:r>
            <a:r>
              <a:rPr lang="zh-TW" altLang="en-US" dirty="0">
                <a:latin typeface="Microsoft JhengHei" panose="020B0604030504040204" pitchFamily="34" charset="-120"/>
                <a:ea typeface="Microsoft JhengHei" panose="020B0604030504040204" pitchFamily="34" charset="-120"/>
              </a:rPr>
              <a:t>，敏感度愈高，發生</a:t>
            </a:r>
            <a:r>
              <a:rPr lang="en-US" altLang="zh-TW" dirty="0">
                <a:latin typeface="Microsoft JhengHei" panose="020B0604030504040204" pitchFamily="34" charset="-120"/>
                <a:ea typeface="Microsoft JhengHei" panose="020B0604030504040204" pitchFamily="34" charset="-120"/>
              </a:rPr>
              <a:t>FAR</a:t>
            </a:r>
            <a:r>
              <a:rPr lang="zh-TW" altLang="en-US" dirty="0">
                <a:latin typeface="Microsoft JhengHei" panose="020B0604030504040204" pitchFamily="34" charset="-120"/>
                <a:ea typeface="Microsoft JhengHei" panose="020B0604030504040204" pitchFamily="34" charset="-120"/>
              </a:rPr>
              <a:t>的比率就愈低</a:t>
            </a:r>
          </a:p>
        </p:txBody>
      </p:sp>
    </p:spTree>
    <p:extLst>
      <p:ext uri="{BB962C8B-B14F-4D97-AF65-F5344CB8AC3E}">
        <p14:creationId xmlns:p14="http://schemas.microsoft.com/office/powerpoint/2010/main" val="690145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1008063" y="773113"/>
            <a:ext cx="5148262" cy="3860800"/>
          </a:xfrm>
          <a:prstGeom prst="rect">
            <a:avLst/>
          </a:prstGeom>
          <a:ln/>
        </p:spPr>
      </p:sp>
      <p:sp>
        <p:nvSpPr>
          <p:cNvPr id="8192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defTabSz="0" eaLnBrk="1" hangingPunct="1">
              <a:buFont typeface="Times New Roman" pitchFamily="18" charset="0"/>
              <a:buChar char="●"/>
              <a:tabLst>
                <a:tab pos="0" algn="l"/>
              </a:tabLst>
            </a:pPr>
            <a:endParaRPr lang="zh-TW" altLang="en-US" dirty="0"/>
          </a:p>
        </p:txBody>
      </p:sp>
    </p:spTree>
    <p:extLst>
      <p:ext uri="{BB962C8B-B14F-4D97-AF65-F5344CB8AC3E}">
        <p14:creationId xmlns:p14="http://schemas.microsoft.com/office/powerpoint/2010/main" val="2457637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008063" y="773113"/>
            <a:ext cx="5148262" cy="3860800"/>
          </a:xfrm>
          <a:prstGeom prst="rect">
            <a:avLst/>
          </a:prstGeom>
          <a:ln/>
        </p:spPr>
      </p:sp>
      <p:sp>
        <p:nvSpPr>
          <p:cNvPr id="8397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r>
              <a:rPr lang="zh-TW" altLang="en-US" dirty="0"/>
              <a:t>生物特徵鑑別技術的比較可以從下列幾個方向來比較</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辨識的精確度：可依</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CER</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值進行比較，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CER</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值愈低的產品精準度愈高</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登錄與辨識時所需花費的時間：當使用者登錄與辨識時所需花費的時間長短，愈短時愈便利</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可接受程度：「非侵入」優於「侵入」；「非接觸」優於「接觸」；個人隱私被揭露的疑慮愈高則接受度愈低</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防偽能力：辨識的方法是否容易產生被偽造的問題</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成本：辨識成本愈低，可接受度則愈高</a:t>
            </a:r>
          </a:p>
        </p:txBody>
      </p:sp>
    </p:spTree>
    <p:extLst>
      <p:ext uri="{BB962C8B-B14F-4D97-AF65-F5344CB8AC3E}">
        <p14:creationId xmlns:p14="http://schemas.microsoft.com/office/powerpoint/2010/main" val="2439297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008063" y="773113"/>
            <a:ext cx="5148262" cy="3860800"/>
          </a:xfrm>
          <a:prstGeom prst="rect">
            <a:avLst/>
          </a:prstGeom>
          <a:ln/>
        </p:spPr>
      </p:sp>
      <p:sp>
        <p:nvSpPr>
          <p:cNvPr id="860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上述表格內容是將各種生物特徵鑑別技術進行比較，並分別以「佳、普、差」三個等級代表其比較項目的差異性</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但在實際考量部署生物特徵鑑別技術時，應就「環境」與「應用」因素決定合適的識別技術，例如：</a:t>
            </a:r>
          </a:p>
          <a:p>
            <a:pPr lvl="1" eaLnBrk="1" hangingPunct="1"/>
            <a:r>
              <a:rPr lang="zh-TW" altLang="en-US" dirty="0">
                <a:latin typeface="Microsoft JhengHei" panose="020B0604030504040204" pitchFamily="34" charset="-120"/>
                <a:ea typeface="Microsoft JhengHei" panose="020B0604030504040204" pitchFamily="34" charset="-120"/>
              </a:rPr>
              <a:t>機場海關的人員辨識，受限於距離因素，可考量長距離的面容辨識</a:t>
            </a:r>
          </a:p>
          <a:p>
            <a:pPr lvl="1" eaLnBrk="1" hangingPunct="1"/>
            <a:r>
              <a:rPr lang="zh-TW" altLang="en-US" dirty="0">
                <a:latin typeface="Microsoft JhengHei" panose="020B0604030504040204" pitchFamily="34" charset="-120"/>
                <a:ea typeface="Microsoft JhengHei" panose="020B0604030504040204" pitchFamily="34" charset="-120"/>
              </a:rPr>
              <a:t>上下班的打卡，因精準度要求高與辨識速度要快，所以可採指紋辨識</a:t>
            </a:r>
          </a:p>
          <a:p>
            <a:pPr lvl="1" eaLnBrk="1" hangingPunct="1"/>
            <a:r>
              <a:rPr lang="zh-TW" altLang="en-US" dirty="0">
                <a:latin typeface="Microsoft JhengHei" panose="020B0604030504040204" pitchFamily="34" charset="-120"/>
                <a:ea typeface="Microsoft JhengHei" panose="020B0604030504040204" pitchFamily="34" charset="-120"/>
              </a:rPr>
              <a:t>門禁控管</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辦公區 </a:t>
            </a:r>
            <a:r>
              <a:rPr lang="en-US" altLang="zh-TW" dirty="0">
                <a:latin typeface="Microsoft JhengHei" panose="020B0604030504040204" pitchFamily="34" charset="-120"/>
                <a:ea typeface="Microsoft JhengHei" panose="020B0604030504040204" pitchFamily="34" charset="-120"/>
              </a:rPr>
              <a:t>vs </a:t>
            </a:r>
            <a:r>
              <a:rPr lang="zh-TW" altLang="en-US" dirty="0">
                <a:latin typeface="Microsoft JhengHei" panose="020B0604030504040204" pitchFamily="34" charset="-120"/>
                <a:ea typeface="Microsoft JhengHei" panose="020B0604030504040204" pitchFamily="34" charset="-120"/>
              </a:rPr>
              <a:t>機房區</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，安全要求程度不同，且進出的頻繁程度不同，可考慮使用不同的辨識技術</a:t>
            </a:r>
          </a:p>
        </p:txBody>
      </p:sp>
    </p:spTree>
    <p:extLst>
      <p:ext uri="{BB962C8B-B14F-4D97-AF65-F5344CB8AC3E}">
        <p14:creationId xmlns:p14="http://schemas.microsoft.com/office/powerpoint/2010/main" val="1094556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008063" y="773113"/>
            <a:ext cx="5148262" cy="3860800"/>
          </a:xfrm>
          <a:prstGeom prst="rect">
            <a:avLst/>
          </a:prstGeom>
          <a:ln/>
        </p:spPr>
      </p:sp>
      <p:sp>
        <p:nvSpPr>
          <p:cNvPr id="8806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通行碼身分鑑別技術是目前使用「最廣泛」也「最簡便」的身分鑑別技術，因其容易實作且建置與管理成本較低</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但由於使用者端的防護疏失，也是最不安全的身分鑑別技術，例如：</a:t>
            </a:r>
          </a:p>
          <a:p>
            <a:pPr lvl="1" eaLnBrk="1" hangingPunct="1"/>
            <a:r>
              <a:rPr lang="zh-TW" altLang="en-US" dirty="0">
                <a:latin typeface="Microsoft JhengHei" panose="020B0604030504040204" pitchFamily="34" charset="-120"/>
                <a:ea typeface="Microsoft JhengHei" panose="020B0604030504040204" pitchFamily="34" charset="-120"/>
              </a:rPr>
              <a:t>使用者選用了「懶人通行碼」，例如：通行碼與帳號相同、字典可以查到的英文單字或用自已的電話號碼</a:t>
            </a:r>
          </a:p>
          <a:p>
            <a:pPr lvl="1" eaLnBrk="1" hangingPunct="1"/>
            <a:r>
              <a:rPr lang="zh-TW" altLang="en-US" dirty="0">
                <a:latin typeface="Microsoft JhengHei" panose="020B0604030504040204" pitchFamily="34" charset="-120"/>
                <a:ea typeface="Microsoft JhengHei" panose="020B0604030504040204" pitchFamily="34" charset="-120"/>
              </a:rPr>
              <a:t>與其他使用者共用通行碼，導致可歸責性被破壞</a:t>
            </a:r>
          </a:p>
          <a:p>
            <a:pPr lvl="1" eaLnBrk="1" hangingPunct="1"/>
            <a:r>
              <a:rPr lang="zh-TW" altLang="en-US" dirty="0">
                <a:latin typeface="Microsoft JhengHei" panose="020B0604030504040204" pitchFamily="34" charset="-120"/>
                <a:ea typeface="Microsoft JhengHei" panose="020B0604030504040204" pitchFamily="34" charset="-120"/>
              </a:rPr>
              <a:t>為了怕忘記，將通行碼貼在螢幕上，讓其他人可以很容易知道其通行碼</a:t>
            </a:r>
          </a:p>
          <a:p>
            <a:pPr lvl="1" eaLnBrk="1" hangingPunct="1"/>
            <a:r>
              <a:rPr lang="zh-TW" altLang="en-US" dirty="0">
                <a:latin typeface="Microsoft JhengHei" panose="020B0604030504040204" pitchFamily="34" charset="-120"/>
                <a:ea typeface="Microsoft JhengHei" panose="020B0604030504040204" pitchFamily="34" charset="-120"/>
              </a:rPr>
              <a:t>使用者怕忘記通行碼，因而從不更改通行碼</a:t>
            </a:r>
          </a:p>
          <a:p>
            <a:pPr lvl="1" eaLnBrk="1" hangingPunct="1"/>
            <a:r>
              <a:rPr lang="zh-TW" altLang="en-US" dirty="0">
                <a:latin typeface="Microsoft JhengHei" panose="020B0604030504040204" pitchFamily="34" charset="-120"/>
                <a:ea typeface="Microsoft JhengHei" panose="020B0604030504040204" pitchFamily="34" charset="-120"/>
              </a:rPr>
              <a:t>輸入通行碼時被別人看到所輸入的通行碼</a:t>
            </a:r>
            <a:endParaRPr lang="en-US" altLang="zh-TW" dirty="0">
              <a:latin typeface="Microsoft JhengHei" panose="020B0604030504040204" pitchFamily="34" charset="-120"/>
              <a:ea typeface="Microsoft JhengHei" panose="020B0604030504040204" pitchFamily="34" charset="-120"/>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太長的通行碼理論上較安全，但由於大部分人無法記憶太長的通行碼，因而造成使用者將通行碼抄寫在紙張上的狀況，反而易使通行碼外洩</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針對通行碼的攻擊</a:t>
            </a:r>
          </a:p>
          <a:p>
            <a:pPr lvl="1" eaLnBrk="1" hangingPunct="1"/>
            <a:r>
              <a:rPr lang="zh-TW" altLang="en-US" dirty="0"/>
              <a:t>字典猜測法：直接用字典上的</a:t>
            </a:r>
            <a:r>
              <a:rPr lang="zh-TW" altLang="en-US" dirty="0">
                <a:latin typeface="Microsoft JhengHei" panose="020B0604030504040204" pitchFamily="34" charset="-120"/>
                <a:ea typeface="Microsoft JhengHei" panose="020B0604030504040204" pitchFamily="34" charset="-120"/>
              </a:rPr>
              <a:t>單字來猜測</a:t>
            </a:r>
          </a:p>
          <a:p>
            <a:pPr lvl="1" eaLnBrk="1" hangingPunct="1"/>
            <a:r>
              <a:rPr lang="zh-TW" altLang="en-US" dirty="0">
                <a:latin typeface="Microsoft JhengHei" panose="020B0604030504040204" pitchFamily="34" charset="-120"/>
                <a:ea typeface="Microsoft JhengHei" panose="020B0604030504040204" pitchFamily="34" charset="-120"/>
              </a:rPr>
              <a:t>暴力式通行碼猜測：透過字元的組合變化，一一猜測通行碼</a:t>
            </a:r>
          </a:p>
          <a:p>
            <a:pPr lvl="1" eaLnBrk="1" hangingPunct="1"/>
            <a:r>
              <a:rPr lang="zh-TW" altLang="en-US" dirty="0">
                <a:latin typeface="Microsoft JhengHei" panose="020B0604030504040204" pitchFamily="34" charset="-120"/>
                <a:ea typeface="Microsoft JhengHei" panose="020B0604030504040204" pitchFamily="34" charset="-120"/>
              </a:rPr>
              <a:t>通行碼監聽：在網路上直接監聽使用者輸入的</a:t>
            </a:r>
            <a:r>
              <a:rPr lang="zh-TW" altLang="en-US" dirty="0"/>
              <a:t>通行碼封包</a:t>
            </a:r>
          </a:p>
        </p:txBody>
      </p:sp>
    </p:spTree>
    <p:extLst>
      <p:ext uri="{BB962C8B-B14F-4D97-AF65-F5344CB8AC3E}">
        <p14:creationId xmlns:p14="http://schemas.microsoft.com/office/powerpoint/2010/main" val="3342022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008063" y="773113"/>
            <a:ext cx="5148262" cy="3860800"/>
          </a:xfrm>
          <a:prstGeom prst="rect">
            <a:avLst/>
          </a:prstGeom>
          <a:ln/>
        </p:spPr>
      </p:sp>
      <p:sp>
        <p:nvSpPr>
          <p:cNvPr id="9011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避免通行碼被破解的防護措施如下：</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eaLnBrk="1" hangingPunct="1">
              <a:defRPr/>
            </a:pPr>
            <a:r>
              <a:rPr lang="zh-TW" altLang="en-US" dirty="0">
                <a:latin typeface="Microsoft JhengHei" panose="020B0604030504040204" pitchFamily="34" charset="-120"/>
                <a:ea typeface="Microsoft JhengHei" panose="020B0604030504040204" pitchFamily="34" charset="-120"/>
              </a:rPr>
              <a:t>系統強制要求長度至少</a:t>
            </a:r>
            <a:r>
              <a:rPr lang="en-US" altLang="zh-TW" dirty="0">
                <a:latin typeface="Microsoft JhengHei" panose="020B0604030504040204" pitchFamily="34" charset="-120"/>
                <a:ea typeface="Microsoft JhengHei" panose="020B0604030504040204" pitchFamily="34" charset="-120"/>
              </a:rPr>
              <a:t>8</a:t>
            </a:r>
            <a:r>
              <a:rPr lang="zh-TW" altLang="en-US" dirty="0">
                <a:latin typeface="Microsoft JhengHei" panose="020B0604030504040204" pitchFamily="34" charset="-120"/>
                <a:ea typeface="Microsoft JhengHei" panose="020B0604030504040204" pitchFamily="34" charset="-120"/>
              </a:rPr>
              <a:t>碼，應包含文字、數字及符號，包含大小寫，且在字典中查不到</a:t>
            </a:r>
            <a:endParaRPr lang="zh-TW" altLang="en-US" dirty="0">
              <a:solidFill>
                <a:srgbClr val="FF0000"/>
              </a:solidFill>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系統強制要求使用者定期更換通行碼</a:t>
            </a:r>
          </a:p>
          <a:p>
            <a:pPr lvl="1" eaLnBrk="1" hangingPunct="1"/>
            <a:r>
              <a:rPr lang="zh-TW" altLang="en-US" dirty="0">
                <a:latin typeface="Microsoft JhengHei" panose="020B0604030504040204" pitchFamily="34" charset="-120"/>
                <a:ea typeface="Microsoft JhengHei" panose="020B0604030504040204" pitchFamily="34" charset="-120"/>
              </a:rPr>
              <a:t>系統判斷通行碼不重覆使用</a:t>
            </a:r>
          </a:p>
          <a:p>
            <a:pPr lvl="1" eaLnBrk="1" hangingPunct="1"/>
            <a:r>
              <a:rPr lang="zh-TW" altLang="en-US" dirty="0">
                <a:latin typeface="Microsoft JhengHei" panose="020B0604030504040204" pitchFamily="34" charset="-120"/>
                <a:ea typeface="Microsoft JhengHei" panose="020B0604030504040204" pitchFamily="34" charset="-120"/>
              </a:rPr>
              <a:t>可限制通行碼容許簽入失敗的次數，對於連續失敗的簽入應發出警告通知給管理者，也可以自動封鎖該帳號或延遲簽入一段時間</a:t>
            </a:r>
          </a:p>
          <a:p>
            <a:pPr lvl="1" eaLnBrk="1" hangingPunct="1"/>
            <a:r>
              <a:rPr lang="zh-TW" altLang="en-US" dirty="0">
                <a:latin typeface="Microsoft JhengHei" panose="020B0604030504040204" pitchFamily="34" charset="-120"/>
                <a:ea typeface="Microsoft JhengHei" panose="020B0604030504040204" pitchFamily="34" charset="-120"/>
              </a:rPr>
              <a:t>簽入成功或失敗都應被記錄</a:t>
            </a:r>
          </a:p>
          <a:p>
            <a:pPr lvl="1" eaLnBrk="1" hangingPunct="1"/>
            <a:r>
              <a:rPr lang="zh-TW" altLang="en-US" dirty="0">
                <a:latin typeface="Microsoft JhengHei" panose="020B0604030504040204" pitchFamily="34" charset="-120"/>
                <a:ea typeface="Microsoft JhengHei" panose="020B0604030504040204" pitchFamily="34" charset="-120"/>
              </a:rPr>
              <a:t>使用通行碼檢測工具尋找脆弱通行碼，若系統自動要求通行碼長度與複雜度可不必進行這項檢測</a:t>
            </a:r>
          </a:p>
          <a:p>
            <a:pPr lvl="1" eaLnBrk="1" hangingPunct="1"/>
            <a:r>
              <a:rPr lang="zh-TW" altLang="en-US" dirty="0">
                <a:latin typeface="Microsoft JhengHei" panose="020B0604030504040204" pitchFamily="34" charset="-120"/>
                <a:ea typeface="Microsoft JhengHei" panose="020B0604030504040204" pitchFamily="34" charset="-120"/>
              </a:rPr>
              <a:t>通行碼不以明碼方式儲存，可採用湊雜與加密方式來儲存</a:t>
            </a:r>
          </a:p>
          <a:p>
            <a:pPr lvl="1" eaLnBrk="1" hangingPunct="1"/>
            <a:r>
              <a:rPr lang="zh-TW" altLang="en-US" dirty="0">
                <a:latin typeface="Microsoft JhengHei" panose="020B0604030504040204" pitchFamily="34" charset="-120"/>
                <a:ea typeface="Microsoft JhengHei" panose="020B0604030504040204" pitchFamily="34" charset="-120"/>
              </a:rPr>
              <a:t>通行碼不以明碼方式在網路上傳送，可採用加密方式傳送</a:t>
            </a:r>
          </a:p>
          <a:p>
            <a:pPr lvl="1" eaLnBrk="1" hangingPunct="1"/>
            <a:r>
              <a:rPr lang="zh-TW" altLang="en-US" dirty="0">
                <a:latin typeface="Microsoft JhengHei" panose="020B0604030504040204" pitchFamily="34" charset="-120"/>
                <a:ea typeface="Microsoft JhengHei" panose="020B0604030504040204" pitchFamily="34" charset="-120"/>
              </a:rPr>
              <a:t>加強保護集中存放通行碼</a:t>
            </a:r>
            <a:r>
              <a:rPr lang="zh-TW" altLang="en-US" sz="1400" dirty="0"/>
              <a:t>雜湊值</a:t>
            </a:r>
            <a:r>
              <a:rPr lang="zh-TW" altLang="en-US" dirty="0">
                <a:latin typeface="Microsoft JhengHei" panose="020B0604030504040204" pitchFamily="34" charset="-120"/>
                <a:ea typeface="Microsoft JhengHei" panose="020B0604030504040204" pitchFamily="34" charset="-120"/>
              </a:rPr>
              <a:t>的伺服器，一旦身分鑑別伺服器被破解，所有存取控</a:t>
            </a:r>
            <a:r>
              <a:rPr lang="zh-TW" altLang="en-US" dirty="0"/>
              <a:t>管機制便會失效</a:t>
            </a:r>
          </a:p>
        </p:txBody>
      </p:sp>
    </p:spTree>
    <p:extLst>
      <p:ext uri="{BB962C8B-B14F-4D97-AF65-F5344CB8AC3E}">
        <p14:creationId xmlns:p14="http://schemas.microsoft.com/office/powerpoint/2010/main" val="1731503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008063" y="773113"/>
            <a:ext cx="5148262" cy="3860800"/>
          </a:xfrm>
          <a:prstGeom prst="rect">
            <a:avLst/>
          </a:prstGeom>
          <a:ln/>
        </p:spPr>
      </p:sp>
      <p:sp>
        <p:nvSpPr>
          <p:cNvPr id="9216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一次性通行碼或稱動態通行碼的特質</a:t>
            </a:r>
          </a:p>
          <a:p>
            <a:pPr lvl="1" eaLnBrk="1" hangingPunct="1"/>
            <a:r>
              <a:rPr lang="zh-TW" altLang="en-US" dirty="0">
                <a:latin typeface="Microsoft JhengHei" panose="020B0604030504040204" pitchFamily="34" charset="-120"/>
                <a:ea typeface="Microsoft JhengHei" panose="020B0604030504040204" pitchFamily="34" charset="-120"/>
              </a:rPr>
              <a:t>由隨身攜帶的符記</a:t>
            </a:r>
            <a:r>
              <a:rPr lang="en-US" altLang="zh-TW" dirty="0">
                <a:latin typeface="Microsoft JhengHei" panose="020B0604030504040204" pitchFamily="34" charset="-120"/>
                <a:ea typeface="Microsoft JhengHei" panose="020B0604030504040204" pitchFamily="34" charset="-120"/>
              </a:rPr>
              <a:t>(Token)</a:t>
            </a:r>
            <a:r>
              <a:rPr lang="zh-TW" altLang="en-US" dirty="0">
                <a:latin typeface="Microsoft JhengHei" panose="020B0604030504040204" pitchFamily="34" charset="-120"/>
                <a:ea typeface="Microsoft JhengHei" panose="020B0604030504040204" pitchFamily="34" charset="-120"/>
              </a:rPr>
              <a:t>或軟體自動產生簽入用通行碼</a:t>
            </a:r>
          </a:p>
          <a:p>
            <a:pPr lvl="1" eaLnBrk="1" hangingPunct="1"/>
            <a:r>
              <a:rPr lang="zh-TW" altLang="en-US" dirty="0">
                <a:latin typeface="Microsoft JhengHei" panose="020B0604030504040204" pitchFamily="34" charset="-120"/>
                <a:ea typeface="Microsoft JhengHei" panose="020B0604030504040204" pitchFamily="34" charset="-120"/>
              </a:rPr>
              <a:t>簽入時每次產生的通行碼只能使用一次</a:t>
            </a:r>
          </a:p>
          <a:p>
            <a:pPr lvl="1" eaLnBrk="1" hangingPunct="1"/>
            <a:r>
              <a:rPr lang="zh-TW" altLang="en-US" dirty="0">
                <a:latin typeface="Microsoft JhengHei" panose="020B0604030504040204" pitchFamily="34" charset="-120"/>
                <a:ea typeface="Microsoft JhengHei" panose="020B0604030504040204" pitchFamily="34" charset="-120"/>
              </a:rPr>
              <a:t>可防止通行碼被竊聽而偽冒簽入的問題，因為通行碼使用一次後就不再有效，即使攻擊者在中途竊聽到通行碼，也無法成功簽入</a:t>
            </a:r>
          </a:p>
          <a:p>
            <a:pPr lvl="1" eaLnBrk="1" hangingPunct="1"/>
            <a:r>
              <a:rPr lang="zh-TW" altLang="en-US" dirty="0">
                <a:latin typeface="Microsoft JhengHei" panose="020B0604030504040204" pitchFamily="34" charset="-120"/>
                <a:ea typeface="Microsoft JhengHei" panose="020B0604030504040204" pitchFamily="34" charset="-120"/>
              </a:rPr>
              <a:t>可防止通行碼猜測攻擊</a:t>
            </a:r>
          </a:p>
        </p:txBody>
      </p:sp>
    </p:spTree>
    <p:extLst>
      <p:ext uri="{BB962C8B-B14F-4D97-AF65-F5344CB8AC3E}">
        <p14:creationId xmlns:p14="http://schemas.microsoft.com/office/powerpoint/2010/main" val="146555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88552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008063" y="773113"/>
            <a:ext cx="5148262" cy="3860800"/>
          </a:xfrm>
          <a:prstGeom prst="rect">
            <a:avLst/>
          </a:prstGeom>
          <a:ln/>
        </p:spPr>
      </p:sp>
      <p:sp>
        <p:nvSpPr>
          <p:cNvPr id="9421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一次性通行碼身分鑑別技術可區分為同步式或非同步式兩類</a:t>
            </a:r>
          </a:p>
          <a:p>
            <a:pPr lvl="1" eaLnBrk="1" hangingPunct="1"/>
            <a:r>
              <a:rPr lang="zh-TW" altLang="en-US" dirty="0">
                <a:latin typeface="微軟正黑體" panose="020B0604030504040204" pitchFamily="34" charset="-120"/>
                <a:ea typeface="微軟正黑體" panose="020B0604030504040204" pitchFamily="34" charset="-120"/>
              </a:rPr>
              <a:t>同步式一次性通行碼技術：使用者持有的一次性通行碼產生符記與鑑別伺服器間有同步機制</a:t>
            </a:r>
          </a:p>
          <a:p>
            <a:pPr lvl="1" eaLnBrk="1" hangingPunct="1"/>
            <a:r>
              <a:rPr lang="zh-TW" altLang="en-US" dirty="0">
                <a:latin typeface="微軟正黑體" panose="020B0604030504040204" pitchFamily="34" charset="-120"/>
                <a:ea typeface="微軟正黑體" panose="020B0604030504040204" pitchFamily="34" charset="-120"/>
              </a:rPr>
              <a:t>下列以時間同步的機制說明同步式一次性通行碼技術</a:t>
            </a:r>
          </a:p>
          <a:p>
            <a:pPr marL="627063" lvl="2" indent="-149225"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Login Steven</a:t>
            </a:r>
            <a:r>
              <a:rPr lang="zh-TW" altLang="en-US" dirty="0">
                <a:latin typeface="微軟正黑體" panose="020B0604030504040204" pitchFamily="34" charset="-120"/>
                <a:ea typeface="微軟正黑體" panose="020B0604030504040204" pitchFamily="34" charset="-120"/>
              </a:rPr>
              <a:t>：使用者連線到伺服器端要求簽入</a:t>
            </a:r>
          </a:p>
          <a:p>
            <a:pPr marL="627063" lvl="2" indent="-149225"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Password</a:t>
            </a:r>
            <a:r>
              <a:rPr lang="zh-TW" altLang="en-US" dirty="0">
                <a:latin typeface="微軟正黑體" panose="020B0604030504040204" pitchFamily="34" charset="-120"/>
                <a:ea typeface="微軟正黑體" panose="020B0604030504040204" pitchFamily="34" charset="-120"/>
              </a:rPr>
              <a:t>：伺服器要求使用者輸入通行碼</a:t>
            </a:r>
          </a:p>
          <a:p>
            <a:pPr marL="627063" lvl="2" indent="-149225"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Gen Password</a:t>
            </a:r>
            <a:r>
              <a:rPr lang="zh-TW" altLang="en-US" dirty="0">
                <a:latin typeface="微軟正黑體" panose="020B0604030504040204" pitchFamily="34" charset="-120"/>
                <a:ea typeface="微軟正黑體" panose="020B0604030504040204" pitchFamily="34" charset="-120"/>
              </a:rPr>
              <a:t>：使用者在一次性通行碼產生符記上按下「產生通行碼」按鈕，會顯示當時的一次性通行碼</a:t>
            </a:r>
          </a:p>
          <a:p>
            <a:pPr lvl="1" eaLnBrk="1" hangingPunct="1"/>
            <a:r>
              <a:rPr lang="zh-TW" altLang="en-US" dirty="0">
                <a:latin typeface="微軟正黑體" panose="020B0604030504040204" pitchFamily="34" charset="-120"/>
                <a:ea typeface="微軟正黑體" panose="020B0604030504040204" pitchFamily="34" charset="-120"/>
              </a:rPr>
              <a:t>一次性通行碼產生符記內部儲存有</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個人的私密金鑰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與伺服器上的相同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，並且該符記的時間與伺服器同步</a:t>
            </a:r>
          </a:p>
          <a:p>
            <a:pPr lvl="1" eaLnBrk="1" hangingPunct="1"/>
            <a:r>
              <a:rPr lang="zh-TW" altLang="en-US" dirty="0">
                <a:latin typeface="微軟正黑體" panose="020B0604030504040204" pitchFamily="34" charset="-120"/>
                <a:ea typeface="微軟正黑體" panose="020B0604030504040204" pitchFamily="34" charset="-120"/>
              </a:rPr>
              <a:t>透過一次性通行碼演算法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可以是加密或雜湊演算法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，並以</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的私密金鑰與當時的時間，計算出當時的通行碼，由於時間是一直動態在改變的，所以運算出來的通行碼也會一直改變</a:t>
            </a:r>
          </a:p>
          <a:p>
            <a:pPr lvl="1" eaLnBrk="1" hangingPunct="1"/>
            <a:r>
              <a:rPr lang="zh-TW" altLang="en-US" dirty="0">
                <a:latin typeface="微軟正黑體" panose="020B0604030504040204" pitchFamily="34" charset="-120"/>
                <a:ea typeface="微軟正黑體" panose="020B0604030504040204" pitchFamily="34" charset="-120"/>
              </a:rPr>
              <a:t>為了考量使用者看到通行碼後從鍵盤上的輸入需要時間，因此時間參數大多以「分鐘」為單位，所以</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必須在產生一次性通行碼的那一分鐘內完成輸入</a:t>
            </a:r>
          </a:p>
          <a:p>
            <a:pPr marL="627063" lvl="2" indent="-149225" algn="just" eaLnBrk="1" hangingPunct="1">
              <a:buFont typeface="+mj-lt"/>
              <a:buAutoNum type="arabicPeriod" startAt="4"/>
            </a:pPr>
            <a:r>
              <a:rPr lang="zh-TW" altLang="en-US" dirty="0">
                <a:latin typeface="微軟正黑體" panose="020B0604030504040204" pitchFamily="34" charset="-120"/>
                <a:ea typeface="微軟正黑體" panose="020B0604030504040204" pitchFamily="34" charset="-120"/>
              </a:rPr>
              <a:t>輸入通行碼：使用者將當時產生的一次性通行碼輸入</a:t>
            </a:r>
          </a:p>
          <a:p>
            <a:pPr marL="627063" lvl="2" indent="-149225" algn="just" eaLnBrk="1" hangingPunct="1">
              <a:buFontTx/>
              <a:buAutoNum type="arabicPeriod" startAt="4"/>
            </a:pPr>
            <a:r>
              <a:rPr lang="en-US" altLang="zh-TW" dirty="0">
                <a:latin typeface="微軟正黑體" panose="020B0604030504040204" pitchFamily="34" charset="-120"/>
                <a:ea typeface="微軟正黑體" panose="020B0604030504040204" pitchFamily="34" charset="-120"/>
              </a:rPr>
              <a:t>Match?</a:t>
            </a:r>
            <a:r>
              <a:rPr lang="zh-TW" altLang="en-US" dirty="0">
                <a:latin typeface="微軟正黑體" panose="020B0604030504040204" pitchFamily="34" charset="-120"/>
                <a:ea typeface="微軟正黑體" panose="020B0604030504040204" pitchFamily="34" charset="-120"/>
              </a:rPr>
              <a:t>：伺服器計算</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當時的一次性通行碼並進行比對</a:t>
            </a:r>
          </a:p>
          <a:p>
            <a:pPr marL="911225" lvl="3" indent="-285750" eaLnBrk="1" hangingPunct="1">
              <a:buSzPct val="90000"/>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伺服器上也儲存了</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的私密金鑰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與一次性通行碼產生的符記相同</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，並且伺服器的時間與</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的一次性通行碼產生符記同步</a:t>
            </a:r>
          </a:p>
          <a:p>
            <a:pPr marL="911225" lvl="3" indent="-285750" eaLnBrk="1" hangingPunct="1">
              <a:buSzPct val="90000"/>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透過相同的一次性通行碼演算法，並以相同的</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私密金鑰與相同的時間，計算出當時的通行碼</a:t>
            </a:r>
          </a:p>
          <a:p>
            <a:pPr marL="911225" lvl="3" indent="-285750" eaLnBrk="1" hangingPunct="1">
              <a:buSzPct val="90000"/>
              <a:buFont typeface="Wingdings" panose="05000000000000000000" pitchFamily="2" charset="2"/>
              <a:buChar char="u"/>
            </a:pPr>
            <a:r>
              <a:rPr lang="zh-TW" altLang="en-US" dirty="0">
                <a:latin typeface="微軟正黑體" panose="020B0604030504040204" pitchFamily="34" charset="-120"/>
                <a:ea typeface="微軟正黑體" panose="020B0604030504040204" pitchFamily="34" charset="-120"/>
              </a:rPr>
              <a:t>伺服器比對由</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所輸入的一次性通行碼，若相同則允許簽入，不同則鑑別失敗</a:t>
            </a:r>
          </a:p>
        </p:txBody>
      </p:sp>
    </p:spTree>
    <p:extLst>
      <p:ext uri="{BB962C8B-B14F-4D97-AF65-F5344CB8AC3E}">
        <p14:creationId xmlns:p14="http://schemas.microsoft.com/office/powerpoint/2010/main" val="2091265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008063" y="773113"/>
            <a:ext cx="5148262" cy="3860800"/>
          </a:xfrm>
          <a:prstGeom prst="rect">
            <a:avLst/>
          </a:prstGeom>
          <a:ln/>
        </p:spPr>
      </p:sp>
      <p:sp>
        <p:nvSpPr>
          <p:cNvPr id="9625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非同步式一次性通行碼技術：一次性通行碼產生符記與鑑別伺服器沒有同步機制，因此需要採用</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Challenge/Response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的機制傳送動態的參數</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下列說明非同步式一次性通行碼技術：</a:t>
            </a:r>
          </a:p>
          <a:p>
            <a:pPr marL="504825" lvl="3" indent="-179388" algn="just" eaLnBrk="1" hangingPunct="1">
              <a:buFontTx/>
              <a:buAutoNum type="arabicPeriod"/>
            </a:pPr>
            <a:r>
              <a:rPr lang="en-US" altLang="zh-TW" dirty="0"/>
              <a:t>Login Steven</a:t>
            </a:r>
            <a:r>
              <a:rPr lang="zh-TW" altLang="en-US" dirty="0"/>
              <a:t>：使用者連線到伺服器端要求簽入</a:t>
            </a:r>
          </a:p>
          <a:p>
            <a:pPr marL="504825" lvl="3" indent="-179388" algn="just" eaLnBrk="1" hangingPunct="1">
              <a:buFontTx/>
              <a:buAutoNum type="arabicPeriod"/>
            </a:pPr>
            <a:r>
              <a:rPr lang="en-US" altLang="zh-TW" dirty="0"/>
              <a:t>Gen Random </a:t>
            </a:r>
            <a:r>
              <a:rPr lang="en-US" altLang="zh-TW" dirty="0" err="1"/>
              <a:t>Num</a:t>
            </a:r>
            <a:r>
              <a:rPr lang="zh-TW" altLang="en-US" dirty="0"/>
              <a:t>：伺服器隨機產生一串數字</a:t>
            </a:r>
          </a:p>
          <a:p>
            <a:pPr marL="504825" lvl="3" indent="-179388" algn="just" eaLnBrk="1" hangingPunct="1">
              <a:buFontTx/>
              <a:buAutoNum type="arabicPeriod"/>
            </a:pPr>
            <a:r>
              <a:rPr lang="en-US" altLang="zh-TW" dirty="0"/>
              <a:t>Challenge</a:t>
            </a:r>
            <a:r>
              <a:rPr lang="zh-TW" altLang="en-US" dirty="0"/>
              <a:t>：伺服器將產生的隨機數字傳送給使用者</a:t>
            </a:r>
            <a:endParaRPr lang="en-US" altLang="zh-TW" dirty="0"/>
          </a:p>
          <a:p>
            <a:pPr marL="504825" lvl="3" indent="-179388" algn="just" eaLnBrk="1" hangingPunct="1">
              <a:buFontTx/>
              <a:buAutoNum type="arabicPeriod"/>
            </a:pPr>
            <a:r>
              <a:rPr lang="en-US" altLang="zh-TW" dirty="0"/>
              <a:t>Enter Challenge and Get Response</a:t>
            </a:r>
            <a:r>
              <a:rPr lang="zh-TW" altLang="en-US" dirty="0"/>
              <a:t>：使用者在一次性通行碼產生符記上按下由伺服器傳來的隨機數字，確認後產生與顯示當時的通行碼</a:t>
            </a:r>
          </a:p>
          <a:p>
            <a:pPr lvl="2" eaLnBrk="1" hangingPunct="1">
              <a:buSzPct val="100000"/>
            </a:pPr>
            <a:r>
              <a:rPr lang="zh-TW" altLang="en-US" dirty="0">
                <a:latin typeface="+mn-lt"/>
                <a:ea typeface="+mn-ea"/>
              </a:rPr>
              <a:t>一次性通行碼產生符記內部儲存有</a:t>
            </a:r>
            <a:r>
              <a:rPr lang="en-US" altLang="zh-TW" dirty="0">
                <a:latin typeface="+mn-lt"/>
                <a:ea typeface="+mn-ea"/>
              </a:rPr>
              <a:t>Steven</a:t>
            </a:r>
            <a:r>
              <a:rPr lang="zh-TW" altLang="en-US" dirty="0">
                <a:latin typeface="+mn-lt"/>
                <a:ea typeface="+mn-ea"/>
              </a:rPr>
              <a:t>個人的私密金鑰</a:t>
            </a:r>
            <a:r>
              <a:rPr lang="en-US" altLang="zh-TW" dirty="0">
                <a:latin typeface="+mn-lt"/>
                <a:ea typeface="+mn-ea"/>
              </a:rPr>
              <a:t>(</a:t>
            </a:r>
            <a:r>
              <a:rPr lang="zh-TW" altLang="en-US" dirty="0">
                <a:latin typeface="+mn-lt"/>
                <a:ea typeface="+mn-ea"/>
              </a:rPr>
              <a:t>與伺服器上的相同</a:t>
            </a:r>
            <a:r>
              <a:rPr lang="en-US" altLang="zh-TW" dirty="0">
                <a:latin typeface="+mn-lt"/>
                <a:ea typeface="+mn-ea"/>
              </a:rPr>
              <a:t>)</a:t>
            </a:r>
            <a:r>
              <a:rPr lang="zh-TW" altLang="en-US" dirty="0">
                <a:latin typeface="+mn-lt"/>
                <a:ea typeface="+mn-ea"/>
              </a:rPr>
              <a:t>，使用者會輸入由伺服器傳來的隨機數字</a:t>
            </a:r>
          </a:p>
          <a:p>
            <a:pPr lvl="2" eaLnBrk="1" hangingPunct="1">
              <a:buSzPct val="100000"/>
            </a:pPr>
            <a:r>
              <a:rPr lang="zh-TW" altLang="en-US" dirty="0">
                <a:latin typeface="+mn-lt"/>
                <a:ea typeface="+mn-ea"/>
              </a:rPr>
              <a:t>透過一次性通行碼演算法</a:t>
            </a:r>
            <a:r>
              <a:rPr lang="en-US" altLang="zh-TW" dirty="0">
                <a:latin typeface="+mn-lt"/>
                <a:ea typeface="+mn-ea"/>
              </a:rPr>
              <a:t>(</a:t>
            </a:r>
            <a:r>
              <a:rPr lang="zh-TW" altLang="en-US" dirty="0">
                <a:latin typeface="+mn-lt"/>
                <a:ea typeface="+mn-ea"/>
              </a:rPr>
              <a:t>可以是加密或雜湊演算法</a:t>
            </a:r>
            <a:r>
              <a:rPr lang="en-US" altLang="zh-TW" dirty="0">
                <a:latin typeface="+mn-lt"/>
                <a:ea typeface="+mn-ea"/>
              </a:rPr>
              <a:t>)</a:t>
            </a:r>
            <a:r>
              <a:rPr lang="zh-TW" altLang="en-US" dirty="0">
                <a:latin typeface="+mn-lt"/>
                <a:ea typeface="+mn-ea"/>
              </a:rPr>
              <a:t>，並以</a:t>
            </a:r>
            <a:r>
              <a:rPr lang="en-US" altLang="zh-TW" dirty="0">
                <a:latin typeface="+mn-lt"/>
                <a:ea typeface="+mn-ea"/>
              </a:rPr>
              <a:t>Steven</a:t>
            </a:r>
            <a:r>
              <a:rPr lang="zh-TW" altLang="en-US" dirty="0">
                <a:latin typeface="+mn-lt"/>
                <a:ea typeface="+mn-ea"/>
              </a:rPr>
              <a:t>的私密金鑰與隨機數字，計算出當時的通行碼，由於伺服器傳來的隨機數字是隨機一直在改變的，所以運算出來的通行碼也會一直改變</a:t>
            </a:r>
          </a:p>
          <a:p>
            <a:pPr marL="325437" lvl="3" indent="0" algn="just" eaLnBrk="1" hangingPunct="1">
              <a:buFontTx/>
              <a:buNone/>
            </a:pPr>
            <a:r>
              <a:rPr lang="en-US" altLang="zh-TW" dirty="0"/>
              <a:t>5.</a:t>
            </a:r>
            <a:r>
              <a:rPr lang="zh-TW" altLang="en-US" dirty="0"/>
              <a:t> </a:t>
            </a:r>
            <a:r>
              <a:rPr lang="en-US" altLang="zh-TW" dirty="0"/>
              <a:t>Response</a:t>
            </a:r>
            <a:r>
              <a:rPr lang="zh-TW" altLang="en-US" dirty="0"/>
              <a:t>：使用者將當時產生的一次性通行碼輸入</a:t>
            </a:r>
            <a:endParaRPr lang="en-US" altLang="zh-TW" dirty="0"/>
          </a:p>
          <a:p>
            <a:pPr marL="325437" lvl="3" indent="0" algn="just" eaLnBrk="1" hangingPunct="1">
              <a:buFontTx/>
              <a:buNone/>
            </a:pPr>
            <a:r>
              <a:rPr lang="en-US" altLang="zh-TW" dirty="0"/>
              <a:t>6.</a:t>
            </a:r>
            <a:r>
              <a:rPr lang="zh-TW" altLang="en-US" dirty="0"/>
              <a:t> </a:t>
            </a:r>
            <a:r>
              <a:rPr lang="en-US" altLang="zh-TW" dirty="0"/>
              <a:t>Match?</a:t>
            </a:r>
            <a:r>
              <a:rPr lang="zh-TW" altLang="en-US" dirty="0"/>
              <a:t>：伺服器計算</a:t>
            </a:r>
            <a:r>
              <a:rPr lang="en-US" altLang="zh-TW" dirty="0"/>
              <a:t>Steven</a:t>
            </a:r>
            <a:r>
              <a:rPr lang="zh-TW" altLang="en-US" dirty="0"/>
              <a:t>當時的一次性通行碼並進行比對</a:t>
            </a:r>
          </a:p>
          <a:p>
            <a:pPr lvl="2" eaLnBrk="1" hangingPunct="1">
              <a:buSzPct val="100000"/>
            </a:pPr>
            <a:r>
              <a:rPr lang="zh-TW" altLang="en-US" dirty="0">
                <a:latin typeface="+mn-lt"/>
                <a:ea typeface="+mn-ea"/>
              </a:rPr>
              <a:t>伺服器上也儲存了</a:t>
            </a:r>
            <a:r>
              <a:rPr lang="en-US" altLang="zh-TW" dirty="0">
                <a:latin typeface="+mn-lt"/>
                <a:ea typeface="+mn-ea"/>
              </a:rPr>
              <a:t>Steven</a:t>
            </a:r>
            <a:r>
              <a:rPr lang="zh-TW" altLang="en-US" dirty="0">
                <a:latin typeface="+mn-lt"/>
                <a:ea typeface="+mn-ea"/>
              </a:rPr>
              <a:t>的私密金鑰</a:t>
            </a:r>
            <a:r>
              <a:rPr lang="en-US" altLang="zh-TW" dirty="0">
                <a:latin typeface="+mn-lt"/>
                <a:ea typeface="+mn-ea"/>
              </a:rPr>
              <a:t>(</a:t>
            </a:r>
            <a:r>
              <a:rPr lang="zh-TW" altLang="en-US" dirty="0">
                <a:latin typeface="+mn-lt"/>
                <a:ea typeface="+mn-ea"/>
              </a:rPr>
              <a:t>與一次性通行碼產生符記上的相同</a:t>
            </a:r>
            <a:r>
              <a:rPr lang="en-US" altLang="zh-TW" dirty="0">
                <a:latin typeface="+mn-lt"/>
                <a:ea typeface="+mn-ea"/>
              </a:rPr>
              <a:t>)</a:t>
            </a:r>
            <a:r>
              <a:rPr lang="zh-TW" altLang="en-US" dirty="0">
                <a:latin typeface="+mn-lt"/>
                <a:ea typeface="+mn-ea"/>
              </a:rPr>
              <a:t>，並且知道剛送出的隨機數字</a:t>
            </a:r>
          </a:p>
          <a:p>
            <a:pPr lvl="2" eaLnBrk="1" hangingPunct="1">
              <a:buSzPct val="100000"/>
            </a:pPr>
            <a:r>
              <a:rPr lang="zh-TW" altLang="en-US" dirty="0">
                <a:latin typeface="+mn-lt"/>
                <a:ea typeface="+mn-ea"/>
              </a:rPr>
              <a:t>透過相同的一次性通行碼演算法，並以相同的</a:t>
            </a:r>
            <a:r>
              <a:rPr lang="en-US" altLang="zh-TW" dirty="0">
                <a:latin typeface="+mn-lt"/>
                <a:ea typeface="+mn-ea"/>
              </a:rPr>
              <a:t>Steven</a:t>
            </a:r>
            <a:r>
              <a:rPr lang="zh-TW" altLang="en-US" dirty="0">
                <a:latin typeface="+mn-lt"/>
                <a:ea typeface="+mn-ea"/>
              </a:rPr>
              <a:t>私密金鑰與相同的隨機數字，計算出當時的通行碼</a:t>
            </a:r>
          </a:p>
          <a:p>
            <a:pPr lvl="2" eaLnBrk="1" hangingPunct="1">
              <a:buSzPct val="100000"/>
            </a:pPr>
            <a:r>
              <a:rPr lang="zh-TW" altLang="en-US" dirty="0">
                <a:latin typeface="+mn-lt"/>
                <a:ea typeface="+mn-ea"/>
              </a:rPr>
              <a:t>伺服器比對由</a:t>
            </a:r>
            <a:r>
              <a:rPr lang="en-US" altLang="zh-TW" dirty="0">
                <a:latin typeface="+mn-lt"/>
                <a:ea typeface="+mn-ea"/>
              </a:rPr>
              <a:t>Steven</a:t>
            </a:r>
            <a:r>
              <a:rPr lang="zh-TW" altLang="en-US" dirty="0">
                <a:latin typeface="+mn-lt"/>
                <a:ea typeface="+mn-ea"/>
              </a:rPr>
              <a:t>所輸入的一次性通行碼，相同即可允許簽入，不同則鑑別失敗</a:t>
            </a:r>
          </a:p>
        </p:txBody>
      </p:sp>
    </p:spTree>
    <p:extLst>
      <p:ext uri="{BB962C8B-B14F-4D97-AF65-F5344CB8AC3E}">
        <p14:creationId xmlns:p14="http://schemas.microsoft.com/office/powerpoint/2010/main" val="1893784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008063" y="773113"/>
            <a:ext cx="5148262" cy="3860800"/>
          </a:xfrm>
          <a:prstGeom prst="rect">
            <a:avLst/>
          </a:prstGeom>
          <a:ln/>
        </p:spPr>
      </p:sp>
      <p:sp>
        <p:nvSpPr>
          <p:cNvPr id="9830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採用加密機制完成身分鑑別</a:t>
            </a:r>
          </a:p>
          <a:p>
            <a:pPr lvl="1" eaLnBrk="1" hangingPunct="1"/>
            <a:r>
              <a:rPr lang="zh-TW" altLang="en-US" dirty="0">
                <a:latin typeface="微軟正黑體" panose="020B0604030504040204" pitchFamily="34" charset="-120"/>
                <a:ea typeface="微軟正黑體" panose="020B0604030504040204" pitchFamily="34" charset="-120"/>
              </a:rPr>
              <a:t>運用非對稱式加解密演算法：非對稱式演算法的特色是「使用公開金鑰加密，就必須用相對的私密金鑰解密。反之若使用私密金鑰加密，就必須用相對的公開金鑰解密」</a:t>
            </a:r>
          </a:p>
          <a:p>
            <a:pPr lvl="1" eaLnBrk="1" hangingPunct="1"/>
            <a:r>
              <a:rPr lang="zh-TW" altLang="en-US" dirty="0">
                <a:latin typeface="微軟正黑體" panose="020B0604030504040204" pitchFamily="34" charset="-120"/>
                <a:ea typeface="微軟正黑體" panose="020B0604030504040204" pitchFamily="34" charset="-120"/>
              </a:rPr>
              <a:t>雙方不必分享共同的金鑰：使用者保有自已的私密金鑰，伺服器只儲存使用者的公開金鑰</a:t>
            </a:r>
          </a:p>
          <a:p>
            <a:pPr lvl="1" eaLnBrk="1" hangingPunct="1"/>
            <a:r>
              <a:rPr lang="zh-TW" altLang="en-US" dirty="0">
                <a:latin typeface="微軟正黑體" panose="020B0604030504040204" pitchFamily="34" charset="-120"/>
                <a:ea typeface="微軟正黑體" panose="020B0604030504040204" pitchFamily="34" charset="-120"/>
              </a:rPr>
              <a:t>不必輸入任何通行碼或回應訊息即可完成鑑別：一般來說使用者端的登入程式內建處理挑戰與回應的鑑別協定，可自動運算回應的通行碼，不必使用者再輸入</a:t>
            </a:r>
            <a:endParaRPr lang="en-US" altLang="zh-TW" dirty="0">
              <a:latin typeface="微軟正黑體" panose="020B0604030504040204" pitchFamily="34" charset="-120"/>
              <a:ea typeface="微軟正黑體" panose="020B0604030504040204" pitchFamily="34" charset="-120"/>
            </a:endParaRPr>
          </a:p>
          <a:p>
            <a:pPr lvl="1" eaLnBrk="1" hangingPunct="1"/>
            <a:r>
              <a:rPr lang="zh-TW" altLang="en-US" dirty="0">
                <a:latin typeface="微軟正黑體" panose="020B0604030504040204" pitchFamily="34" charset="-120"/>
                <a:ea typeface="微軟正黑體" panose="020B0604030504040204" pitchFamily="34" charset="-120"/>
              </a:rPr>
              <a:t> 以下說明挑戰與回應身分鑑別技術的運作方式</a:t>
            </a:r>
            <a:endParaRPr lang="en-US" altLang="zh-TW" dirty="0">
              <a:latin typeface="微軟正黑體" panose="020B0604030504040204" pitchFamily="34" charset="-120"/>
              <a:ea typeface="微軟正黑體" panose="020B0604030504040204" pitchFamily="34" charset="-120"/>
            </a:endParaRP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Login Steven</a:t>
            </a:r>
            <a:r>
              <a:rPr lang="zh-TW" altLang="en-US" dirty="0">
                <a:latin typeface="微軟正黑體" panose="020B0604030504040204" pitchFamily="34" charset="-120"/>
                <a:ea typeface="微軟正黑體" panose="020B0604030504040204" pitchFamily="34" charset="-120"/>
              </a:rPr>
              <a:t>：使用者連線到伺服器端要求簽入</a:t>
            </a: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Gen Random Num</a:t>
            </a:r>
            <a:r>
              <a:rPr lang="zh-TW" altLang="en-US" dirty="0">
                <a:latin typeface="微軟正黑體" panose="020B0604030504040204" pitchFamily="34" charset="-120"/>
                <a:ea typeface="微軟正黑體" panose="020B0604030504040204" pitchFamily="34" charset="-120"/>
              </a:rPr>
              <a:t>：伺服器隨機產生一串數字</a:t>
            </a: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Challenge</a:t>
            </a:r>
            <a:r>
              <a:rPr lang="zh-TW" altLang="en-US" dirty="0">
                <a:latin typeface="微軟正黑體" panose="020B0604030504040204" pitchFamily="34" charset="-120"/>
                <a:ea typeface="微軟正黑體" panose="020B0604030504040204" pitchFamily="34" charset="-120"/>
              </a:rPr>
              <a:t>：伺服器將產生的隨機數字送給使用者</a:t>
            </a:r>
            <a:endParaRPr lang="en-US" altLang="zh-TW" dirty="0">
              <a:latin typeface="微軟正黑體" panose="020B0604030504040204" pitchFamily="34" charset="-120"/>
              <a:ea typeface="微軟正黑體" panose="020B0604030504040204" pitchFamily="34" charset="-120"/>
            </a:endParaRP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Encrypt Challenge by Steven's private key</a:t>
            </a:r>
            <a:r>
              <a:rPr lang="zh-TW" altLang="en-US" dirty="0">
                <a:latin typeface="微軟正黑體" panose="020B0604030504040204" pitchFamily="34" charset="-120"/>
                <a:ea typeface="微軟正黑體" panose="020B0604030504040204" pitchFamily="34" charset="-120"/>
              </a:rPr>
              <a:t>：用戶端程式自動將伺服器傳回之隨機數字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挑戰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的私密金鑰，用非對稱式加解密演算法加密後產出回應值</a:t>
            </a: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Response</a:t>
            </a:r>
            <a:r>
              <a:rPr lang="zh-TW" altLang="en-US" dirty="0">
                <a:latin typeface="微軟正黑體" panose="020B0604030504040204" pitchFamily="34" charset="-120"/>
                <a:ea typeface="微軟正黑體" panose="020B0604030504040204" pitchFamily="34" charset="-120"/>
              </a:rPr>
              <a:t>：使用者的用戶端程式自動將回應值回傳到伺服器端</a:t>
            </a: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Decrypt Response by Steven's public key</a:t>
            </a:r>
            <a:r>
              <a:rPr lang="zh-TW" altLang="en-US" dirty="0">
                <a:latin typeface="微軟正黑體" panose="020B0604030504040204" pitchFamily="34" charset="-120"/>
                <a:ea typeface="微軟正黑體" panose="020B0604030504040204" pitchFamily="34" charset="-120"/>
              </a:rPr>
              <a:t>：伺服器將用戶端回傳的回應值，以</a:t>
            </a:r>
            <a:r>
              <a:rPr lang="en-US" altLang="zh-TW" dirty="0">
                <a:latin typeface="微軟正黑體" panose="020B0604030504040204" pitchFamily="34" charset="-120"/>
                <a:ea typeface="微軟正黑體" panose="020B0604030504040204" pitchFamily="34" charset="-120"/>
              </a:rPr>
              <a:t>Steven</a:t>
            </a:r>
            <a:r>
              <a:rPr lang="zh-TW" altLang="en-US" dirty="0">
                <a:latin typeface="微軟正黑體" panose="020B0604030504040204" pitchFamily="34" charset="-120"/>
                <a:ea typeface="微軟正黑體" panose="020B0604030504040204" pitchFamily="34" charset="-120"/>
              </a:rPr>
              <a:t>的公開金鑰，用非對稱式加解密演算法解密，可得到之前傳給使用者端的隨機數字</a:t>
            </a:r>
          </a:p>
          <a:p>
            <a:pPr marL="639946" lvl="3" algn="just" eaLnBrk="1" hangingPunct="1">
              <a:buFontTx/>
              <a:buAutoNum type="arabicPeriod"/>
            </a:pPr>
            <a:r>
              <a:rPr lang="en-US" altLang="zh-TW" dirty="0">
                <a:latin typeface="微軟正黑體" panose="020B0604030504040204" pitchFamily="34" charset="-120"/>
                <a:ea typeface="微軟正黑體" panose="020B0604030504040204" pitchFamily="34" charset="-120"/>
              </a:rPr>
              <a:t>Match the Random Number</a:t>
            </a:r>
            <a:r>
              <a:rPr lang="zh-TW" altLang="en-US" dirty="0">
                <a:latin typeface="微軟正黑體" panose="020B0604030504040204" pitchFamily="34" charset="-120"/>
                <a:ea typeface="微軟正黑體" panose="020B0604030504040204" pitchFamily="34" charset="-120"/>
              </a:rPr>
              <a:t>：比對解密後的隨機數字與之前產生的原始隨機數字，若相同即鑑別成功，不同則鑑別失敗</a:t>
            </a:r>
          </a:p>
        </p:txBody>
      </p:sp>
    </p:spTree>
    <p:extLst>
      <p:ext uri="{BB962C8B-B14F-4D97-AF65-F5344CB8AC3E}">
        <p14:creationId xmlns:p14="http://schemas.microsoft.com/office/powerpoint/2010/main" val="240692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008063" y="773113"/>
            <a:ext cx="5148262" cy="3860800"/>
          </a:xfrm>
          <a:prstGeom prst="rect">
            <a:avLst/>
          </a:prstGeom>
          <a:ln/>
        </p:spPr>
      </p:sp>
      <p:sp>
        <p:nvSpPr>
          <p:cNvPr id="10035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符記</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(Token)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是一種適合隨身攜帶的卡片或感應器，用來實作「基於所有</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(Something You Have)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」的身分鑑別技術</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通常可分為「記憶卡」與「智慧卡」兩種類型，記憶卡中只有記憶儲存功能，例如：磁條卡，而智慧卡則具有運算能力與記憶能力，例如：自然人憑證與晶片金融卡等</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依其感應或資料傳輸的方式又可分為「接觸式」與「非接觸式」，例如：磁條卡需要與刷卡機接觸，而悠遊卡不需接觸，只需要近距離感應即可</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符記的外型設計基本上都需要能隨身攜帶，因此其外型可大致分為：卡片式</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例如：信用卡</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、隨身型計算機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一次性通行碼產生器</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及鑰匙環裝飾品的</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USB</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符記等</a:t>
            </a:r>
          </a:p>
        </p:txBody>
      </p:sp>
    </p:spTree>
    <p:extLst>
      <p:ext uri="{BB962C8B-B14F-4D97-AF65-F5344CB8AC3E}">
        <p14:creationId xmlns:p14="http://schemas.microsoft.com/office/powerpoint/2010/main" val="4202628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008063" y="773113"/>
            <a:ext cx="5148262" cy="3860800"/>
          </a:xfrm>
          <a:prstGeom prst="rect">
            <a:avLst/>
          </a:prstGeom>
          <a:ln/>
        </p:spPr>
      </p:sp>
      <p:sp>
        <p:nvSpPr>
          <p:cNvPr id="10240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1" indent="-288000" defTabSz="0" eaLnBrk="1" hangingPunct="1">
              <a:buFont typeface="Times New Roman" pitchFamily="18" charset="0"/>
              <a:buChar char="●"/>
              <a:tabLst>
                <a:tab pos="0" algn="l"/>
              </a:tabLst>
            </a:pPr>
            <a:endParaRPr lang="zh-TW" altLang="en-US" dirty="0"/>
          </a:p>
        </p:txBody>
      </p:sp>
    </p:spTree>
    <p:extLst>
      <p:ext uri="{BB962C8B-B14F-4D97-AF65-F5344CB8AC3E}">
        <p14:creationId xmlns:p14="http://schemas.microsoft.com/office/powerpoint/2010/main" val="2807829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008063" y="773113"/>
            <a:ext cx="5148262" cy="3860800"/>
          </a:xfrm>
          <a:prstGeom prst="rect">
            <a:avLst/>
          </a:prstGeom>
          <a:ln/>
        </p:spPr>
      </p:sp>
      <p:sp>
        <p:nvSpPr>
          <p:cNvPr id="10445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智慧卡</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(Smart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 </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Card)</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本身具備微處理器與積體電路，有記憶空間也可進行運算，為了防止智慧晶片中的私密金鑰被破解讀出，必須具備防拆解與竄改的保護機制，只要晶片一被拆開其資料自動銷毀。要啟動智慧卡功能必須輸入</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PIN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或通行碼</a:t>
            </a:r>
          </a:p>
        </p:txBody>
      </p:sp>
    </p:spTree>
    <p:extLst>
      <p:ext uri="{BB962C8B-B14F-4D97-AF65-F5344CB8AC3E}">
        <p14:creationId xmlns:p14="http://schemas.microsoft.com/office/powerpoint/2010/main" val="1113561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endParaRPr lang="zh-TW" altLang="en-US" dirty="0"/>
          </a:p>
        </p:txBody>
      </p:sp>
    </p:spTree>
    <p:extLst>
      <p:ext uri="{BB962C8B-B14F-4D97-AF65-F5344CB8AC3E}">
        <p14:creationId xmlns:p14="http://schemas.microsoft.com/office/powerpoint/2010/main" val="2612652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投影片圖像版面配置區 1"/>
          <p:cNvSpPr>
            <a:spLocks noGrp="1" noRot="1" noChangeAspect="1" noTextEdit="1"/>
          </p:cNvSpPr>
          <p:nvPr>
            <p:ph type="sldImg"/>
          </p:nvPr>
        </p:nvSpPr>
        <p:spPr>
          <a:xfrm>
            <a:off x="1008063" y="773113"/>
            <a:ext cx="5148262" cy="3860800"/>
          </a:xfrm>
          <a:prstGeom prst="rect">
            <a:avLst/>
          </a:prstGeom>
          <a:ln/>
        </p:spPr>
      </p:sp>
      <p:sp>
        <p:nvSpPr>
          <p:cNvPr id="61443"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670723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008063" y="773113"/>
            <a:ext cx="5148262" cy="3860800"/>
          </a:xfrm>
          <a:prstGeom prst="rect">
            <a:avLst/>
          </a:prstGeom>
          <a:ln/>
        </p:spPr>
      </p:sp>
      <p:sp>
        <p:nvSpPr>
          <p:cNvPr id="26419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040262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008063" y="773113"/>
            <a:ext cx="5148262" cy="3860800"/>
          </a:xfrm>
          <a:prstGeom prst="rect">
            <a:avLst/>
          </a:prstGeom>
          <a:ln/>
        </p:spPr>
      </p:sp>
      <p:sp>
        <p:nvSpPr>
          <p:cNvPr id="26624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加密技術強度指的是破解密碼所需花費的時間與資源，如果破解密碼所需花費的代價愈高，則代表其愈強固</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加密技術強度通常牽涉到下列的因素</a:t>
            </a:r>
          </a:p>
          <a:p>
            <a:pPr lvl="1" eaLnBrk="1" hangingPunct="1"/>
            <a:r>
              <a:rPr lang="zh-TW" altLang="en-US" dirty="0">
                <a:latin typeface="Microsoft JhengHei" panose="020B0604030504040204" pitchFamily="34" charset="-120"/>
                <a:ea typeface="Microsoft JhengHei" panose="020B0604030504040204" pitchFamily="34" charset="-120"/>
              </a:rPr>
              <a:t>演算法強度：演算法本身的設計是否經得起挑戰</a:t>
            </a:r>
          </a:p>
          <a:p>
            <a:pPr lvl="1" eaLnBrk="1" hangingPunct="1"/>
            <a:r>
              <a:rPr lang="zh-TW" altLang="en-US" dirty="0">
                <a:latin typeface="Microsoft JhengHei" panose="020B0604030504040204" pitchFamily="34" charset="-120"/>
                <a:ea typeface="Microsoft JhengHei" panose="020B0604030504040204" pitchFamily="34" charset="-120"/>
              </a:rPr>
              <a:t>金鑰保護機制：金鑰是解密的關鍵資訊，因此金鑰保護的強弱，也會影響其加密技術的強度</a:t>
            </a:r>
          </a:p>
          <a:p>
            <a:pPr lvl="1" eaLnBrk="1" hangingPunct="1"/>
            <a:r>
              <a:rPr lang="zh-TW" altLang="en-US" dirty="0">
                <a:latin typeface="Microsoft JhengHei" panose="020B0604030504040204" pitchFamily="34" charset="-120"/>
                <a:ea typeface="Microsoft JhengHei" panose="020B0604030504040204" pitchFamily="34" charset="-120"/>
              </a:rPr>
              <a:t>金鑰的長度：通常使用的金鑰愈長，則密文的混亂程度愈高，自然就愈難被破解</a:t>
            </a:r>
          </a:p>
          <a:p>
            <a:pPr lvl="1" eaLnBrk="1" hangingPunct="1"/>
            <a:r>
              <a:rPr lang="zh-TW" altLang="en-US" dirty="0">
                <a:latin typeface="Microsoft JhengHei" panose="020B0604030504040204" pitchFamily="34" charset="-120"/>
                <a:ea typeface="Microsoft JhengHei" panose="020B0604030504040204" pitchFamily="34" charset="-120"/>
              </a:rPr>
              <a:t>亂數產生器的不可預測性：亂數也是加密時的重要參數，如果亂數產生器可以被預測，則密文的強度就會減弱</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密碼系統的安全性不在演算法的保密：專屬的演算法不見得安全，公開後的演算法經得起挑戰才是被證明為安全的</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468000" lvl="1" indent="-180000" algn="l" defTabSz="0" rtl="0" eaLnBrk="1" fontAlgn="base" hangingPunct="1">
              <a:lnSpc>
                <a:spcPct val="120000"/>
              </a:lnSpc>
              <a:spcBef>
                <a:spcPts val="200"/>
              </a:spcBef>
              <a:spcAft>
                <a:spcPts val="200"/>
              </a:spcAft>
              <a:buFont typeface="Times New Roman" panose="02020603050405020304" pitchFamily="18" charset="0"/>
              <a:buChar char="–"/>
              <a:tabLst>
                <a:tab pos="0" algn="l"/>
              </a:tabLst>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柯克霍夫原則</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a:t>
            </a:r>
            <a:r>
              <a:rPr kumimoji="1" lang="en-US" altLang="zh-TW" sz="1400" kern="1200" baseline="0" noProof="0" dirty="0" err="1">
                <a:solidFill>
                  <a:schemeClr val="tx1"/>
                </a:solidFill>
                <a:latin typeface="Microsoft JhengHei" panose="020B0604030504040204" pitchFamily="34" charset="-120"/>
                <a:ea typeface="Microsoft JhengHei" panose="020B0604030504040204" pitchFamily="34" charset="-120"/>
                <a:cs typeface="+mn-cs"/>
              </a:rPr>
              <a:t>Kerckhoffs</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 principle)</a:t>
            </a: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：加密方法或演算法必需公開，只有金鑰需保密</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目前加解密被成功攻擊的原因大部分屬人為因素，例如：不正確的實作加密機制</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例如：使用已被證明為可以破解的演算法</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或者不安全的金鑰保密機制</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將加解密的金鑰直接寫在程式碼中</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919191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a:xfrm>
            <a:off x="1008063" y="773113"/>
            <a:ext cx="5148262" cy="3860800"/>
          </a:xfrm>
          <a:prstGeom prst="rect">
            <a:avLst/>
          </a:prstGeom>
          <a:ln/>
        </p:spPr>
      </p:sp>
      <p:sp>
        <p:nvSpPr>
          <p:cNvPr id="1843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5045920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008063" y="773113"/>
            <a:ext cx="5148262" cy="3860800"/>
          </a:xfrm>
          <a:prstGeom prst="rect">
            <a:avLst/>
          </a:prstGeom>
          <a:ln/>
        </p:spPr>
      </p:sp>
      <p:sp>
        <p:nvSpPr>
          <p:cNvPr id="2682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indent="-288000" algn="l" eaLnBrk="1" hangingPunct="1"/>
            <a:r>
              <a:rPr lang="zh-TW" altLang="en-US" dirty="0">
                <a:latin typeface="Microsoft JhengHei" panose="020B0604030504040204" pitchFamily="34" charset="-120"/>
                <a:ea typeface="Microsoft JhengHei" panose="020B0604030504040204" pitchFamily="34" charset="-120"/>
              </a:rPr>
              <a:t>電子票證應用安全強度準則內容可參考以下網址：</a:t>
            </a:r>
            <a:r>
              <a:rPr lang="en-US" altLang="zh-TW" dirty="0">
                <a:latin typeface="Microsoft JhengHei" panose="020B0604030504040204" pitchFamily="34" charset="-120"/>
                <a:ea typeface="Microsoft JhengHei" panose="020B0604030504040204" pitchFamily="34" charset="-120"/>
              </a:rPr>
              <a:t>https://law.moj.gov.tw/LawClass/LawAll.aspx?media=print&amp;pcode=G0380211</a:t>
            </a:r>
          </a:p>
          <a:p>
            <a:pPr marL="288000" indent="-288000" algn="l" eaLnBrk="1" hangingPunct="1"/>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電子票證發行管理條例第</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3</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條</a:t>
            </a:r>
            <a:r>
              <a:rPr kumimoji="1" lang="zh-TW" altLang="en-US"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endPar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電子票證：指以電子、磁力或光學形式儲存金錢價值，並含有資料儲 存或計算功能之晶片、卡片、憑證或其他形式之債據，作為多用途支 付使用之工具</a:t>
            </a:r>
            <a:endPar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a:p>
            <a:pPr marL="468000" lvl="1" indent="-180000" algn="l" rtl="0" eaLnBrk="1" fontAlgn="base" hangingPunct="1">
              <a:lnSpc>
                <a:spcPct val="120000"/>
              </a:lnSpc>
              <a:spcBef>
                <a:spcPts val="200"/>
              </a:spcBef>
              <a:spcAft>
                <a:spcPts val="200"/>
              </a:spcAft>
              <a:buFont typeface="Times New Roman" panose="02020603050405020304" pitchFamily="18" charset="0"/>
              <a:buChar char="–"/>
            </a:pPr>
            <a:r>
              <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rPr>
              <a:t>參考網址：</a:t>
            </a:r>
            <a:r>
              <a:rPr kumimoji="1" lang="en-US" altLang="zh-TW" sz="1400" kern="1200" baseline="0" noProof="0" dirty="0">
                <a:solidFill>
                  <a:schemeClr val="tx1"/>
                </a:solidFill>
                <a:latin typeface="Microsoft JhengHei" panose="020B0604030504040204" pitchFamily="34" charset="-120"/>
                <a:ea typeface="Microsoft JhengHei" panose="020B0604030504040204" pitchFamily="34" charset="-120"/>
                <a:cs typeface="+mn-cs"/>
              </a:rPr>
              <a:t>https://law.banking.gov.tw/Chi/FLAW/FLAWDOC04.aspx?lsid=FL047751&amp;lno=3&amp;ldate=20090123</a:t>
            </a:r>
            <a:endParaRPr kumimoji="1" lang="zh-TW" altLang="en-US" sz="1400" kern="1200" baseline="0" noProof="0" dirty="0">
              <a:solidFill>
                <a:schemeClr val="tx1"/>
              </a:solidFill>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1634825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投影片圖像版面配置區 1"/>
          <p:cNvSpPr>
            <a:spLocks noGrp="1" noRot="1" noChangeAspect="1" noTextEdit="1"/>
          </p:cNvSpPr>
          <p:nvPr>
            <p:ph type="sldImg"/>
          </p:nvPr>
        </p:nvSpPr>
        <p:spPr>
          <a:xfrm>
            <a:off x="1008063" y="773113"/>
            <a:ext cx="5148262" cy="3860800"/>
          </a:xfrm>
          <a:prstGeom prst="rect">
            <a:avLst/>
          </a:prstGeom>
          <a:ln/>
        </p:spPr>
      </p:sp>
      <p:sp>
        <p:nvSpPr>
          <p:cNvPr id="270339"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89441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xfrm>
            <a:off x="1008063" y="773113"/>
            <a:ext cx="5148262" cy="3860800"/>
          </a:xfrm>
          <a:prstGeom prst="rect">
            <a:avLst/>
          </a:prstGeom>
          <a:ln/>
        </p:spPr>
      </p:sp>
      <p:sp>
        <p:nvSpPr>
          <p:cNvPr id="27238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以下說明加解密過程</a:t>
            </a:r>
          </a:p>
          <a:p>
            <a:pPr marL="504825" lvl="3" indent="-179388" algn="just" eaLnBrk="1" hangingPunct="1">
              <a:buFontTx/>
              <a:buAutoNum type="arabicPeriod"/>
            </a:pPr>
            <a:r>
              <a:rPr lang="zh-TW" altLang="en-US" dirty="0"/>
              <a:t>「明文」以「私密金鑰」經「對稱式加解密演算法」後變成「密文」</a:t>
            </a:r>
          </a:p>
          <a:p>
            <a:pPr marL="504825" lvl="3" indent="-179388" algn="just" eaLnBrk="1" hangingPunct="1">
              <a:buFontTx/>
              <a:buAutoNum type="arabicPeriod"/>
            </a:pPr>
            <a:r>
              <a:rPr lang="zh-TW" altLang="en-US" dirty="0"/>
              <a:t>「密文」以同一把「私密金鑰」經「對稱式加解密演算法」後變回「明文」</a:t>
            </a:r>
            <a:endParaRPr lang="en-US" altLang="zh-TW" dirty="0"/>
          </a:p>
        </p:txBody>
      </p:sp>
    </p:spTree>
    <p:extLst>
      <p:ext uri="{BB962C8B-B14F-4D97-AF65-F5344CB8AC3E}">
        <p14:creationId xmlns:p14="http://schemas.microsoft.com/office/powerpoint/2010/main" val="1419153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xfrm>
            <a:off x="1008063" y="773113"/>
            <a:ext cx="5148262" cy="3860800"/>
          </a:xfrm>
          <a:prstGeom prst="rect">
            <a:avLst/>
          </a:prstGeom>
          <a:ln/>
        </p:spPr>
      </p:sp>
      <p:sp>
        <p:nvSpPr>
          <p:cNvPr id="27443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DES </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所用加密或解密金鑰為</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64</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位元</a:t>
            </a:r>
            <a:r>
              <a:rPr kumimoji="1" lang="zh-TW" altLang="en-US"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但其中有</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8</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位元是用做錯誤更正，</a:t>
            </a:r>
            <a:r>
              <a:rPr kumimoji="1" lang="zh-TW" altLang="en-US"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故</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有效金鑰長度為</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56 </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位元</a:t>
            </a:r>
          </a:p>
          <a:p>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3DES</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可使用</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2</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把或</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3</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把金鑰，故有</a:t>
            </a:r>
            <a:r>
              <a:rPr kumimoji="1" lang="zh-TW" altLang="en-US"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效</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金鑰長度</a:t>
            </a:r>
            <a:r>
              <a:rPr kumimoji="1" lang="en-US"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112/168</a:t>
            </a:r>
            <a:r>
              <a:rPr kumimoji="1" lang="zh-TW" altLang="zh-TW" sz="1400" kern="1200" baseline="0" noProof="0" dirty="0">
                <a:solidFill>
                  <a:schemeClr val="tx1"/>
                </a:solidFill>
                <a:effectLst/>
                <a:latin typeface="微軟正黑體" panose="020B0604030504040204" pitchFamily="34" charset="-120"/>
                <a:ea typeface="微軟正黑體" panose="020B0604030504040204" pitchFamily="34" charset="-120"/>
                <a:cs typeface="+mn-cs"/>
              </a:rPr>
              <a:t>位元</a:t>
            </a: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777364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xfrm>
            <a:off x="1008063" y="773113"/>
            <a:ext cx="5148262" cy="3860800"/>
          </a:xfrm>
          <a:prstGeom prst="rect">
            <a:avLst/>
          </a:prstGeom>
          <a:ln/>
        </p:spPr>
      </p:sp>
      <p:sp>
        <p:nvSpPr>
          <p:cNvPr id="27648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958874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1008063" y="773113"/>
            <a:ext cx="5148262" cy="3860800"/>
          </a:xfrm>
          <a:prstGeom prst="rect">
            <a:avLst/>
          </a:prstGeom>
          <a:ln/>
        </p:spPr>
      </p:sp>
      <p:sp>
        <p:nvSpPr>
          <p:cNvPr id="27853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2418828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投影片圖像版面配置區 1"/>
          <p:cNvSpPr>
            <a:spLocks noGrp="1" noRot="1" noChangeAspect="1" noTextEdit="1"/>
          </p:cNvSpPr>
          <p:nvPr>
            <p:ph type="sldImg"/>
          </p:nvPr>
        </p:nvSpPr>
        <p:spPr>
          <a:xfrm>
            <a:off x="1008063" y="773113"/>
            <a:ext cx="5148262" cy="3860800"/>
          </a:xfrm>
          <a:prstGeom prst="rect">
            <a:avLst/>
          </a:prstGeom>
          <a:ln/>
        </p:spPr>
      </p:sp>
      <p:sp>
        <p:nvSpPr>
          <p:cNvPr id="280579"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449068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xfrm>
            <a:off x="1008063" y="773113"/>
            <a:ext cx="5148262" cy="3860800"/>
          </a:xfrm>
          <a:prstGeom prst="rect">
            <a:avLst/>
          </a:prstGeom>
          <a:ln/>
        </p:spPr>
      </p:sp>
      <p:sp>
        <p:nvSpPr>
          <p:cNvPr id="28262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en-US" altLang="zh-TW"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5545354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1008063" y="773113"/>
            <a:ext cx="5148262" cy="3860800"/>
          </a:xfrm>
          <a:prstGeom prst="rect">
            <a:avLst/>
          </a:prstGeom>
          <a:ln/>
        </p:spPr>
      </p:sp>
      <p:sp>
        <p:nvSpPr>
          <p:cNvPr id="28672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非對稱式加解密演算法的金鑰：由公開金鑰加密只能用私密金鑰解密，由私密金鑰加密只能用公開金鑰解密</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運作說明</a:t>
            </a:r>
          </a:p>
          <a:p>
            <a:pPr marL="504825" lvl="3" indent="-179388" algn="just" eaLnBrk="1" hangingPunct="1">
              <a:buFontTx/>
              <a:buAutoNum type="arabicPeriod"/>
            </a:pPr>
            <a:r>
              <a:rPr lang="zh-TW" altLang="en-US" dirty="0"/>
              <a:t>「明文」以「公開金鑰」經「非對稱式加解密演算法」後變成「密文」，這份「密文」必須以「配對的私密金鑰」經「非對稱式加解密演算法」後才能變回「明文」</a:t>
            </a:r>
          </a:p>
          <a:p>
            <a:pPr marL="504825" lvl="3" indent="-179388" algn="just" eaLnBrk="1" hangingPunct="1">
              <a:buFontTx/>
              <a:buAutoNum type="arabicPeriod"/>
            </a:pPr>
            <a:r>
              <a:rPr lang="zh-TW" altLang="en-US" dirty="0"/>
              <a:t>「明文」以「私密金鑰」經「非對稱式加解密演算法」後變成「密文」，這份「密文」必須以「配對的公開金鑰」經「非對稱式加解密演算法」後才能變回「明文」</a:t>
            </a:r>
          </a:p>
        </p:txBody>
      </p:sp>
    </p:spTree>
    <p:extLst>
      <p:ext uri="{BB962C8B-B14F-4D97-AF65-F5344CB8AC3E}">
        <p14:creationId xmlns:p14="http://schemas.microsoft.com/office/powerpoint/2010/main" val="15280009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xfrm>
            <a:off x="1008063" y="773113"/>
            <a:ext cx="5148262" cy="3860800"/>
          </a:xfrm>
          <a:prstGeom prst="rect">
            <a:avLst/>
          </a:prstGeom>
          <a:ln/>
        </p:spPr>
      </p:sp>
      <p:sp>
        <p:nvSpPr>
          <p:cNvPr id="28877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en-US" altLang="zh-TW"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51494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5988" y="744538"/>
            <a:ext cx="4965700" cy="3724275"/>
          </a:xfrm>
          <a:ln/>
        </p:spPr>
      </p:sp>
      <p:sp>
        <p:nvSpPr>
          <p:cNvPr id="593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TW" altLang="en-US" dirty="0">
                <a:solidFill>
                  <a:schemeClr val="tx1"/>
                </a:solidFill>
                <a:latin typeface="微軟正黑體" panose="020B0604030504040204" pitchFamily="34" charset="-120"/>
                <a:ea typeface="微軟正黑體" panose="020B0604030504040204" pitchFamily="34" charset="-120"/>
              </a:rPr>
              <a:t>可參考「</a:t>
            </a:r>
            <a:r>
              <a:rPr lang="zh-TW" altLang="zh-TW" dirty="0">
                <a:solidFill>
                  <a:schemeClr val="tx1"/>
                </a:solidFill>
              </a:rPr>
              <a:t>資通安全管理法施行細則</a:t>
            </a:r>
            <a:r>
              <a:rPr lang="zh-TW" altLang="en-US" dirty="0">
                <a:solidFill>
                  <a:schemeClr val="tx1"/>
                </a:solidFill>
                <a:latin typeface="微軟正黑體" panose="020B0604030504040204" pitchFamily="34" charset="-120"/>
                <a:ea typeface="微軟正黑體" panose="020B0604030504040204" pitchFamily="34" charset="-120"/>
              </a:rPr>
              <a:t>」第</a:t>
            </a:r>
            <a:r>
              <a:rPr lang="en-US" altLang="zh-TW" dirty="0">
                <a:solidFill>
                  <a:schemeClr val="tx1"/>
                </a:solidFill>
                <a:latin typeface="微軟正黑體" panose="020B0604030504040204" pitchFamily="34" charset="-120"/>
                <a:ea typeface="微軟正黑體" panose="020B0604030504040204" pitchFamily="34" charset="-120"/>
              </a:rPr>
              <a:t>4</a:t>
            </a:r>
            <a:r>
              <a:rPr lang="zh-TW" altLang="en-US" dirty="0">
                <a:solidFill>
                  <a:schemeClr val="tx1"/>
                </a:solidFill>
                <a:latin typeface="微軟正黑體" panose="020B0604030504040204" pitchFamily="34" charset="-120"/>
                <a:ea typeface="微軟正黑體" panose="020B0604030504040204" pitchFamily="34" charset="-120"/>
              </a:rPr>
              <a:t>條相關規定</a:t>
            </a:r>
            <a:endParaRPr lang="en-US" altLang="zh-TW" dirty="0">
              <a:solidFill>
                <a:schemeClr val="tx1"/>
              </a:solidFill>
              <a:latin typeface="微軟正黑體" panose="020B0604030504040204" pitchFamily="34" charset="-120"/>
              <a:ea typeface="微軟正黑體" panose="020B0604030504040204" pitchFamily="34" charset="-120"/>
            </a:endParaRPr>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zh-TW" sz="1400" i="0" dirty="0">
                <a:solidFill>
                  <a:schemeClr val="tx1"/>
                </a:solidFill>
                <a:latin typeface="微軟正黑體" panose="020B0604030504040204" pitchFamily="34" charset="-120"/>
                <a:ea typeface="微軟正黑體" panose="020B0604030504040204" pitchFamily="34" charset="-120"/>
              </a:rPr>
              <a:t>資</a:t>
            </a:r>
            <a:r>
              <a:rPr lang="zh-TW" altLang="en-US" sz="1400" i="0" dirty="0">
                <a:solidFill>
                  <a:schemeClr val="tx1"/>
                </a:solidFill>
                <a:latin typeface="微軟正黑體" panose="020B0604030504040204" pitchFamily="34" charset="-120"/>
                <a:ea typeface="微軟正黑體" panose="020B0604030504040204" pitchFamily="34" charset="-120"/>
              </a:rPr>
              <a:t>通</a:t>
            </a:r>
            <a:r>
              <a:rPr lang="zh-TW" altLang="zh-TW" sz="1400" i="0" dirty="0">
                <a:solidFill>
                  <a:schemeClr val="tx1"/>
                </a:solidFill>
                <a:latin typeface="微軟正黑體" panose="020B0604030504040204" pitchFamily="34" charset="-120"/>
                <a:ea typeface="微軟正黑體" panose="020B0604030504040204" pitchFamily="34" charset="-120"/>
              </a:rPr>
              <a:t>安全專業證照</a:t>
            </a:r>
            <a:r>
              <a:rPr lang="zh-TW" altLang="en-US" sz="1400" i="0" dirty="0">
                <a:solidFill>
                  <a:schemeClr val="tx1"/>
                </a:solidFill>
                <a:latin typeface="微軟正黑體" panose="020B0604030504040204" pitchFamily="34" charset="-120"/>
                <a:ea typeface="微軟正黑體" panose="020B0604030504040204" pitchFamily="34" charset="-120"/>
              </a:rPr>
              <a:t>可參閱行政院資通安全會報之資通安全專業證照列表，</a:t>
            </a:r>
            <a:r>
              <a:rPr lang="en-US" altLang="zh-TW" dirty="0">
                <a:solidFill>
                  <a:schemeClr val="tx1"/>
                </a:solidFill>
                <a:latin typeface="微軟正黑體" panose="020B0604030504040204" pitchFamily="34" charset="-120"/>
                <a:ea typeface="微軟正黑體" panose="020B0604030504040204" pitchFamily="34" charset="-120"/>
              </a:rPr>
              <a:t>https://nicst.ey.gov.tw/Page/EB237763A1535D65</a:t>
            </a:r>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zh-TW" sz="1400" dirty="0">
                <a:solidFill>
                  <a:schemeClr val="tx1"/>
                </a:solidFill>
              </a:rPr>
              <a:t>若得複委託，機關應要求</a:t>
            </a:r>
            <a:r>
              <a:rPr lang="zh-TW" altLang="en-US" sz="1400" dirty="0">
                <a:solidFill>
                  <a:schemeClr val="tx1"/>
                </a:solidFill>
              </a:rPr>
              <a:t>委外廠</a:t>
            </a:r>
            <a:r>
              <a:rPr lang="zh-TW" altLang="zh-TW" sz="1400" dirty="0">
                <a:solidFill>
                  <a:schemeClr val="tx1"/>
                </a:solidFill>
              </a:rPr>
              <a:t>商對</a:t>
            </a:r>
            <a:r>
              <a:rPr lang="zh-TW" altLang="en-US" sz="1400" dirty="0">
                <a:solidFill>
                  <a:schemeClr val="tx1"/>
                </a:solidFill>
              </a:rPr>
              <a:t>複</a:t>
            </a:r>
            <a:r>
              <a:rPr lang="zh-TW" altLang="zh-TW" sz="1400" dirty="0">
                <a:solidFill>
                  <a:schemeClr val="tx1"/>
                </a:solidFill>
              </a:rPr>
              <a:t>委託廠商進行管理，包含設定一致的資安與個資保護目標、執行風險評鑑以達成該資安與個資保護之目標。機關甚至可與</a:t>
            </a:r>
            <a:r>
              <a:rPr lang="zh-TW" altLang="en-US" sz="1400" dirty="0">
                <a:solidFill>
                  <a:schemeClr val="tx1"/>
                </a:solidFill>
              </a:rPr>
              <a:t>委外廠</a:t>
            </a:r>
            <a:r>
              <a:rPr lang="zh-TW" altLang="zh-TW" sz="1400" dirty="0">
                <a:solidFill>
                  <a:schemeClr val="tx1"/>
                </a:solidFill>
              </a:rPr>
              <a:t>商協商，由</a:t>
            </a:r>
            <a:r>
              <a:rPr lang="zh-TW" altLang="en-US" sz="1400" dirty="0">
                <a:solidFill>
                  <a:schemeClr val="tx1"/>
                </a:solidFill>
              </a:rPr>
              <a:t>委外廠</a:t>
            </a:r>
            <a:r>
              <a:rPr lang="zh-TW" altLang="zh-TW" sz="1400" dirty="0">
                <a:solidFill>
                  <a:schemeClr val="tx1"/>
                </a:solidFill>
              </a:rPr>
              <a:t>商提出</a:t>
            </a:r>
            <a:r>
              <a:rPr lang="zh-TW" altLang="en-US" sz="1400" dirty="0">
                <a:solidFill>
                  <a:schemeClr val="tx1"/>
                </a:solidFill>
              </a:rPr>
              <a:t>複</a:t>
            </a:r>
            <a:r>
              <a:rPr lang="zh-TW" altLang="zh-TW" sz="1400" dirty="0">
                <a:solidFill>
                  <a:schemeClr val="tx1"/>
                </a:solidFill>
              </a:rPr>
              <a:t>委託廠商的監控管理報告</a:t>
            </a:r>
            <a:endParaRPr lang="zh-TW" altLang="en-US" sz="1400" dirty="0">
              <a:solidFill>
                <a:schemeClr val="tx1"/>
              </a:solidFill>
            </a:endParaRPr>
          </a:p>
        </p:txBody>
      </p:sp>
      <p:sp>
        <p:nvSpPr>
          <p:cNvPr id="2" name="投影片編號版面配置區 1"/>
          <p:cNvSpPr>
            <a:spLocks noGrp="1"/>
          </p:cNvSpPr>
          <p:nvPr>
            <p:ph type="sldNum" sz="quarter" idx="10"/>
          </p:nvPr>
        </p:nvSpPr>
        <p:spPr/>
        <p:txBody>
          <a:bodyPr/>
          <a:lstStyle/>
          <a:p>
            <a:pPr>
              <a:defRPr/>
            </a:pPr>
            <a:fld id="{6F0553E3-DD3F-4F94-8493-D9B2334F3DDF}" type="slidenum">
              <a:rPr lang="en-US" altLang="zh-TW" smtClean="0"/>
              <a:pPr>
                <a:defRPr/>
              </a:pPr>
              <a:t>7</a:t>
            </a:fld>
            <a:endParaRPr lang="en-US" altLang="zh-TW"/>
          </a:p>
        </p:txBody>
      </p:sp>
    </p:spTree>
    <p:extLst>
      <p:ext uri="{BB962C8B-B14F-4D97-AF65-F5344CB8AC3E}">
        <p14:creationId xmlns:p14="http://schemas.microsoft.com/office/powerpoint/2010/main" val="6535898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xfrm>
            <a:off x="1008063" y="773113"/>
            <a:ext cx="5148262" cy="3860800"/>
          </a:xfrm>
          <a:prstGeom prst="rect">
            <a:avLst/>
          </a:prstGeom>
          <a:ln/>
        </p:spPr>
      </p:sp>
      <p:sp>
        <p:nvSpPr>
          <p:cNvPr id="2908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eaLnBrk="1" hangingPunct="1">
              <a:buNone/>
            </a:pP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656151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數位信封是結合對稱式加解密演算法速度快與非對稱式加解密演算法金鑰管理方便兩項優點的一種技術</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0" indent="0">
              <a:buNone/>
            </a:pPr>
            <a:r>
              <a:rPr lang="zh-TW" altLang="en-US" dirty="0"/>
              <a:t>數位信封的運作流程如下：</a:t>
            </a:r>
            <a:endParaRPr lang="en-US" altLang="zh-TW" dirty="0"/>
          </a:p>
          <a:p>
            <a:pPr marL="501750" marR="0" lvl="2" indent="-285750" algn="l" defTabSz="0" rtl="0" eaLnBrk="0" fontAlgn="base" latinLnBrk="0" hangingPunct="0">
              <a:lnSpc>
                <a:spcPct val="120000"/>
              </a:lnSpc>
              <a:spcBef>
                <a:spcPts val="200"/>
              </a:spcBef>
              <a:spcAft>
                <a:spcPts val="200"/>
              </a:spcAft>
              <a:buClrTx/>
              <a:buSzTx/>
              <a:buFont typeface="Wingdings" panose="05000000000000000000" pitchFamily="2" charset="2"/>
              <a:buChar char="Ø"/>
              <a:tabLst>
                <a:tab pos="0" algn="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傳送方</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8000" lvl="1" indent="0">
              <a:buNone/>
            </a:pPr>
            <a:r>
              <a:rPr lang="en-US" altLang="zh-TW" dirty="0"/>
              <a:t>1.</a:t>
            </a:r>
            <a:r>
              <a:rPr lang="zh-TW" altLang="en-US" dirty="0"/>
              <a:t> 使用「秘密金鑰」以「對稱式加解密演算法」對「明文」加密後，得到「密文」</a:t>
            </a:r>
            <a:endParaRPr lang="en-US" altLang="zh-TW" dirty="0"/>
          </a:p>
          <a:p>
            <a:pPr marL="288000" lvl="1" indent="0">
              <a:buNone/>
            </a:pPr>
            <a:r>
              <a:rPr lang="en-US" altLang="zh-TW" dirty="0"/>
              <a:t>2.</a:t>
            </a:r>
            <a:r>
              <a:rPr lang="zh-TW" altLang="en-US" dirty="0"/>
              <a:t> 利用接收方的「公開金鑰」以「非對稱式加解密演算法」將「秘密金鑰」加密，得到「加密金鑰」 </a:t>
            </a:r>
            <a:r>
              <a:rPr lang="en-US" altLang="zh-TW" dirty="0"/>
              <a:t>(</a:t>
            </a:r>
            <a:r>
              <a:rPr lang="zh-TW" altLang="en-US" dirty="0"/>
              <a:t>如同製作一個數位信封 </a:t>
            </a:r>
            <a:r>
              <a:rPr lang="en-US" altLang="zh-TW" dirty="0"/>
              <a:t>)</a:t>
            </a:r>
            <a:r>
              <a:rPr lang="zh-TW" altLang="en-US" dirty="0"/>
              <a:t>。再將「密文」與「加密金鑰」傳送到接收方</a:t>
            </a:r>
            <a:r>
              <a:rPr lang="en-US" altLang="zh-TW" dirty="0"/>
              <a:t>(</a:t>
            </a:r>
            <a:r>
              <a:rPr lang="zh-TW" altLang="en-US" dirty="0"/>
              <a:t>如同兩者都一起放入數位信封內</a:t>
            </a:r>
            <a:r>
              <a:rPr lang="en-US" altLang="zh-TW" dirty="0"/>
              <a:t>)</a:t>
            </a:r>
            <a:r>
              <a:rPr lang="zh-TW" altLang="en-US" dirty="0"/>
              <a:t>，以提高訊息加密的效率</a:t>
            </a:r>
            <a:endParaRPr lang="en-US" altLang="zh-TW" dirty="0"/>
          </a:p>
          <a:p>
            <a:pPr marL="501750" marR="0" lvl="2" indent="-285750" algn="l" defTabSz="0" rtl="0" eaLnBrk="0" fontAlgn="base" latinLnBrk="0" hangingPunct="0">
              <a:lnSpc>
                <a:spcPct val="120000"/>
              </a:lnSpc>
              <a:spcBef>
                <a:spcPts val="200"/>
              </a:spcBef>
              <a:spcAft>
                <a:spcPts val="200"/>
              </a:spcAft>
              <a:buClrTx/>
              <a:buSzTx/>
              <a:buFont typeface="Wingdings" panose="05000000000000000000" pitchFamily="2" charset="2"/>
              <a:buChar char="Ø"/>
              <a:tabLst>
                <a:tab pos="0" algn="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接收方</a:t>
            </a:r>
          </a:p>
          <a:p>
            <a:pPr marL="288000" lvl="1" indent="0">
              <a:buNone/>
            </a:pPr>
            <a:r>
              <a:rPr lang="en-US" altLang="zh-TW" dirty="0"/>
              <a:t>3.</a:t>
            </a:r>
            <a:r>
              <a:rPr lang="zh-TW" altLang="en-US" dirty="0"/>
              <a:t> 用自己的「私密金鑰」以「非對稱式加解密演算法」將「加密金鑰」解密後，得到「秘密金鑰」</a:t>
            </a:r>
            <a:endParaRPr lang="en-US" altLang="zh-TW" dirty="0"/>
          </a:p>
          <a:p>
            <a:pPr marL="288000" marR="0" lvl="1" indent="0" algn="l" defTabSz="914400" rtl="0" eaLnBrk="0" fontAlgn="base" latinLnBrk="0" hangingPunct="0">
              <a:lnSpc>
                <a:spcPct val="120000"/>
              </a:lnSpc>
              <a:spcBef>
                <a:spcPts val="200"/>
              </a:spcBef>
              <a:spcAft>
                <a:spcPts val="200"/>
              </a:spcAft>
              <a:buClrTx/>
              <a:buSzTx/>
              <a:buFont typeface="Times New Roman" panose="02020603050405020304" pitchFamily="18" charset="0"/>
              <a:buNone/>
              <a:tabLst/>
              <a:defRPr/>
            </a:pPr>
            <a:r>
              <a:rPr lang="en-US" altLang="zh-TW" dirty="0"/>
              <a:t>4.</a:t>
            </a:r>
            <a:r>
              <a:rPr lang="zh-TW" altLang="en-US" dirty="0"/>
              <a:t> 使用「秘密金鑰」以「對稱式加解密演算法」解開「密文」後，得到「明文」</a:t>
            </a:r>
            <a:endParaRPr lang="en-US" altLang="zh-TW" dirty="0"/>
          </a:p>
          <a:p>
            <a:pPr lvl="1"/>
            <a:endParaRPr lang="zh-TW" altLang="en-US" dirty="0"/>
          </a:p>
        </p:txBody>
      </p:sp>
    </p:spTree>
    <p:extLst>
      <p:ext uri="{BB962C8B-B14F-4D97-AF65-F5344CB8AC3E}">
        <p14:creationId xmlns:p14="http://schemas.microsoft.com/office/powerpoint/2010/main" val="12396857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8100" cy="3838575"/>
          </a:xfrm>
          <a:prstGeom prst="rect">
            <a:avLst/>
          </a:prstGeom>
        </p:spPr>
      </p:sp>
      <p:sp>
        <p:nvSpPr>
          <p:cNvPr id="3" name="備忘稿版面配置區 2"/>
          <p:cNvSpPr>
            <a:spLocks noGrp="1"/>
          </p:cNvSpPr>
          <p:nvPr>
            <p:ph type="body" idx="1"/>
          </p:nvPr>
        </p:nvSpPr>
        <p:spPr>
          <a:xfrm>
            <a:off x="710610" y="4862231"/>
            <a:ext cx="5678083" cy="4604662"/>
          </a:xfrm>
          <a:prstGeom prst="rect">
            <a:avLst/>
          </a:prstGeom>
        </p:spPr>
        <p:txBody>
          <a:bodyPr/>
          <a:lstStyle/>
          <a:p>
            <a:endParaRPr lang="zh-TW" altLang="en-US" dirty="0"/>
          </a:p>
        </p:txBody>
      </p:sp>
    </p:spTree>
    <p:extLst>
      <p:ext uri="{BB962C8B-B14F-4D97-AF65-F5344CB8AC3E}">
        <p14:creationId xmlns:p14="http://schemas.microsoft.com/office/powerpoint/2010/main" val="37400343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投影片圖像版面配置區 1"/>
          <p:cNvSpPr>
            <a:spLocks noGrp="1" noRot="1" noChangeAspect="1" noTextEdit="1"/>
          </p:cNvSpPr>
          <p:nvPr>
            <p:ph type="sldImg"/>
          </p:nvPr>
        </p:nvSpPr>
        <p:spPr>
          <a:xfrm>
            <a:off x="1008063" y="773113"/>
            <a:ext cx="5148262" cy="3860800"/>
          </a:xfrm>
          <a:prstGeom prst="rect">
            <a:avLst/>
          </a:prstGeom>
          <a:ln/>
        </p:spPr>
      </p:sp>
      <p:sp>
        <p:nvSpPr>
          <p:cNvPr id="296963"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2264025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endParaRPr lang="zh-TW" altLang="en-US" dirty="0"/>
          </a:p>
        </p:txBody>
      </p:sp>
      <p:sp>
        <p:nvSpPr>
          <p:cNvPr id="4" name="投影片編號版面配置區 3"/>
          <p:cNvSpPr>
            <a:spLocks noGrp="1"/>
          </p:cNvSpPr>
          <p:nvPr>
            <p:ph type="sldNum" sz="quarter" idx="5"/>
          </p:nvPr>
        </p:nvSpPr>
        <p:spPr/>
        <p:txBody>
          <a:bodyPr/>
          <a:lstStyle/>
          <a:p>
            <a:fld id="{FC48F8C9-2777-4E45-B128-4F25B830FF96}" type="slidenum">
              <a:rPr lang="zh-TW" altLang="en-US" smtClean="0"/>
              <a:t>74</a:t>
            </a:fld>
            <a:endParaRPr lang="zh-TW" altLang="en-US"/>
          </a:p>
        </p:txBody>
      </p:sp>
    </p:spTree>
    <p:extLst>
      <p:ext uri="{BB962C8B-B14F-4D97-AF65-F5344CB8AC3E}">
        <p14:creationId xmlns:p14="http://schemas.microsoft.com/office/powerpoint/2010/main" val="12095356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cs typeface="Times New Roman" panose="02020603050405020304" pitchFamily="18" charset="0"/>
              </a:rPr>
              <a:t>數位簽章的目的是用來證明電子檔案為簽章者所傳送，且假若資料在中途被竄改時，可以在驗證簽章過程中被發現</a:t>
            </a:r>
          </a:p>
        </p:txBody>
      </p:sp>
    </p:spTree>
    <p:extLst>
      <p:ext uri="{BB962C8B-B14F-4D97-AF65-F5344CB8AC3E}">
        <p14:creationId xmlns:p14="http://schemas.microsoft.com/office/powerpoint/2010/main" val="2094330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a:xfrm>
            <a:off x="1071563" y="792163"/>
            <a:ext cx="5278437" cy="3959225"/>
          </a:xfrm>
          <a:prstGeom prst="rect">
            <a:avLst/>
          </a:prstGeom>
          <a:ln/>
        </p:spPr>
      </p:sp>
      <p:sp>
        <p:nvSpPr>
          <p:cNvPr id="762883" name="Rectangle 3"/>
          <p:cNvSpPr>
            <a:spLocks noGrp="1" noChangeArrowheads="1"/>
          </p:cNvSpPr>
          <p:nvPr>
            <p:ph type="body" idx="1"/>
          </p:nvPr>
        </p:nvSpPr>
        <p:spPr>
          <a:xfrm>
            <a:off x="710610" y="4862231"/>
            <a:ext cx="5678083" cy="4604662"/>
          </a:xfrm>
          <a:prstGeom prst="rect">
            <a:avLst/>
          </a:prstGeom>
        </p:spPr>
        <p:txBody>
          <a:bodyPr/>
          <a:lstStyle/>
          <a:p>
            <a:pPr lvl="0"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完整性：保證傳送或接收的訊息，未曾遭受破壞或篡改</a:t>
            </a:r>
          </a:p>
          <a:p>
            <a:pPr lvl="0"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鑑別性：接收方收到訊息時，可確認傳送方的身分</a:t>
            </a:r>
          </a:p>
          <a:p>
            <a:pPr lvl="0" algn="just"/>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不可否認性：傳送方傳送訊息後，不能否認訊息是由他發出</a:t>
            </a:r>
          </a:p>
          <a:p>
            <a:pPr marL="0" indent="0" algn="just">
              <a:buNone/>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數位簽章流程說明如下：</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傳送方</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簽章</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504825" lvl="3" indent="-179388" algn="just" eaLnBrk="1" hangingPunct="1">
              <a:buFontTx/>
              <a:buAutoNum type="arabicPeriod"/>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將「明文」使用「雜湊函數」計算後，得到一個「訊息摘要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504825" lvl="3" indent="-179388" algn="just" eaLnBrk="1" hangingPunct="1">
              <a:buFontTx/>
              <a:buAutoNum type="arabicPeriod"/>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」用傳送者的「私鑰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1</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」以「非對稱式加解密演算法」加密後，得到「數位簽章」</a:t>
            </a:r>
          </a:p>
          <a:p>
            <a:pPr marL="504825" lvl="3" indent="-179388" algn="just" eaLnBrk="1" hangingPunct="1">
              <a:buFontTx/>
              <a:buAutoNum type="arabicPeriod"/>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將「明文」與「數位簽章」合併後，以接收者的「公鑰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2</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」加密，並傳送給接收方</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接收方</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驗章</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450850" lvl="3" indent="-127000" algn="just" eaLnBrk="1" hangingPunct="1">
              <a:buFont typeface="+mj-lt"/>
              <a:buAutoNum type="arabicPeriod" startAt="4"/>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接收方者收到加密的「明文」與「數位簽章」，並以自己的「私鑰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2</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」解密</a:t>
            </a:r>
          </a:p>
          <a:p>
            <a:pPr marL="504825" lvl="3" indent="-179388" algn="just" eaLnBrk="1" hangingPunct="1">
              <a:buFontTx/>
              <a:buAutoNum type="arabicPeriod" startAt="4"/>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將「明文」使用「雜湊函數」計算後，得到一個「訊息摘要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504825" lvl="3" indent="-179388" algn="just" eaLnBrk="1" hangingPunct="1">
              <a:buFontTx/>
              <a:buAutoNum type="arabicPeriod" startAt="4"/>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將「數位簽章」用傳送方的「公鑰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1</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」以「非對稱式加解密演算法」解密後取得「訊息摘要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a:t>
            </a:r>
          </a:p>
          <a:p>
            <a:pPr marL="504825" lvl="3" indent="-179388" algn="just" eaLnBrk="1" hangingPunct="1">
              <a:buFontTx/>
              <a:buAutoNum type="arabicPeriod" startAt="4"/>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比對「訊息摘要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新</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」與「訊息摘要</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原</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」，如果一致就代表「文件的確是由傳送方傳來的」及「明文內容沒有被變更」</a:t>
            </a:r>
          </a:p>
        </p:txBody>
      </p:sp>
    </p:spTree>
    <p:extLst>
      <p:ext uri="{BB962C8B-B14F-4D97-AF65-F5344CB8AC3E}">
        <p14:creationId xmlns:p14="http://schemas.microsoft.com/office/powerpoint/2010/main" val="1866838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008063" y="773113"/>
            <a:ext cx="5148262" cy="3860800"/>
          </a:xfrm>
          <a:prstGeom prst="rect">
            <a:avLst/>
          </a:prstGeom>
          <a:ln/>
        </p:spPr>
      </p:sp>
      <p:sp>
        <p:nvSpPr>
          <p:cNvPr id="12902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20737108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008063" y="773113"/>
            <a:ext cx="5148262" cy="3860800"/>
          </a:xfrm>
          <a:prstGeom prst="rect">
            <a:avLst/>
          </a:prstGeom>
          <a:ln/>
        </p:spPr>
      </p:sp>
      <p:sp>
        <p:nvSpPr>
          <p:cNvPr id="13107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279142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投影片圖像版面配置區 1"/>
          <p:cNvSpPr>
            <a:spLocks noGrp="1" noRot="1" noChangeAspect="1" noTextEdit="1"/>
          </p:cNvSpPr>
          <p:nvPr>
            <p:ph type="sldImg"/>
          </p:nvPr>
        </p:nvSpPr>
        <p:spPr>
          <a:xfrm>
            <a:off x="1008063" y="773113"/>
            <a:ext cx="5148262" cy="3860800"/>
          </a:xfrm>
          <a:prstGeom prst="rect">
            <a:avLst/>
          </a:prstGeom>
          <a:ln/>
        </p:spPr>
      </p:sp>
      <p:sp>
        <p:nvSpPr>
          <p:cNvPr id="204803"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335418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5988" y="744538"/>
            <a:ext cx="4965700" cy="3724275"/>
          </a:xfrm>
          <a:ln/>
        </p:spPr>
      </p:sp>
      <p:sp>
        <p:nvSpPr>
          <p:cNvPr id="593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受託業務包括客製化資通系統開發者，</a:t>
            </a:r>
            <a:r>
              <a:rPr lang="zh-TW" altLang="zh-TW" sz="1400" dirty="0"/>
              <a:t>委外廠商</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應提供該資通系統之安全性檢測證明；該資通系統屬委託機關之核心資通系統，或委託金額達新臺幣一千萬元以上者，委託機關應自行或另行委託第三方進行安全性檢測；涉及利用非受託者自行開發之系統或資源者，並應標示非自行開發之內容與其來源及提供授權證明</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可參考「</a:t>
            </a:r>
            <a:r>
              <a:rPr lang="zh-TW" altLang="zh-TW" dirty="0"/>
              <a:t>資通安全管理法施行細則</a:t>
            </a:r>
            <a:r>
              <a:rPr lang="zh-TW" altLang="en-US" dirty="0">
                <a:latin typeface="微軟正黑體" panose="020B0604030504040204" pitchFamily="34" charset="-120"/>
                <a:ea typeface="微軟正黑體" panose="020B0604030504040204" pitchFamily="34" charset="-120"/>
              </a:rPr>
              <a:t>」第</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條相關規定</a:t>
            </a:r>
            <a:endParaRPr lang="en-US" altLang="zh-TW" dirty="0">
              <a:latin typeface="微軟正黑體" panose="020B0604030504040204" pitchFamily="34" charset="-120"/>
              <a:ea typeface="微軟正黑體" panose="020B0604030504040204" pitchFamily="34" charset="-120"/>
            </a:endParaRPr>
          </a:p>
          <a:p>
            <a:pPr>
              <a:defRPr/>
            </a:pPr>
            <a:endParaRPr lang="en-US" altLang="zh-TW" dirty="0">
              <a:latin typeface="微軟正黑體" panose="020B0604030504040204" pitchFamily="34" charset="-120"/>
              <a:ea typeface="微軟正黑體" panose="020B0604030504040204" pitchFamily="34" charset="-120"/>
            </a:endParaRPr>
          </a:p>
          <a:p>
            <a:pPr marL="85721" indent="-85721">
              <a:defRPr/>
            </a:pPr>
            <a:endParaRPr lang="en-US" altLang="zh-TW" sz="1000" dirty="0">
              <a:latin typeface="Times New Roman" panose="02020603050405020304" pitchFamily="18" charset="0"/>
              <a:ea typeface="標楷體" panose="03000509000000000000" pitchFamily="65" charset="-120"/>
            </a:endParaRPr>
          </a:p>
          <a:p>
            <a:pPr marL="85721" indent="-85721">
              <a:defRPr/>
            </a:pPr>
            <a:endParaRPr lang="en-US" altLang="zh-TW" sz="1000" dirty="0">
              <a:latin typeface="Times New Roman" panose="02020603050405020304" pitchFamily="18" charset="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6F0553E3-DD3F-4F94-8493-D9B2334F3DDF}" type="slidenum">
              <a:rPr lang="en-US" altLang="zh-TW" smtClean="0"/>
              <a:pPr>
                <a:defRPr/>
              </a:pPr>
              <a:t>8</a:t>
            </a:fld>
            <a:endParaRPr lang="en-US" altLang="zh-TW"/>
          </a:p>
        </p:txBody>
      </p:sp>
    </p:spTree>
    <p:extLst>
      <p:ext uri="{BB962C8B-B14F-4D97-AF65-F5344CB8AC3E}">
        <p14:creationId xmlns:p14="http://schemas.microsoft.com/office/powerpoint/2010/main" val="17781525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pPr marL="285750" indent="-285750">
              <a:buFont typeface="Wingdings" panose="05000000000000000000" pitchFamily="2" charset="2"/>
              <a:buChar char="l"/>
            </a:pPr>
            <a:r>
              <a:rPr lang="zh-TW" altLang="en-US" dirty="0"/>
              <a:t>資通系統的日常營運期間，可能因各種原因或理由，例如：軟體安裝、硬體維護、修補或更新程式等，需要改變原有系統的組態</a:t>
            </a:r>
            <a:r>
              <a:rPr lang="en-US" altLang="zh-TW" dirty="0"/>
              <a:t>(Configuration)</a:t>
            </a:r>
            <a:r>
              <a:rPr lang="zh-TW" altLang="en-US" dirty="0"/>
              <a:t>，變更的動作可能導致原有安全的狀態有了改變，為避免因變更而造成安全問題或漏洞，機關應落實組態與變更管理的作業，在變更時依組態現況審查對安全的影響，並於變更確認後更新組態現況</a:t>
            </a:r>
            <a:endParaRPr lang="en-US" altLang="zh-TW" dirty="0"/>
          </a:p>
          <a:p>
            <a:pPr marL="285750" indent="-285750">
              <a:buFont typeface="Wingdings" panose="05000000000000000000" pitchFamily="2" charset="2"/>
              <a:buChar char="l"/>
            </a:pPr>
            <a:r>
              <a:rPr lang="zh-TW" altLang="en-US" dirty="0"/>
              <a:t>監控的目的主要是希望能發現異常，並針對異常進行處理與改善。而弱點掃描、滲透測試及稽核作業、都是為了發現缺失，進而修補缺失的積極性作為</a:t>
            </a:r>
            <a:endParaRPr lang="en-US" altLang="zh-TW" dirty="0"/>
          </a:p>
        </p:txBody>
      </p:sp>
      <p:sp>
        <p:nvSpPr>
          <p:cNvPr id="3" name="投影片圖像版面配置區 2"/>
          <p:cNvSpPr>
            <a:spLocks noGrp="1" noRot="1" noChangeAspect="1"/>
          </p:cNvSpPr>
          <p:nvPr>
            <p:ph type="sldImg"/>
          </p:nvPr>
        </p:nvSpPr>
        <p:spPr/>
      </p:sp>
    </p:spTree>
    <p:extLst>
      <p:ext uri="{BB962C8B-B14F-4D97-AF65-F5344CB8AC3E}">
        <p14:creationId xmlns:p14="http://schemas.microsoft.com/office/powerpoint/2010/main" val="8420798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圖片來源：</a:t>
            </a:r>
            <a:r>
              <a:rPr lang="en-US" altLang="zh-TW" dirty="0"/>
              <a:t>108</a:t>
            </a:r>
            <a:r>
              <a:rPr lang="zh-TW" altLang="en-US" dirty="0"/>
              <a:t>年防火牆建置資安參考指引</a:t>
            </a:r>
            <a:r>
              <a:rPr lang="en-US" altLang="zh-TW" dirty="0"/>
              <a:t>(</a:t>
            </a:r>
            <a:r>
              <a:rPr lang="zh-TW" altLang="en-US" dirty="0"/>
              <a:t>修訂</a:t>
            </a:r>
            <a:r>
              <a:rPr lang="en-US" altLang="zh-TW" dirty="0"/>
              <a:t>)(V3.0)</a:t>
            </a:r>
            <a:r>
              <a:rPr lang="zh-TW" altLang="en-US" dirty="0"/>
              <a:t>，圖</a:t>
            </a:r>
            <a:r>
              <a:rPr lang="en-US" altLang="zh-TW" dirty="0"/>
              <a:t>2</a:t>
            </a:r>
            <a:r>
              <a:rPr lang="zh-TW" altLang="en-US" dirty="0"/>
              <a:t>，第</a:t>
            </a:r>
            <a:r>
              <a:rPr lang="en-US" altLang="zh-TW" dirty="0"/>
              <a:t>6</a:t>
            </a:r>
            <a:r>
              <a:rPr lang="zh-TW" altLang="en-US" dirty="0"/>
              <a:t>頁</a:t>
            </a:r>
          </a:p>
        </p:txBody>
      </p:sp>
    </p:spTree>
    <p:extLst>
      <p:ext uri="{BB962C8B-B14F-4D97-AF65-F5344CB8AC3E}">
        <p14:creationId xmlns:p14="http://schemas.microsoft.com/office/powerpoint/2010/main" val="2350163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部署防火牆前，應考量資安需求，妥善劃分</a:t>
            </a:r>
            <a:r>
              <a:rPr lang="en-US" altLang="zh-TW" dirty="0"/>
              <a:t>IP</a:t>
            </a:r>
            <a:r>
              <a:rPr lang="zh-TW" altLang="en-US" dirty="0"/>
              <a:t>網段與虛擬區域網路</a:t>
            </a:r>
            <a:r>
              <a:rPr lang="en-US" altLang="zh-TW" dirty="0"/>
              <a:t>(Virtual Local Area Network, VLAN)</a:t>
            </a:r>
            <a:r>
              <a:rPr lang="zh-TW" altLang="en-US" dirty="0"/>
              <a:t>，依樓層、單位、部門屬性、擺放設備性質及處理資料重要性等因素，使用</a:t>
            </a:r>
            <a:r>
              <a:rPr lang="en-US" altLang="zh-TW" dirty="0"/>
              <a:t>IP</a:t>
            </a:r>
            <a:r>
              <a:rPr lang="zh-TW" altLang="en-US" dirty="0"/>
              <a:t>網段或</a:t>
            </a:r>
            <a:r>
              <a:rPr lang="en-US" altLang="zh-TW" dirty="0"/>
              <a:t>VLAN</a:t>
            </a:r>
            <a:r>
              <a:rPr lang="zh-TW" altLang="en-US" dirty="0"/>
              <a:t>區隔</a:t>
            </a:r>
          </a:p>
          <a:p>
            <a:r>
              <a:rPr lang="zh-TW" altLang="en-US" dirty="0"/>
              <a:t>圖片來源：</a:t>
            </a:r>
            <a:r>
              <a:rPr lang="en-US" altLang="zh-TW" dirty="0"/>
              <a:t>108</a:t>
            </a:r>
            <a:r>
              <a:rPr lang="zh-TW" altLang="en-US" dirty="0"/>
              <a:t>年防火牆建置資安參考指引</a:t>
            </a:r>
            <a:r>
              <a:rPr lang="en-US" altLang="zh-TW" dirty="0"/>
              <a:t>(</a:t>
            </a:r>
            <a:r>
              <a:rPr lang="zh-TW" altLang="en-US" dirty="0"/>
              <a:t>修訂</a:t>
            </a:r>
            <a:r>
              <a:rPr lang="en-US" altLang="zh-TW" dirty="0"/>
              <a:t>)(V3.0)</a:t>
            </a:r>
            <a:r>
              <a:rPr lang="zh-TW" altLang="en-US" dirty="0"/>
              <a:t>，圖</a:t>
            </a:r>
            <a:r>
              <a:rPr lang="en-US" altLang="zh-TW" dirty="0"/>
              <a:t>7</a:t>
            </a:r>
            <a:r>
              <a:rPr lang="zh-TW" altLang="en-US" dirty="0"/>
              <a:t>，第</a:t>
            </a:r>
            <a:r>
              <a:rPr lang="en-US" altLang="zh-TW" dirty="0"/>
              <a:t>21</a:t>
            </a:r>
            <a:r>
              <a:rPr lang="zh-TW" altLang="en-US" dirty="0"/>
              <a:t>頁</a:t>
            </a:r>
          </a:p>
        </p:txBody>
      </p:sp>
    </p:spTree>
    <p:extLst>
      <p:ext uri="{BB962C8B-B14F-4D97-AF65-F5344CB8AC3E}">
        <p14:creationId xmlns:p14="http://schemas.microsoft.com/office/powerpoint/2010/main" val="2867592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1008063" y="773113"/>
            <a:ext cx="5148262" cy="3860800"/>
          </a:xfrm>
          <a:prstGeom prst="rect">
            <a:avLst/>
          </a:prstGeom>
          <a:ln/>
        </p:spPr>
      </p:sp>
      <p:sp>
        <p:nvSpPr>
          <p:cNvPr id="21094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管理重點</a:t>
            </a:r>
          </a:p>
          <a:p>
            <a:pPr lvl="1" eaLnBrk="1" hangingPunct="1"/>
            <a:r>
              <a:rPr lang="zh-TW" altLang="en-US" dirty="0">
                <a:latin typeface="Microsoft JhengHei" panose="020B0604030504040204" pitchFamily="34" charset="-120"/>
                <a:ea typeface="Microsoft JhengHei" panose="020B0604030504040204" pitchFamily="34" charset="-120"/>
              </a:rPr>
              <a:t>防火牆存取規則的變更應建立管理程序，例如：防火牆存取規則變更申請，所有防火牆的存取規則變更必須經授權主管核准，並留下變更紀錄</a:t>
            </a:r>
            <a:endParaRPr lang="en-US" altLang="zh-TW"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防火牆存取紀錄應即時匯出存檔，並保留足夠長的時間，以供資安事件處理時的佐證資訊與稽查使用</a:t>
            </a:r>
          </a:p>
          <a:p>
            <a:pPr lvl="1" eaLnBrk="1" hangingPunct="1"/>
            <a:r>
              <a:rPr lang="zh-TW" altLang="en-US" dirty="0">
                <a:latin typeface="Microsoft JhengHei" panose="020B0604030504040204" pitchFamily="34" charset="-120"/>
                <a:ea typeface="Microsoft JhengHei" panose="020B0604030504040204" pitchFamily="34" charset="-120"/>
              </a:rPr>
              <a:t>定期產出異常存取統計分析報表，進行異常處理，對於內部</a:t>
            </a:r>
            <a:r>
              <a:rPr lang="en-US" altLang="zh-TW" dirty="0">
                <a:latin typeface="Microsoft JhengHei" panose="020B0604030504040204" pitchFamily="34" charset="-120"/>
                <a:ea typeface="Microsoft JhengHei" panose="020B0604030504040204" pitchFamily="34" charset="-120"/>
              </a:rPr>
              <a:t>IP</a:t>
            </a:r>
            <a:r>
              <a:rPr lang="zh-TW" altLang="en-US" dirty="0">
                <a:latin typeface="Microsoft JhengHei" panose="020B0604030504040204" pitchFamily="34" charset="-120"/>
                <a:ea typeface="Microsoft JhengHei" panose="020B0604030504040204" pitchFamily="34" charset="-120"/>
              </a:rPr>
              <a:t>持續被防火牆阻擋的狀況應進行了解並處理</a:t>
            </a:r>
          </a:p>
          <a:p>
            <a:pPr lvl="1" eaLnBrk="1" hangingPunct="1"/>
            <a:r>
              <a:rPr lang="zh-TW" altLang="en-US" dirty="0">
                <a:latin typeface="Microsoft JhengHei" panose="020B0604030504040204" pitchFamily="34" charset="-120"/>
                <a:ea typeface="Microsoft JhengHei" panose="020B0604030504040204" pitchFamily="34" charset="-120"/>
              </a:rPr>
              <a:t>防火牆存取控管規則應定期盤查，可發現過時的規則或者設定上的錯誤</a:t>
            </a:r>
            <a:endParaRPr lang="en-US" altLang="zh-TW" dirty="0">
              <a:latin typeface="Microsoft JhengHei" panose="020B0604030504040204" pitchFamily="34" charset="-120"/>
              <a:ea typeface="Microsoft JhengHei" panose="020B0604030504040204" pitchFamily="34" charset="-120"/>
            </a:endParaRPr>
          </a:p>
          <a:p>
            <a:pPr marL="288000" lvl="1" indent="-288000" defTabSz="0" eaLnBrk="1" hangingPunct="1">
              <a:buFont typeface="Times New Roman" pitchFamily="18" charset="0"/>
              <a:buChar char="●"/>
              <a:tabLst>
                <a:tab pos="0" algn="l"/>
              </a:tabLst>
            </a:pPr>
            <a:r>
              <a:rPr lang="zh-TW" altLang="en-US" dirty="0"/>
              <a:t>選購時可考量以下事項</a:t>
            </a:r>
          </a:p>
          <a:p>
            <a:pPr lvl="1" eaLnBrk="1" hangingPunct="1"/>
            <a:r>
              <a:rPr lang="zh-TW" altLang="en-US" dirty="0"/>
              <a:t>防火牆本身的</a:t>
            </a:r>
            <a:r>
              <a:rPr lang="zh-TW" altLang="en-US" dirty="0">
                <a:latin typeface="Microsoft JhengHei" panose="020B0604030504040204" pitchFamily="34" charset="-120"/>
                <a:ea typeface="Microsoft JhengHei" panose="020B0604030504040204" pitchFamily="34" charset="-120"/>
              </a:rPr>
              <a:t>安全性</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可參考</a:t>
            </a:r>
            <a:r>
              <a:rPr lang="en-US" altLang="zh-TW" dirty="0">
                <a:latin typeface="Microsoft JhengHei" panose="020B0604030504040204" pitchFamily="34" charset="-120"/>
                <a:ea typeface="Microsoft JhengHei" panose="020B0604030504040204" pitchFamily="34" charset="-120"/>
              </a:rPr>
              <a:t>Common Criteria EAL</a:t>
            </a:r>
            <a:r>
              <a:rPr lang="zh-TW" altLang="en-US" dirty="0">
                <a:latin typeface="Microsoft JhengHei" panose="020B0604030504040204" pitchFamily="34" charset="-120"/>
                <a:ea typeface="Microsoft JhengHei" panose="020B0604030504040204" pitchFamily="34" charset="-120"/>
              </a:rPr>
              <a:t>認證</a:t>
            </a:r>
            <a:r>
              <a:rPr lang="en-US" altLang="zh-TW" dirty="0">
                <a:latin typeface="Microsoft JhengHei" panose="020B0604030504040204" pitchFamily="34" charset="-120"/>
                <a:ea typeface="Microsoft JhengHei" panose="020B0604030504040204" pitchFamily="34" charset="-120"/>
              </a:rPr>
              <a:t>)</a:t>
            </a:r>
            <a:endParaRPr lang="zh-TW" altLang="en-US"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可區隔的網路區段數應符合機關需求</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外、內及</a:t>
            </a:r>
            <a:r>
              <a:rPr lang="en-US" altLang="zh-TW" dirty="0">
                <a:latin typeface="Microsoft JhengHei" panose="020B0604030504040204" pitchFamily="34" charset="-120"/>
                <a:ea typeface="Microsoft JhengHei" panose="020B0604030504040204" pitchFamily="34" charset="-120"/>
              </a:rPr>
              <a:t>DMZ</a:t>
            </a:r>
            <a:r>
              <a:rPr lang="zh-TW" altLang="en-US" dirty="0">
                <a:latin typeface="Microsoft JhengHei" panose="020B0604030504040204" pitchFamily="34" charset="-120"/>
                <a:ea typeface="Microsoft JhengHei" panose="020B0604030504040204" pitchFamily="34" charset="-120"/>
              </a:rPr>
              <a:t>等</a:t>
            </a:r>
            <a:r>
              <a:rPr lang="en-US" altLang="zh-TW" dirty="0">
                <a:latin typeface="Microsoft JhengHei" panose="020B0604030504040204" pitchFamily="34" charset="-120"/>
                <a:ea typeface="Microsoft JhengHei" panose="020B0604030504040204" pitchFamily="34" charset="-120"/>
              </a:rPr>
              <a:t>)</a:t>
            </a:r>
            <a:endParaRPr lang="zh-TW" altLang="en-US"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可支援的傳輸頻寬大小符合</a:t>
            </a:r>
            <a:r>
              <a:rPr lang="zh-TW" altLang="en-US" dirty="0"/>
              <a:t>機關需求</a:t>
            </a:r>
          </a:p>
        </p:txBody>
      </p:sp>
    </p:spTree>
    <p:extLst>
      <p:ext uri="{BB962C8B-B14F-4D97-AF65-F5344CB8AC3E}">
        <p14:creationId xmlns:p14="http://schemas.microsoft.com/office/powerpoint/2010/main" val="27784216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1008063" y="773113"/>
            <a:ext cx="5148262" cy="3860800"/>
          </a:xfrm>
          <a:prstGeom prst="rect">
            <a:avLst/>
          </a:prstGeom>
          <a:ln/>
        </p:spPr>
      </p:sp>
      <p:sp>
        <p:nvSpPr>
          <p:cNvPr id="23757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網站應用程式防火牆原文名稱為「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Web Application Firewall</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」，可參考</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OWASP</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的說明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(http://www.owasp.org/index.php/Web_Application_Firewall)</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偵測與過濾技術，包含下列：</a:t>
            </a:r>
          </a:p>
          <a:p>
            <a:pPr lvl="1" eaLnBrk="1" hangingPunct="1"/>
            <a:r>
              <a:rPr lang="zh-TW" altLang="en-US" dirty="0">
                <a:latin typeface="Microsoft JhengHei" panose="020B0604030504040204" pitchFamily="34" charset="-120"/>
                <a:ea typeface="Microsoft JhengHei" panose="020B0604030504040204" pitchFamily="34" charset="-120"/>
              </a:rPr>
              <a:t>白名單：屬於一種自動學習網站應用程式的存取行為，並將學習到的存取加入白名單規則中，只有列在白名單的網頁與參數才能通過網站應用程式防火牆，其他則一律拒絕。理論上最安全且可防範未知的攻擊，但實務上無法學習到</a:t>
            </a:r>
            <a:r>
              <a:rPr lang="en-US" altLang="zh-TW" dirty="0">
                <a:latin typeface="Microsoft JhengHei" panose="020B0604030504040204" pitchFamily="34" charset="-120"/>
                <a:ea typeface="Microsoft JhengHei" panose="020B0604030504040204" pitchFamily="34" charset="-120"/>
              </a:rPr>
              <a:t>100%</a:t>
            </a:r>
            <a:r>
              <a:rPr lang="zh-TW" altLang="en-US" dirty="0">
                <a:latin typeface="Microsoft JhengHei" panose="020B0604030504040204" pitchFamily="34" charset="-120"/>
                <a:ea typeface="Microsoft JhengHei" panose="020B0604030504040204" pitchFamily="34" charset="-120"/>
              </a:rPr>
              <a:t>的白名單</a:t>
            </a:r>
            <a:endParaRPr lang="en-US" altLang="zh-TW" dirty="0">
              <a:latin typeface="Microsoft JhengHei" panose="020B0604030504040204" pitchFamily="34" charset="-120"/>
              <a:ea typeface="Microsoft JhengHei" panose="020B0604030504040204" pitchFamily="34" charset="-120"/>
            </a:endParaRPr>
          </a:p>
          <a:p>
            <a:pPr marL="468000" marR="0" lvl="1" indent="-180000" algn="l" defTabSz="914400" rtl="0" eaLnBrk="1" fontAlgn="base" latinLnBrk="0" hangingPunct="1">
              <a:lnSpc>
                <a:spcPct val="120000"/>
              </a:lnSpc>
              <a:spcBef>
                <a:spcPts val="200"/>
              </a:spcBef>
              <a:spcAft>
                <a:spcPts val="200"/>
              </a:spcAft>
              <a:buClrTx/>
              <a:buSzTx/>
              <a:buFont typeface="Times New Roman" panose="02020603050405020304" pitchFamily="18" charset="0"/>
              <a:buChar char="–"/>
              <a:tabLst/>
              <a:defRPr/>
            </a:pPr>
            <a:r>
              <a:rPr lang="zh-TW" altLang="en-US" dirty="0"/>
              <a:t>黑名單</a:t>
            </a:r>
            <a:r>
              <a:rPr lang="en-US" altLang="zh-TW" dirty="0"/>
              <a:t>:</a:t>
            </a:r>
            <a:r>
              <a:rPr lang="zh-TW" altLang="en-US" dirty="0"/>
              <a:t>列在黑名單的網頁與參數一律拒絕</a:t>
            </a:r>
            <a:endParaRPr lang="zh-TW" altLang="en-US" sz="1400" dirty="0"/>
          </a:p>
          <a:p>
            <a:pPr lvl="1" eaLnBrk="1" hangingPunct="1"/>
            <a:r>
              <a:rPr lang="zh-TW" altLang="en-US" dirty="0">
                <a:latin typeface="Microsoft JhengHei" panose="020B0604030504040204" pitchFamily="34" charset="-120"/>
                <a:ea typeface="Microsoft JhengHei" panose="020B0604030504040204" pitchFamily="34" charset="-120"/>
              </a:rPr>
              <a:t>攻擊特徵判斷：是目前較常用的作法，不過還是會有誤判與漏判的問題</a:t>
            </a:r>
            <a:endParaRPr lang="en-US" altLang="zh-TW"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5506547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xfrm>
            <a:off x="1008063" y="773113"/>
            <a:ext cx="5148262" cy="3860800"/>
          </a:xfrm>
          <a:prstGeom prst="rect">
            <a:avLst/>
          </a:prstGeom>
          <a:ln/>
        </p:spPr>
      </p:sp>
      <p:sp>
        <p:nvSpPr>
          <p:cNvPr id="23961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硬體式：為一獨立的硬體設備，在效能許可的情況下通常可以同時保護多個後端的網站應用系統，防火牆先將所有網站的流量導到網站應用程式防火牆，經過判斷與過濾後將正常的流量轉到後端的實際網站。若為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的連線時，只要將憑證與私密金鑰安裝在網站應用程式防火牆上，就可以先行將加密的連線解密再進行判斷，這是一般</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IDS/IPS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無法處理的，但要注意的是效能的問題</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marR="0" lvl="0" indent="-28575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軟體式：直接安裝在與網站伺服器同一部機器上，用網站應用程式防火牆先代替原網站的連線，經判斷與過濾後將正常的流量轉到原來的實際網站。同樣也可以處理</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HTTPS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的解密動作</a:t>
            </a:r>
          </a:p>
        </p:txBody>
      </p:sp>
    </p:spTree>
    <p:extLst>
      <p:ext uri="{BB962C8B-B14F-4D97-AF65-F5344CB8AC3E}">
        <p14:creationId xmlns:p14="http://schemas.microsoft.com/office/powerpoint/2010/main" val="13278423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008063" y="773113"/>
            <a:ext cx="5148262" cy="3860800"/>
          </a:xfrm>
          <a:prstGeom prst="rect">
            <a:avLst/>
          </a:prstGeom>
          <a:ln/>
        </p:spPr>
      </p:sp>
      <p:sp>
        <p:nvSpPr>
          <p:cNvPr id="24166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管理重點</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lvl="1" eaLnBrk="1" hangingPunct="1"/>
            <a:r>
              <a:rPr lang="zh-TW" altLang="en-US" dirty="0">
                <a:latin typeface="Microsoft JhengHei" panose="020B0604030504040204" pitchFamily="34" charset="-120"/>
                <a:ea typeface="Microsoft JhengHei" panose="020B0604030504040204" pitchFamily="34" charset="-120"/>
              </a:rPr>
              <a:t>存取規則的變更應建立管理程序，例如：網站應用程式防火牆存取規則申請與變更，需經授權主管核准，並留下變更紀錄</a:t>
            </a:r>
            <a:endParaRPr lang="en-US" altLang="zh-TW"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異常的網站應用程式攻擊事件應立即匯出，並保留足夠長的時間，以利資安事件處理時之佐證</a:t>
            </a:r>
          </a:p>
          <a:p>
            <a:pPr lvl="1" eaLnBrk="1" hangingPunct="1"/>
            <a:r>
              <a:rPr lang="zh-TW" altLang="en-US" dirty="0">
                <a:latin typeface="Microsoft JhengHei" panose="020B0604030504040204" pitchFamily="34" charset="-120"/>
                <a:ea typeface="Microsoft JhengHei" panose="020B0604030504040204" pitchFamily="34" charset="-120"/>
              </a:rPr>
              <a:t>異常的網站應用程式攻擊事件應定期分析，並進行異常的處理，與入侵偵測系統一樣，其攻擊事件應定期分析以發現潛在的問題</a:t>
            </a:r>
            <a:endParaRPr lang="en-US" altLang="zh-TW" dirty="0">
              <a:latin typeface="Microsoft JhengHei" panose="020B0604030504040204" pitchFamily="34" charset="-120"/>
              <a:ea typeface="Microsoft JhengHei" panose="020B0604030504040204" pitchFamily="34" charset="-120"/>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選購時可考量以下事項</a:t>
            </a:r>
          </a:p>
          <a:p>
            <a:pPr lvl="1" eaLnBrk="1" hangingPunct="1"/>
            <a:r>
              <a:rPr lang="zh-TW" altLang="en-US" dirty="0">
                <a:latin typeface="Microsoft JhengHei" panose="020B0604030504040204" pitchFamily="34" charset="-120"/>
                <a:ea typeface="Microsoft JhengHei" panose="020B0604030504040204" pitchFamily="34" charset="-120"/>
              </a:rPr>
              <a:t>處理效能應符合機關網站流量需求</a:t>
            </a:r>
          </a:p>
          <a:p>
            <a:pPr lvl="1" eaLnBrk="1" hangingPunct="1"/>
            <a:r>
              <a:rPr lang="zh-TW" altLang="en-US" dirty="0">
                <a:latin typeface="Microsoft JhengHei" panose="020B0604030504040204" pitchFamily="34" charset="-120"/>
                <a:ea typeface="Microsoft JhengHei" panose="020B0604030504040204" pitchFamily="34" charset="-120"/>
              </a:rPr>
              <a:t>中文</a:t>
            </a:r>
            <a:r>
              <a:rPr lang="en-US" altLang="zh-TW" dirty="0">
                <a:latin typeface="Microsoft JhengHei" panose="020B0604030504040204" pitchFamily="34" charset="-120"/>
                <a:ea typeface="Microsoft JhengHei" panose="020B0604030504040204" pitchFamily="34" charset="-120"/>
              </a:rPr>
              <a:t>URL</a:t>
            </a:r>
            <a:r>
              <a:rPr lang="zh-TW" altLang="en-US" dirty="0">
                <a:latin typeface="Microsoft JhengHei" panose="020B0604030504040204" pitchFamily="34" charset="-120"/>
                <a:ea typeface="Microsoft JhengHei" panose="020B0604030504040204" pitchFamily="34" charset="-120"/>
              </a:rPr>
              <a:t>與傳輸內容的判斷能力</a:t>
            </a:r>
          </a:p>
          <a:p>
            <a:pPr lvl="1" eaLnBrk="1" hangingPunct="1"/>
            <a:r>
              <a:rPr lang="en-US" altLang="zh-TW" dirty="0">
                <a:latin typeface="Microsoft JhengHei" panose="020B0604030504040204" pitchFamily="34" charset="-120"/>
                <a:ea typeface="Microsoft JhengHei" panose="020B0604030504040204" pitchFamily="34" charset="-120"/>
              </a:rPr>
              <a:t>HTTPS</a:t>
            </a:r>
            <a:r>
              <a:rPr lang="zh-TW" altLang="en-US" dirty="0">
                <a:latin typeface="Microsoft JhengHei" panose="020B0604030504040204" pitchFamily="34" charset="-120"/>
                <a:ea typeface="Microsoft JhengHei" panose="020B0604030504040204" pitchFamily="34" charset="-120"/>
              </a:rPr>
              <a:t>的加密連線可先在網站應用程式防火牆解密過濾後，再轉到後端真正的網站</a:t>
            </a:r>
            <a:r>
              <a:rPr lang="en-US" altLang="zh-TW" dirty="0">
                <a:latin typeface="Microsoft JhengHei" panose="020B0604030504040204" pitchFamily="34" charset="-120"/>
                <a:ea typeface="Microsoft JhengHei" panose="020B0604030504040204" pitchFamily="34" charset="-120"/>
              </a:rPr>
              <a:t>(IDS/IPS</a:t>
            </a:r>
            <a:r>
              <a:rPr lang="zh-TW" altLang="en-US" dirty="0">
                <a:latin typeface="Microsoft JhengHei" panose="020B0604030504040204" pitchFamily="34" charset="-120"/>
                <a:ea typeface="Microsoft JhengHei" panose="020B0604030504040204" pitchFamily="34" charset="-120"/>
              </a:rPr>
              <a:t>無法判斷</a:t>
            </a:r>
            <a:r>
              <a:rPr lang="en-US" altLang="zh-TW" dirty="0">
                <a:latin typeface="Microsoft JhengHei" panose="020B0604030504040204" pitchFamily="34" charset="-120"/>
                <a:ea typeface="Microsoft JhengHei" panose="020B0604030504040204" pitchFamily="34" charset="-120"/>
              </a:rPr>
              <a:t>HTTPS</a:t>
            </a:r>
            <a:r>
              <a:rPr lang="zh-TW" altLang="en-US" dirty="0">
                <a:latin typeface="Microsoft JhengHei" panose="020B0604030504040204" pitchFamily="34" charset="-120"/>
                <a:ea typeface="Microsoft JhengHei" panose="020B0604030504040204" pitchFamily="34" charset="-120"/>
              </a:rPr>
              <a:t>連線</a:t>
            </a:r>
            <a:r>
              <a:rPr lang="en-US" altLang="zh-TW" dirty="0">
                <a:latin typeface="Microsoft JhengHei" panose="020B0604030504040204" pitchFamily="34" charset="-120"/>
                <a:ea typeface="Microsoft JhengHei" panose="020B0604030504040204" pitchFamily="34" charset="-120"/>
              </a:rPr>
              <a:t>)</a:t>
            </a:r>
            <a:endParaRPr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149444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1008063" y="773113"/>
            <a:ext cx="5148262" cy="3860800"/>
          </a:xfrm>
          <a:prstGeom prst="rect">
            <a:avLst/>
          </a:prstGeom>
          <a:ln/>
        </p:spPr>
      </p:sp>
      <p:sp>
        <p:nvSpPr>
          <p:cNvPr id="21299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主要用途：用來識別網路的異常行為與攻擊行為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注意：</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SSL</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加密連線的內容無法識別</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，若採用入侵防禦系統，針對特定之攻擊行為可以立即阻擋</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入侵偵測與防禦系統技術類型，依其使用的技術可區分為特徵碼比對、異常行為模式分析及狀態協定分析三種類型，但由於這三種技術各有優缺點，</a:t>
            </a:r>
            <a:r>
              <a:rPr lang="zh-TW" altLang="en-US" dirty="0"/>
              <a:t>所以市面上知名的入侵偵測品牌，大都已同時支援這三種技術</a:t>
            </a:r>
          </a:p>
          <a:p>
            <a:pPr lvl="1" eaLnBrk="1" hangingPunct="1"/>
            <a:r>
              <a:rPr lang="zh-TW" altLang="en-US" dirty="0">
                <a:latin typeface="Microsoft JhengHei" panose="020B0604030504040204" pitchFamily="34" charset="-120"/>
                <a:ea typeface="Microsoft JhengHei" panose="020B0604030504040204" pitchFamily="34" charset="-120"/>
              </a:rPr>
              <a:t>特徵碼比對：類似病毒碼的運作原理，比對網路上的攻擊特徵碼，優點是判斷較精準，缺點是只能偵測已知攻擊</a:t>
            </a:r>
          </a:p>
          <a:p>
            <a:pPr lvl="1" eaLnBrk="1" hangingPunct="1"/>
            <a:r>
              <a:rPr lang="zh-TW" altLang="en-US" dirty="0">
                <a:latin typeface="Microsoft JhengHei" panose="020B0604030504040204" pitchFamily="34" charset="-120"/>
                <a:ea typeface="Microsoft JhengHei" panose="020B0604030504040204" pitchFamily="34" charset="-120"/>
              </a:rPr>
              <a:t>異常行為模式分析：以統計分析方法判斷異常或攻擊行為，優點是能偵測未知類型的攻擊，缺點是較易誤判</a:t>
            </a:r>
            <a:endParaRPr lang="en-US" altLang="zh-TW"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狀態協定分析：依靠事先定義完整之協定行為來判定異常，優點是較為精準，也能偵測未知類型的攻擊，缺點是它耗掉</a:t>
            </a:r>
            <a:r>
              <a:rPr lang="en-US" altLang="zh-TW" dirty="0">
                <a:latin typeface="Microsoft JhengHei" panose="020B0604030504040204" pitchFamily="34" charset="-120"/>
                <a:ea typeface="Microsoft JhengHei" panose="020B0604030504040204" pitchFamily="34" charset="-120"/>
              </a:rPr>
              <a:t>IDPS</a:t>
            </a:r>
            <a:r>
              <a:rPr lang="zh-TW" altLang="en-US" dirty="0">
                <a:latin typeface="Microsoft JhengHei" panose="020B0604030504040204" pitchFamily="34" charset="-120"/>
                <a:ea typeface="Microsoft JhengHei" panose="020B0604030504040204" pitchFamily="34" charset="-120"/>
              </a:rPr>
              <a:t>很多運算資源</a:t>
            </a:r>
          </a:p>
        </p:txBody>
      </p:sp>
    </p:spTree>
    <p:extLst>
      <p:ext uri="{BB962C8B-B14F-4D97-AF65-F5344CB8AC3E}">
        <p14:creationId xmlns:p14="http://schemas.microsoft.com/office/powerpoint/2010/main" val="42282887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xfrm>
            <a:off x="1008063" y="773113"/>
            <a:ext cx="5148262" cy="3860800"/>
          </a:xfrm>
          <a:prstGeom prst="rect">
            <a:avLst/>
          </a:prstGeom>
          <a:ln/>
        </p:spPr>
      </p:sp>
      <p:sp>
        <p:nvSpPr>
          <p:cNvPr id="21504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反應方式，可分兩類</a:t>
            </a:r>
          </a:p>
          <a:p>
            <a:pPr lvl="1" eaLnBrk="1" hangingPunct="1"/>
            <a:r>
              <a:rPr lang="zh-TW" altLang="en-US" dirty="0">
                <a:latin typeface="Microsoft JhengHei" panose="020B0604030504040204" pitchFamily="34" charset="-120"/>
                <a:ea typeface="Microsoft JhengHei" panose="020B0604030504040204" pitchFamily="34" charset="-120"/>
              </a:rPr>
              <a:t>被動方式：只將異常事件記錄下來，供日後稽核分析使用</a:t>
            </a:r>
          </a:p>
          <a:p>
            <a:pPr lvl="1" eaLnBrk="1" hangingPunct="1"/>
            <a:r>
              <a:rPr lang="zh-TW" altLang="en-US" dirty="0">
                <a:latin typeface="Microsoft JhengHei" panose="020B0604030504040204" pitchFamily="34" charset="-120"/>
                <a:ea typeface="Microsoft JhengHei" panose="020B0604030504040204" pitchFamily="34" charset="-120"/>
              </a:rPr>
              <a:t>主動方式：當發現攻擊事件時立即將攻擊事件或攻擊來源進行封鎖</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部署方式也分為兩種</a:t>
            </a:r>
          </a:p>
          <a:p>
            <a:pPr lvl="1" eaLnBrk="1" hangingPunct="1"/>
            <a:r>
              <a:rPr lang="zh-TW" altLang="en-US" dirty="0">
                <a:latin typeface="Microsoft JhengHei" panose="020B0604030504040204" pitchFamily="34" charset="-120"/>
                <a:ea typeface="Microsoft JhengHei" panose="020B0604030504040204" pitchFamily="34" charset="-120"/>
              </a:rPr>
              <a:t>監聽模式：只從旁側錄網路封包到入侵偵測系統中來分析，不影響網路部署，但立即性的防禦效果較差</a:t>
            </a:r>
          </a:p>
          <a:p>
            <a:pPr lvl="1" eaLnBrk="1" hangingPunct="1"/>
            <a:r>
              <a:rPr lang="en-US" altLang="zh-TW" dirty="0">
                <a:latin typeface="Microsoft JhengHei" panose="020B0604030504040204" pitchFamily="34" charset="-120"/>
                <a:ea typeface="Microsoft JhengHei" panose="020B0604030504040204" pitchFamily="34" charset="-120"/>
              </a:rPr>
              <a:t>Bridge</a:t>
            </a:r>
            <a:r>
              <a:rPr lang="zh-TW" altLang="en-US" dirty="0">
                <a:latin typeface="Microsoft JhengHei" panose="020B0604030504040204" pitchFamily="34" charset="-120"/>
                <a:ea typeface="Microsoft JhengHei" panose="020B0604030504040204" pitchFamily="34" charset="-120"/>
              </a:rPr>
              <a:t>模式：直接串接在進出的線路上，立即防禦能力較強</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部署位置建議第一優先為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DMZ</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區，第二優先是內部網路進出口</a:t>
            </a:r>
          </a:p>
        </p:txBody>
      </p:sp>
    </p:spTree>
    <p:extLst>
      <p:ext uri="{BB962C8B-B14F-4D97-AF65-F5344CB8AC3E}">
        <p14:creationId xmlns:p14="http://schemas.microsoft.com/office/powerpoint/2010/main" val="35480106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1008063" y="773113"/>
            <a:ext cx="5148262" cy="3860800"/>
          </a:xfrm>
          <a:prstGeom prst="rect">
            <a:avLst/>
          </a:prstGeom>
          <a:ln/>
        </p:spPr>
      </p:sp>
      <p:sp>
        <p:nvSpPr>
          <p:cNvPr id="21709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選購時可考量以下事項</a:t>
            </a:r>
          </a:p>
          <a:p>
            <a:pPr lvl="1" eaLnBrk="1" hangingPunct="1"/>
            <a:r>
              <a:rPr lang="zh-TW" altLang="en-US" dirty="0">
                <a:latin typeface="Microsoft JhengHei" panose="020B0604030504040204" pitchFamily="34" charset="-120"/>
                <a:ea typeface="Microsoft JhengHei" panose="020B0604030504040204" pitchFamily="34" charset="-120"/>
              </a:rPr>
              <a:t>必須有精準之特徵碼資料庫，而且必須具有針對軟體弱點防護之能力而非僅有針對特定攻擊撰寫之特徵碼</a:t>
            </a:r>
          </a:p>
          <a:p>
            <a:pPr lvl="1" eaLnBrk="1" hangingPunct="1"/>
            <a:r>
              <a:rPr lang="zh-TW" altLang="en-US" dirty="0">
                <a:latin typeface="Microsoft JhengHei" panose="020B0604030504040204" pitchFamily="34" charset="-120"/>
                <a:ea typeface="Microsoft JhengHei" panose="020B0604030504040204" pitchFamily="34" charset="-120"/>
              </a:rPr>
              <a:t>預設之特徵碼是否會產生許多誤判與漏判</a:t>
            </a:r>
          </a:p>
          <a:p>
            <a:pPr lvl="1" eaLnBrk="1" hangingPunct="1"/>
            <a:r>
              <a:rPr lang="zh-TW" altLang="en-US" dirty="0">
                <a:latin typeface="Microsoft JhengHei" panose="020B0604030504040204" pitchFamily="34" charset="-120"/>
                <a:ea typeface="Microsoft JhengHei" panose="020B0604030504040204" pitchFamily="34" charset="-120"/>
              </a:rPr>
              <a:t>效能不只是規格上面的一個數值，一定要經過實測</a:t>
            </a:r>
          </a:p>
          <a:p>
            <a:pPr lvl="1" eaLnBrk="1" hangingPunct="1"/>
            <a:r>
              <a:rPr lang="zh-TW" altLang="en-US" dirty="0">
                <a:latin typeface="Microsoft JhengHei" panose="020B0604030504040204" pitchFamily="34" charset="-120"/>
                <a:ea typeface="Microsoft JhengHei" panose="020B0604030504040204" pitchFamily="34" charset="-120"/>
              </a:rPr>
              <a:t>針對</a:t>
            </a:r>
            <a:r>
              <a:rPr lang="en-US" altLang="zh-TW" dirty="0">
                <a:latin typeface="Microsoft JhengHei" panose="020B0604030504040204" pitchFamily="34" charset="-120"/>
                <a:ea typeface="Microsoft JhengHei" panose="020B0604030504040204" pitchFamily="34" charset="-120"/>
              </a:rPr>
              <a:t>DoS/DDoS</a:t>
            </a:r>
            <a:r>
              <a:rPr lang="zh-TW" altLang="en-US" dirty="0">
                <a:latin typeface="Microsoft JhengHei" panose="020B0604030504040204" pitchFamily="34" charset="-120"/>
                <a:ea typeface="Microsoft JhengHei" panose="020B0604030504040204" pitchFamily="34" charset="-120"/>
              </a:rPr>
              <a:t>攻擊能分辨合法封包與攻擊封包之差異，才能真正保障使用者之資通安全</a:t>
            </a:r>
          </a:p>
          <a:p>
            <a:pPr lvl="1" eaLnBrk="1" hangingPunct="1"/>
            <a:r>
              <a:rPr lang="zh-TW" altLang="en-US" dirty="0">
                <a:latin typeface="Microsoft JhengHei" panose="020B0604030504040204" pitchFamily="34" charset="-120"/>
                <a:ea typeface="Microsoft JhengHei" panose="020B0604030504040204" pitchFamily="34" charset="-120"/>
              </a:rPr>
              <a:t>其他如完整且彈性之報表系統、中央管理機制及對</a:t>
            </a:r>
            <a:r>
              <a:rPr lang="en-US" altLang="zh-TW" dirty="0">
                <a:latin typeface="Microsoft JhengHei" panose="020B0604030504040204" pitchFamily="34" charset="-120"/>
                <a:ea typeface="Microsoft JhengHei" panose="020B0604030504040204" pitchFamily="34" charset="-120"/>
              </a:rPr>
              <a:t>IM</a:t>
            </a:r>
            <a:r>
              <a:rPr lang="zh-TW" altLang="en-US" dirty="0">
                <a:latin typeface="Microsoft JhengHei" panose="020B0604030504040204" pitchFamily="34" charset="-120"/>
                <a:ea typeface="Microsoft JhengHei" panose="020B0604030504040204" pitchFamily="34" charset="-120"/>
              </a:rPr>
              <a:t>與</a:t>
            </a:r>
            <a:r>
              <a:rPr lang="en-US" altLang="zh-TW" dirty="0">
                <a:latin typeface="Microsoft JhengHei" panose="020B0604030504040204" pitchFamily="34" charset="-120"/>
                <a:ea typeface="Microsoft JhengHei" panose="020B0604030504040204" pitchFamily="34" charset="-120"/>
              </a:rPr>
              <a:t>P2P</a:t>
            </a:r>
            <a:r>
              <a:rPr lang="zh-TW" altLang="en-US" dirty="0">
                <a:latin typeface="Microsoft JhengHei" panose="020B0604030504040204" pitchFamily="34" charset="-120"/>
                <a:ea typeface="Microsoft JhengHei" panose="020B0604030504040204" pitchFamily="34" charset="-120"/>
              </a:rPr>
              <a:t>之管理能力等，皆是重要功能</a:t>
            </a:r>
          </a:p>
        </p:txBody>
      </p:sp>
    </p:spTree>
    <p:extLst>
      <p:ext uri="{BB962C8B-B14F-4D97-AF65-F5344CB8AC3E}">
        <p14:creationId xmlns:p14="http://schemas.microsoft.com/office/powerpoint/2010/main" val="198390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5988" y="744538"/>
            <a:ext cx="4965700" cy="3724275"/>
          </a:xfrm>
          <a:ln/>
        </p:spPr>
      </p:sp>
      <p:sp>
        <p:nvSpPr>
          <p:cNvPr id="59395"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TW" altLang="en-US" dirty="0">
                <a:latin typeface="微軟正黑體" panose="020B0604030504040204" pitchFamily="34" charset="-120"/>
                <a:ea typeface="微軟正黑體" panose="020B0604030504040204" pitchFamily="34" charset="-120"/>
              </a:rPr>
              <a:t>可參考「</a:t>
            </a:r>
            <a:r>
              <a:rPr lang="zh-TW" altLang="zh-TW" dirty="0"/>
              <a:t>資通安全管理法施行細則</a:t>
            </a:r>
            <a:r>
              <a:rPr lang="zh-TW" altLang="en-US" dirty="0">
                <a:latin typeface="微軟正黑體" panose="020B0604030504040204" pitchFamily="34" charset="-120"/>
                <a:ea typeface="微軟正黑體" panose="020B0604030504040204" pitchFamily="34" charset="-120"/>
              </a:rPr>
              <a:t>」第</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條相關規定</a:t>
            </a:r>
            <a:endParaRPr lang="en-US" altLang="zh-TW" dirty="0">
              <a:latin typeface="微軟正黑體" panose="020B0604030504040204" pitchFamily="34" charset="-120"/>
              <a:ea typeface="微軟正黑體" panose="020B0604030504040204" pitchFamily="34" charset="-120"/>
            </a:endParaRPr>
          </a:p>
          <a:p>
            <a:pPr marL="288000" marR="0" lvl="0" indent="-288000" algn="l" defTabSz="914400" rtl="0" eaLnBrk="0" fontAlgn="base" latinLnBrk="0" hangingPunct="0">
              <a:lnSpc>
                <a:spcPct val="120000"/>
              </a:lnSpc>
              <a:spcBef>
                <a:spcPts val="200"/>
              </a:spcBef>
              <a:spcAft>
                <a:spcPts val="200"/>
              </a:spcAft>
              <a:buClrTx/>
              <a:buSzTx/>
              <a:buFont typeface="Wingdings" panose="05000000000000000000" pitchFamily="2" charset="2"/>
              <a:buChar char="l"/>
              <a:tabLst/>
              <a:defRPr/>
            </a:pPr>
            <a:r>
              <a:rPr lang="zh-TW" altLang="en-US" dirty="0">
                <a:latin typeface="微軟正黑體" panose="020B0604030504040204" pitchFamily="34" charset="-120"/>
                <a:ea typeface="微軟正黑體" panose="020B0604030504040204" pitchFamily="34" charset="-120"/>
              </a:rPr>
              <a:t>限制使用危害國家資通安全產品可參考「資通安全責任等級分級辦法」中的各級公務</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非公務機關應辦事項「限制使用危害國家資通安全產品」</a:t>
            </a:r>
            <a:endParaRPr lang="en-US" altLang="zh-TW" dirty="0">
              <a:latin typeface="微軟正黑體" panose="020B0604030504040204" pitchFamily="34" charset="-120"/>
              <a:ea typeface="微軟正黑體" panose="020B0604030504040204" pitchFamily="34" charset="-120"/>
            </a:endParaRPr>
          </a:p>
          <a:p>
            <a:pPr>
              <a:defRPr/>
            </a:pPr>
            <a:endParaRPr lang="en-US" altLang="zh-TW" dirty="0">
              <a:latin typeface="微軟正黑體" panose="020B0604030504040204" pitchFamily="34" charset="-120"/>
              <a:ea typeface="微軟正黑體" panose="020B0604030504040204" pitchFamily="34" charset="-120"/>
            </a:endParaRPr>
          </a:p>
          <a:p>
            <a:pPr marL="85721" indent="-85721">
              <a:defRPr/>
            </a:pPr>
            <a:endParaRPr lang="en-US" altLang="zh-TW" sz="1000" dirty="0">
              <a:latin typeface="Times New Roman" panose="02020603050405020304" pitchFamily="18" charset="0"/>
              <a:ea typeface="標楷體" panose="03000509000000000000" pitchFamily="65" charset="-120"/>
            </a:endParaRPr>
          </a:p>
          <a:p>
            <a:pPr marL="85721" indent="-85721">
              <a:defRPr/>
            </a:pPr>
            <a:endParaRPr lang="en-US" altLang="zh-TW" sz="1000" dirty="0">
              <a:latin typeface="Times New Roman" panose="02020603050405020304" pitchFamily="18" charset="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6F0553E3-DD3F-4F94-8493-D9B2334F3DDF}" type="slidenum">
              <a:rPr lang="en-US" altLang="zh-TW" smtClean="0"/>
              <a:pPr>
                <a:defRPr/>
              </a:pPr>
              <a:t>9</a:t>
            </a:fld>
            <a:endParaRPr lang="en-US" altLang="zh-TW"/>
          </a:p>
        </p:txBody>
      </p:sp>
    </p:spTree>
    <p:extLst>
      <p:ext uri="{BB962C8B-B14F-4D97-AF65-F5344CB8AC3E}">
        <p14:creationId xmlns:p14="http://schemas.microsoft.com/office/powerpoint/2010/main" val="22888501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1008063" y="773113"/>
            <a:ext cx="5148262" cy="3860800"/>
          </a:xfrm>
          <a:prstGeom prst="rect">
            <a:avLst/>
          </a:prstGeom>
          <a:ln/>
        </p:spPr>
      </p:sp>
      <p:sp>
        <p:nvSpPr>
          <p:cNvPr id="21913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虛擬私有網路</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(Virtual Private Network</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，簡稱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的主要用途，是在公開的網路上建立虛擬的私有通道，這個私有通道可以用來傳輸機關內部的資料，不怕被有心人士竊取。建立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時必須先進行連線兩端的身分鑑別，之後則以加密方式傳送資料，可以保護通訊資料的機密性與完整性</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遠端使用者存取</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：適用於外勤人員透過網際網路與內部網路建立安全通道。若使用</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IPSec 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時，通常必須在外勤人員的電腦上安裝或設定</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用戶端軟體，目前也有運用瀏覽器並藉由</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SSL</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協定建立</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的應用，一般稱為</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SSL VPN</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，可不需額外安裝特別的</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VPN </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用戶端軟體</a:t>
            </a:r>
            <a:endPar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88456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008063" y="773113"/>
            <a:ext cx="5148262" cy="3860800"/>
          </a:xfrm>
          <a:prstGeom prst="rect">
            <a:avLst/>
          </a:prstGeom>
          <a:ln/>
        </p:spPr>
      </p:sp>
      <p:sp>
        <p:nvSpPr>
          <p:cNvPr id="22118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000" lvl="0" indent="-288000" algn="just" eaLnBrk="1" hangingPunct="1">
              <a:buFont typeface="Wingdings" panose="05000000000000000000" pitchFamily="2" charset="2"/>
              <a:buChar char="l"/>
            </a:pPr>
            <a:r>
              <a:rPr lang="en-US" altLang="zh-TW" dirty="0"/>
              <a:t>Site-to-Site VPN</a:t>
            </a:r>
            <a:r>
              <a:rPr lang="zh-TW" altLang="en-US" dirty="0"/>
              <a:t>：機關與分駐點之內部網路透過網際網路建立安全通道。為</a:t>
            </a:r>
            <a:r>
              <a:rPr lang="en-US" altLang="zh-TW" dirty="0"/>
              <a:t>VPN</a:t>
            </a:r>
            <a:r>
              <a:rPr lang="zh-TW" altLang="en-US" dirty="0"/>
              <a:t>設備間建立的</a:t>
            </a:r>
            <a:r>
              <a:rPr lang="en-US" altLang="zh-TW" dirty="0"/>
              <a:t>VPN</a:t>
            </a:r>
            <a:r>
              <a:rPr lang="zh-TW" altLang="en-US" dirty="0"/>
              <a:t>通道，目前一般的防火牆大都已內建</a:t>
            </a:r>
            <a:r>
              <a:rPr lang="en-US" altLang="zh-TW" dirty="0"/>
              <a:t>IPSec VPN</a:t>
            </a:r>
            <a:r>
              <a:rPr lang="zh-TW" altLang="en-US" dirty="0"/>
              <a:t>之功能，兩端</a:t>
            </a:r>
            <a:r>
              <a:rPr lang="en-US" altLang="zh-TW" dirty="0"/>
              <a:t>VPN</a:t>
            </a:r>
            <a:r>
              <a:rPr lang="zh-TW" altLang="en-US" dirty="0"/>
              <a:t>設備內部的使用者完全不用額外安裝軟體或更改設定，即可透通存取兩端網路資源</a:t>
            </a:r>
            <a:endParaRPr lang="en-US" altLang="zh-TW" dirty="0"/>
          </a:p>
          <a:p>
            <a:pPr marL="288000" lvl="0" indent="-288000" algn="just" eaLnBrk="1" hangingPunct="1">
              <a:buFont typeface="Wingdings" panose="05000000000000000000" pitchFamily="2" charset="2"/>
              <a:buChar char="l"/>
            </a:pPr>
            <a:r>
              <a:rPr lang="en-US" altLang="zh-TW" dirty="0"/>
              <a:t>Extranet VPN</a:t>
            </a:r>
            <a:r>
              <a:rPr lang="zh-TW" altLang="en-US" dirty="0"/>
              <a:t>：機關與合作夥伴間透過網際網路建立安全通道。也是</a:t>
            </a:r>
            <a:r>
              <a:rPr lang="en-US" altLang="zh-TW" dirty="0"/>
              <a:t>VPN</a:t>
            </a:r>
            <a:r>
              <a:rPr lang="zh-TW" altLang="en-US" dirty="0"/>
              <a:t>設備間建立的</a:t>
            </a:r>
            <a:r>
              <a:rPr lang="en-US" altLang="zh-TW" dirty="0"/>
              <a:t>VPN</a:t>
            </a:r>
            <a:r>
              <a:rPr lang="zh-TW" altLang="en-US" dirty="0"/>
              <a:t>通道，在設定這類</a:t>
            </a:r>
            <a:r>
              <a:rPr lang="en-US" altLang="zh-TW" dirty="0"/>
              <a:t>VPN</a:t>
            </a:r>
            <a:r>
              <a:rPr lang="zh-TW" altLang="en-US" dirty="0"/>
              <a:t>時應將</a:t>
            </a:r>
            <a:r>
              <a:rPr lang="en-US" altLang="zh-TW" dirty="0"/>
              <a:t>VPN</a:t>
            </a:r>
            <a:r>
              <a:rPr lang="zh-TW" altLang="en-US" dirty="0"/>
              <a:t>連線的目的網段限制在特定的</a:t>
            </a:r>
            <a:r>
              <a:rPr lang="en-US" altLang="zh-TW" dirty="0"/>
              <a:t>Extranet </a:t>
            </a:r>
            <a:r>
              <a:rPr lang="zh-TW" altLang="en-US" dirty="0"/>
              <a:t>區域，只可以允許存取特定服務</a:t>
            </a:r>
          </a:p>
        </p:txBody>
      </p:sp>
    </p:spTree>
    <p:extLst>
      <p:ext uri="{BB962C8B-B14F-4D97-AF65-F5344CB8AC3E}">
        <p14:creationId xmlns:p14="http://schemas.microsoft.com/office/powerpoint/2010/main" val="431281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1008063" y="773113"/>
            <a:ext cx="5148262" cy="3860800"/>
          </a:xfrm>
          <a:prstGeom prst="rect">
            <a:avLst/>
          </a:prstGeom>
          <a:ln/>
        </p:spPr>
      </p:sp>
      <p:sp>
        <p:nvSpPr>
          <p:cNvPr id="22528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管理重點</a:t>
            </a:r>
          </a:p>
          <a:p>
            <a:pPr lvl="1" eaLnBrk="1" hangingPunct="1"/>
            <a:r>
              <a:rPr lang="zh-TW" altLang="en-US" dirty="0">
                <a:latin typeface="Microsoft JhengHei" panose="020B0604030504040204" pitchFamily="34" charset="-120"/>
                <a:ea typeface="Microsoft JhengHei" panose="020B0604030504040204" pitchFamily="34" charset="-120"/>
              </a:rPr>
              <a:t>虛擬私有網路的建立與使用者帳號的申請，應建立管理程序，例如：</a:t>
            </a:r>
            <a:r>
              <a:rPr lang="en-US" altLang="zh-TW" dirty="0">
                <a:latin typeface="Microsoft JhengHei" panose="020B0604030504040204" pitchFamily="34" charset="-120"/>
                <a:ea typeface="Microsoft JhengHei" panose="020B0604030504040204" pitchFamily="34" charset="-120"/>
              </a:rPr>
              <a:t>VPN</a:t>
            </a:r>
            <a:r>
              <a:rPr lang="zh-TW" altLang="en-US" dirty="0">
                <a:latin typeface="Microsoft JhengHei" panose="020B0604030504040204" pitchFamily="34" charset="-120"/>
                <a:ea typeface="Microsoft JhengHei" panose="020B0604030504040204" pitchFamily="34" charset="-120"/>
              </a:rPr>
              <a:t>帳號與連線的申請與變更，且應經過授權主管的核准，並留下相關異動的記錄</a:t>
            </a:r>
            <a:endParaRPr lang="en-US" altLang="zh-TW" dirty="0">
              <a:latin typeface="Microsoft JhengHei" panose="020B0604030504040204" pitchFamily="34" charset="-120"/>
              <a:ea typeface="Microsoft JhengHei" panose="020B0604030504040204" pitchFamily="34" charset="-120"/>
            </a:endParaRPr>
          </a:p>
          <a:p>
            <a:pPr lvl="1" eaLnBrk="1" hangingPunct="1"/>
            <a:r>
              <a:rPr lang="zh-TW" altLang="zh-TW" dirty="0">
                <a:latin typeface="Microsoft JhengHei" panose="020B0604030504040204" pitchFamily="34" charset="-120"/>
                <a:ea typeface="Microsoft JhengHei" panose="020B0604030504040204" pitchFamily="34" charset="-120"/>
              </a:rPr>
              <a:t>定期分析異常事件，</a:t>
            </a:r>
            <a:r>
              <a:rPr lang="zh-TW" altLang="en-US" dirty="0">
                <a:latin typeface="Microsoft JhengHei" panose="020B0604030504040204" pitchFamily="34" charset="-120"/>
                <a:ea typeface="Microsoft JhengHei" panose="020B0604030504040204" pitchFamily="34" charset="-120"/>
              </a:rPr>
              <a:t>例</a:t>
            </a:r>
            <a:r>
              <a:rPr lang="zh-TW" altLang="zh-TW" dirty="0">
                <a:latin typeface="Microsoft JhengHei" panose="020B0604030504040204" pitchFamily="34" charset="-120"/>
                <a:ea typeface="Microsoft JhengHei" panose="020B0604030504040204" pitchFamily="34" charset="-120"/>
              </a:rPr>
              <a:t>如：</a:t>
            </a:r>
            <a:r>
              <a:rPr lang="zh-TW" altLang="en-US" dirty="0">
                <a:latin typeface="Microsoft JhengHei" panose="020B0604030504040204" pitchFamily="34" charset="-120"/>
                <a:ea typeface="Microsoft JhengHei" panose="020B0604030504040204" pitchFamily="34" charset="-120"/>
              </a:rPr>
              <a:t>V</a:t>
            </a:r>
            <a:r>
              <a:rPr lang="en-US" altLang="zh-TW" dirty="0">
                <a:latin typeface="Microsoft JhengHei" panose="020B0604030504040204" pitchFamily="34" charset="-120"/>
                <a:ea typeface="Microsoft JhengHei" panose="020B0604030504040204" pitchFamily="34" charset="-120"/>
              </a:rPr>
              <a:t>PN</a:t>
            </a:r>
            <a:r>
              <a:rPr lang="zh-TW" altLang="en-US" dirty="0">
                <a:latin typeface="Microsoft JhengHei" panose="020B0604030504040204" pitchFamily="34" charset="-120"/>
                <a:ea typeface="Microsoft JhengHei" panose="020B0604030504040204" pitchFamily="34" charset="-120"/>
              </a:rPr>
              <a:t>使用者簽入失敗，尤其是採用帳號與通行碼認證的遠端使用者存取</a:t>
            </a:r>
            <a:r>
              <a:rPr lang="en-US" altLang="zh-TW" dirty="0">
                <a:latin typeface="Microsoft JhengHei" panose="020B0604030504040204" pitchFamily="34" charset="-120"/>
                <a:ea typeface="Microsoft JhengHei" panose="020B0604030504040204" pitchFamily="34" charset="-120"/>
              </a:rPr>
              <a:t>VPN</a:t>
            </a:r>
            <a:endParaRPr lang="zh-TW" altLang="en-US" dirty="0">
              <a:latin typeface="Microsoft JhengHei" panose="020B0604030504040204" pitchFamily="34" charset="-120"/>
              <a:ea typeface="Microsoft JhengHei" panose="020B0604030504040204" pitchFamily="34" charset="-120"/>
            </a:endParaRPr>
          </a:p>
          <a:p>
            <a:pPr lvl="1" eaLnBrk="1" hangingPunct="1"/>
            <a:r>
              <a:rPr lang="en-US" altLang="zh-TW" dirty="0">
                <a:latin typeface="Microsoft JhengHei" panose="020B0604030504040204" pitchFamily="34" charset="-120"/>
                <a:ea typeface="Microsoft JhengHei" panose="020B0604030504040204" pitchFamily="34" charset="-120"/>
              </a:rPr>
              <a:t>VPN</a:t>
            </a:r>
            <a:r>
              <a:rPr lang="zh-TW" altLang="en-US" dirty="0">
                <a:latin typeface="Microsoft JhengHei" panose="020B0604030504040204" pitchFamily="34" charset="-120"/>
                <a:ea typeface="Microsoft JhengHei" panose="020B0604030504040204" pitchFamily="34" charset="-120"/>
              </a:rPr>
              <a:t>存取紀錄應即時匯出存檔，並保留足夠的時間</a:t>
            </a:r>
          </a:p>
        </p:txBody>
      </p:sp>
    </p:spTree>
    <p:extLst>
      <p:ext uri="{BB962C8B-B14F-4D97-AF65-F5344CB8AC3E}">
        <p14:creationId xmlns:p14="http://schemas.microsoft.com/office/powerpoint/2010/main" val="6741489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1008063" y="773113"/>
            <a:ext cx="5148262" cy="3860800"/>
          </a:xfrm>
          <a:prstGeom prst="rect">
            <a:avLst/>
          </a:prstGeom>
          <a:ln/>
        </p:spPr>
      </p:sp>
      <p:sp>
        <p:nvSpPr>
          <p:cNvPr id="227331"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目前電腦病毒入侵感染的來源有：</a:t>
            </a:r>
          </a:p>
          <a:p>
            <a:pPr lvl="1" eaLnBrk="1" hangingPunct="1"/>
            <a:r>
              <a:rPr lang="zh-TW" altLang="en-US" dirty="0">
                <a:latin typeface="Microsoft JhengHei" panose="020B0604030504040204" pitchFamily="34" charset="-120"/>
                <a:ea typeface="Microsoft JhengHei" panose="020B0604030504040204" pitchFamily="34" charset="-120"/>
              </a:rPr>
              <a:t>電子郵件：可透過電子郵件伺服器防毒或個人端電腦防毒系統防禦，但注意機關如開放內部人員可以下載外部個人電子郵件信箱時，有可能電子郵件防毒機制無法控管，只能依賴個人端電腦防毒</a:t>
            </a:r>
          </a:p>
          <a:p>
            <a:pPr lvl="1" eaLnBrk="1" hangingPunct="1"/>
            <a:r>
              <a:rPr lang="en-US" altLang="zh-TW" dirty="0">
                <a:latin typeface="Microsoft JhengHei" panose="020B0604030504040204" pitchFamily="34" charset="-120"/>
                <a:ea typeface="Microsoft JhengHei" panose="020B0604030504040204" pitchFamily="34" charset="-120"/>
              </a:rPr>
              <a:t>USB</a:t>
            </a:r>
            <a:r>
              <a:rPr lang="zh-TW" altLang="en-US" dirty="0">
                <a:latin typeface="Microsoft JhengHei" panose="020B0604030504040204" pitchFamily="34" charset="-120"/>
                <a:ea typeface="Microsoft JhengHei" panose="020B0604030504040204" pitchFamily="34" charset="-120"/>
              </a:rPr>
              <a:t>硬碟：是近年來發展最快速的病毒傳染管道，藉由</a:t>
            </a:r>
            <a:r>
              <a:rPr lang="en-US" altLang="zh-TW" dirty="0">
                <a:latin typeface="Microsoft JhengHei" panose="020B0604030504040204" pitchFamily="34" charset="-120"/>
                <a:ea typeface="Microsoft JhengHei" panose="020B0604030504040204" pitchFamily="34" charset="-120"/>
              </a:rPr>
              <a:t>USB</a:t>
            </a:r>
            <a:r>
              <a:rPr lang="zh-TW" altLang="en-US" dirty="0">
                <a:latin typeface="Microsoft JhengHei" panose="020B0604030504040204" pitchFamily="34" charset="-120"/>
                <a:ea typeface="Microsoft JhengHei" panose="020B0604030504040204" pitchFamily="34" charset="-120"/>
              </a:rPr>
              <a:t>硬碟上的</a:t>
            </a:r>
            <a:r>
              <a:rPr lang="en-US" altLang="zh-TW" dirty="0">
                <a:latin typeface="Microsoft JhengHei" panose="020B0604030504040204" pitchFamily="34" charset="-120"/>
                <a:ea typeface="Microsoft JhengHei" panose="020B0604030504040204" pitchFamily="34" charset="-120"/>
              </a:rPr>
              <a:t>autorun.inf</a:t>
            </a:r>
            <a:r>
              <a:rPr lang="zh-TW" altLang="en-US" dirty="0">
                <a:latin typeface="Microsoft JhengHei" panose="020B0604030504040204" pitchFamily="34" charset="-120"/>
                <a:ea typeface="Microsoft JhengHei" panose="020B0604030504040204" pitchFamily="34" charset="-120"/>
              </a:rPr>
              <a:t>設定啟動病毒傳染的動作。目前只能透過個人端電腦防毒系統來防禦</a:t>
            </a:r>
          </a:p>
          <a:p>
            <a:pPr lvl="1" eaLnBrk="1" hangingPunct="1"/>
            <a:r>
              <a:rPr lang="zh-TW" altLang="en-US" dirty="0">
                <a:latin typeface="Microsoft JhengHei" panose="020B0604030504040204" pitchFamily="34" charset="-120"/>
                <a:ea typeface="Microsoft JhengHei" panose="020B0604030504040204" pitchFamily="34" charset="-120"/>
              </a:rPr>
              <a:t>網站瀏覽：網站被植入惡意</a:t>
            </a:r>
            <a:r>
              <a:rPr lang="en-US" altLang="zh-TW" dirty="0">
                <a:latin typeface="Microsoft JhengHei" panose="020B0604030504040204" pitchFamily="34" charset="-120"/>
                <a:ea typeface="Microsoft JhengHei" panose="020B0604030504040204" pitchFamily="34" charset="-120"/>
              </a:rPr>
              <a:t>JavaScript</a:t>
            </a:r>
            <a:r>
              <a:rPr lang="zh-TW" altLang="en-US" dirty="0">
                <a:latin typeface="Microsoft JhengHei" panose="020B0604030504040204" pitchFamily="34" charset="-120"/>
                <a:ea typeface="Microsoft JhengHei" panose="020B0604030504040204" pitchFamily="34" charset="-120"/>
              </a:rPr>
              <a:t>，讓使用者瀏覽器自動下載惡意程式碼。可透過上網防毒匣道設備與個人端電腦防毒系統防禦</a:t>
            </a:r>
          </a:p>
          <a:p>
            <a:pPr lvl="1" eaLnBrk="1" hangingPunct="1"/>
            <a:r>
              <a:rPr lang="zh-TW" altLang="en-US" dirty="0">
                <a:latin typeface="Microsoft JhengHei" panose="020B0604030504040204" pitchFamily="34" charset="-120"/>
                <a:ea typeface="Microsoft JhengHei" panose="020B0604030504040204" pitchFamily="34" charset="-120"/>
              </a:rPr>
              <a:t>即時通訊：透過即時通訊或偽冒朋友名義傳送惡意的連線網址，一旦點選後則會下載惡意程式。目前只能透過個人端電腦防毒系統防禦</a:t>
            </a:r>
          </a:p>
          <a:p>
            <a:pPr lvl="1" eaLnBrk="1" hangingPunct="1"/>
            <a:r>
              <a:rPr lang="zh-TW" altLang="en-US" dirty="0">
                <a:latin typeface="Microsoft JhengHei" panose="020B0604030504040204" pitchFamily="34" charset="-120"/>
                <a:ea typeface="Microsoft JhengHei" panose="020B0604030504040204" pitchFamily="34" charset="-120"/>
              </a:rPr>
              <a:t>檔案傳輸</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分享：透過</a:t>
            </a:r>
            <a:r>
              <a:rPr lang="en-US" altLang="zh-TW" dirty="0">
                <a:latin typeface="Microsoft JhengHei" panose="020B0604030504040204" pitchFamily="34" charset="-120"/>
                <a:ea typeface="Microsoft JhengHei" panose="020B0604030504040204" pitchFamily="34" charset="-120"/>
              </a:rPr>
              <a:t>FTP</a:t>
            </a:r>
            <a:r>
              <a:rPr lang="zh-TW" altLang="en-US" dirty="0">
                <a:latin typeface="Microsoft JhengHei" panose="020B0604030504040204" pitchFamily="34" charset="-120"/>
                <a:ea typeface="Microsoft JhengHei" panose="020B0604030504040204" pitchFamily="34" charset="-120"/>
              </a:rPr>
              <a:t>連線與網路芳鄰進行病毒感染，可透過上網防毒匣道設備與個人端電腦防毒系統防禦</a:t>
            </a:r>
          </a:p>
          <a:p>
            <a:pPr marL="288000" lvl="1" indent="-288000" defTabSz="0" eaLnBrk="1" hangingPunct="1">
              <a:buFont typeface="Times New Roman" pitchFamily="18" charset="0"/>
              <a:buChar char="●"/>
              <a:tabLst>
                <a:tab pos="0" algn="l"/>
              </a:tabLst>
            </a:pPr>
            <a:r>
              <a:rPr lang="zh-TW" altLang="en-US" dirty="0"/>
              <a:t>部署：防毒系統的部署就像撒網捕魚一樣，如果沒有全面的防堵，一旦出現防禦的漏洞就容易讓病毒與惡意程式滲入，下列為建議採用的防毒機制</a:t>
            </a:r>
          </a:p>
          <a:p>
            <a:pPr lvl="1" eaLnBrk="1" hangingPunct="1"/>
            <a:r>
              <a:rPr lang="zh-TW" altLang="en-US" dirty="0">
                <a:latin typeface="Microsoft JhengHei" panose="020B0604030504040204" pitchFamily="34" charset="-120"/>
                <a:ea typeface="Microsoft JhengHei" panose="020B0604030504040204" pitchFamily="34" charset="-120"/>
              </a:rPr>
              <a:t>個人電腦與伺服器防毒：是防毒的最後一道防線，但也是最容易出現漏洞的地方，使用者可能移除防毒軟體或者太久沒有更新病毒碼</a:t>
            </a:r>
          </a:p>
          <a:p>
            <a:pPr lvl="1" eaLnBrk="1" hangingPunct="1"/>
            <a:r>
              <a:rPr lang="zh-TW" altLang="en-US" dirty="0">
                <a:latin typeface="Microsoft JhengHei" panose="020B0604030504040204" pitchFamily="34" charset="-120"/>
                <a:ea typeface="Microsoft JhengHei" panose="020B0604030504040204" pitchFamily="34" charset="-120"/>
              </a:rPr>
              <a:t>電子郵件防毒匣道：可安裝在電子郵件伺服器上，也可以是獨立的匣道設備</a:t>
            </a:r>
          </a:p>
          <a:p>
            <a:pPr lvl="1" eaLnBrk="1" hangingPunct="1"/>
            <a:r>
              <a:rPr lang="zh-TW" altLang="en-US" dirty="0">
                <a:latin typeface="Microsoft JhengHei" panose="020B0604030504040204" pitchFamily="34" charset="-120"/>
                <a:ea typeface="Microsoft JhengHei" panose="020B0604030504040204" pitchFamily="34" charset="-120"/>
              </a:rPr>
              <a:t>上網防毒匣道：至少應支援</a:t>
            </a:r>
            <a:r>
              <a:rPr lang="en-US" altLang="zh-TW" dirty="0">
                <a:latin typeface="Microsoft JhengHei" panose="020B0604030504040204" pitchFamily="34" charset="-120"/>
                <a:ea typeface="Microsoft JhengHei" panose="020B0604030504040204" pitchFamily="34" charset="-120"/>
              </a:rPr>
              <a:t>SMTP</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POP</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HTTP</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HTTPS</a:t>
            </a:r>
            <a:r>
              <a:rPr lang="zh-TW" altLang="en-US" dirty="0">
                <a:latin typeface="Microsoft JhengHei" panose="020B0604030504040204" pitchFamily="34" charset="-120"/>
                <a:ea typeface="Microsoft JhengHei" panose="020B0604030504040204" pitchFamily="34" charset="-120"/>
              </a:rPr>
              <a:t>及</a:t>
            </a:r>
            <a:r>
              <a:rPr lang="en-US" altLang="zh-TW" dirty="0">
                <a:latin typeface="Microsoft JhengHei" panose="020B0604030504040204" pitchFamily="34" charset="-120"/>
                <a:ea typeface="Microsoft JhengHei" panose="020B0604030504040204" pitchFamily="34" charset="-120"/>
              </a:rPr>
              <a:t>FTP</a:t>
            </a:r>
            <a:r>
              <a:rPr lang="zh-TW" altLang="en-US" dirty="0">
                <a:latin typeface="Microsoft JhengHei" panose="020B0604030504040204" pitchFamily="34" charset="-120"/>
                <a:ea typeface="Microsoft JhengHei" panose="020B0604030504040204" pitchFamily="34" charset="-120"/>
              </a:rPr>
              <a:t>等協定的線上掃毒</a:t>
            </a:r>
          </a:p>
        </p:txBody>
      </p:sp>
    </p:spTree>
    <p:extLst>
      <p:ext uri="{BB962C8B-B14F-4D97-AF65-F5344CB8AC3E}">
        <p14:creationId xmlns:p14="http://schemas.microsoft.com/office/powerpoint/2010/main" val="15212899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008063" y="773113"/>
            <a:ext cx="5148262" cy="3860800"/>
          </a:xfrm>
          <a:prstGeom prst="rect">
            <a:avLst/>
          </a:prstGeom>
          <a:ln/>
        </p:spPr>
      </p:sp>
      <p:sp>
        <p:nvSpPr>
          <p:cNvPr id="229379"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管理重點</a:t>
            </a:r>
          </a:p>
          <a:p>
            <a:pPr lvl="1" eaLnBrk="1" hangingPunct="1"/>
            <a:r>
              <a:rPr lang="zh-TW" altLang="en-US" dirty="0">
                <a:latin typeface="Microsoft JhengHei" panose="020B0604030504040204" pitchFamily="34" charset="-120"/>
                <a:ea typeface="Microsoft JhengHei" panose="020B0604030504040204" pitchFamily="34" charset="-120"/>
              </a:rPr>
              <a:t>應定期自動更新病毒碼，以目前病毒的成長趨勢來看，建議最少一天更新一次</a:t>
            </a:r>
          </a:p>
          <a:p>
            <a:pPr lvl="1" eaLnBrk="1" hangingPunct="1"/>
            <a:r>
              <a:rPr lang="zh-TW" altLang="en-US" dirty="0">
                <a:latin typeface="Microsoft JhengHei" panose="020B0604030504040204" pitchFamily="34" charset="-120"/>
                <a:ea typeface="Microsoft JhengHei" panose="020B0604030504040204" pitchFamily="34" charset="-120"/>
              </a:rPr>
              <a:t>病毒感染的事件與趨勢應定期分析，透過病毒中控台，定期統計機關所有病毒的消長，以掌握整體防毒的控管</a:t>
            </a:r>
          </a:p>
          <a:p>
            <a:pPr lvl="1" eaLnBrk="1" hangingPunct="1"/>
            <a:r>
              <a:rPr lang="zh-TW" altLang="en-US" dirty="0">
                <a:latin typeface="Microsoft JhengHei" panose="020B0604030504040204" pitchFamily="34" charset="-120"/>
                <a:ea typeface="Microsoft JhengHei" panose="020B0604030504040204" pitchFamily="34" charset="-120"/>
              </a:rPr>
              <a:t>避免未安裝防毒軟體的電腦上線</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配合</a:t>
            </a:r>
            <a:r>
              <a:rPr lang="en-US" altLang="zh-TW" dirty="0">
                <a:latin typeface="Microsoft JhengHei" panose="020B0604030504040204" pitchFamily="34" charset="-120"/>
                <a:ea typeface="Microsoft JhengHei" panose="020B0604030504040204" pitchFamily="34" charset="-120"/>
              </a:rPr>
              <a:t>NAC</a:t>
            </a:r>
            <a:r>
              <a:rPr lang="zh-TW" altLang="en-US" dirty="0">
                <a:latin typeface="Microsoft JhengHei" panose="020B0604030504040204" pitchFamily="34" charset="-120"/>
                <a:ea typeface="Microsoft JhengHei" panose="020B0604030504040204" pitchFamily="34" charset="-120"/>
              </a:rPr>
              <a:t>設備</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，個人端防毒的漏洞首在個人電腦端，使用者可能未安裝、未定期更新病毒碼或未定期全面完整掃毒。機關若要強制落實個人電腦端病毒的控管，可考慮採用</a:t>
            </a:r>
            <a:r>
              <a:rPr lang="en-US" altLang="zh-TW" dirty="0">
                <a:latin typeface="Microsoft JhengHei" panose="020B0604030504040204" pitchFamily="34" charset="-120"/>
                <a:ea typeface="Microsoft JhengHei" panose="020B0604030504040204" pitchFamily="34" charset="-120"/>
              </a:rPr>
              <a:t>NAC (Network Access Control)</a:t>
            </a:r>
            <a:r>
              <a:rPr lang="zh-TW" altLang="en-US" dirty="0">
                <a:latin typeface="Microsoft JhengHei" panose="020B0604030504040204" pitchFamily="34" charset="-120"/>
                <a:ea typeface="Microsoft JhengHei" panose="020B0604030504040204" pitchFamily="34" charset="-120"/>
              </a:rPr>
              <a:t>設備，只要個人電腦未依防毒政策規定執行，</a:t>
            </a:r>
            <a:r>
              <a:rPr lang="en-US" altLang="zh-TW" dirty="0">
                <a:latin typeface="Microsoft JhengHei" panose="020B0604030504040204" pitchFamily="34" charset="-120"/>
                <a:ea typeface="Microsoft JhengHei" panose="020B0604030504040204" pitchFamily="34" charset="-120"/>
              </a:rPr>
              <a:t>NAC</a:t>
            </a:r>
            <a:r>
              <a:rPr lang="zh-TW" altLang="en-US" dirty="0">
                <a:latin typeface="Microsoft JhengHei" panose="020B0604030504040204" pitchFamily="34" charset="-120"/>
                <a:ea typeface="Microsoft JhengHei" panose="020B0604030504040204" pitchFamily="34" charset="-120"/>
              </a:rPr>
              <a:t>設備會將該電腦封鎖在特定網段，無法存取網路資源</a:t>
            </a:r>
          </a:p>
          <a:p>
            <a:pPr lvl="1" eaLnBrk="1" hangingPunct="1"/>
            <a:r>
              <a:rPr lang="zh-TW" altLang="en-US" dirty="0">
                <a:latin typeface="Microsoft JhengHei" panose="020B0604030504040204" pitchFamily="34" charset="-120"/>
                <a:ea typeface="Microsoft JhengHei" panose="020B0604030504040204" pitchFamily="34" charset="-120"/>
              </a:rPr>
              <a:t>防火牆控管未經防毒匣道過濾的連線行為，在匣道防毒的控管中需要配合防火牆的設定，例如：只允許信件由郵件防毒匣道進出，任何其他郵件不得有其他管道可以進出</a:t>
            </a:r>
          </a:p>
          <a:p>
            <a:pPr lvl="1" eaLnBrk="1" hangingPunct="1"/>
            <a:r>
              <a:rPr lang="zh-TW" altLang="en-US" dirty="0">
                <a:latin typeface="Microsoft JhengHei" panose="020B0604030504040204" pitchFamily="34" charset="-120"/>
                <a:ea typeface="Microsoft JhengHei" panose="020B0604030504040204" pitchFamily="34" charset="-120"/>
              </a:rPr>
              <a:t>「個人電腦與伺服器防毒系統」與「防毒匣道系統」可採用不同廠牌，不同廠牌的防毒軟體可交互使用，增加病毒碼的涵蓋率</a:t>
            </a:r>
            <a:endParaRPr lang="en-US" altLang="zh-TW" dirty="0">
              <a:latin typeface="Microsoft JhengHei" panose="020B0604030504040204" pitchFamily="34" charset="-120"/>
              <a:ea typeface="Microsoft JhengHei" panose="020B0604030504040204" pitchFamily="34" charset="-120"/>
            </a:endParaRPr>
          </a:p>
          <a:p>
            <a:pPr marL="0" lvl="1" indent="0" defTabSz="0" eaLnBrk="1" hangingPunct="1">
              <a:buFont typeface="Times New Roman" pitchFamily="18" charset="0"/>
              <a:buNone/>
              <a:tabLst>
                <a:tab pos="0" algn="l"/>
              </a:tabLst>
            </a:pPr>
            <a:endParaRPr lang="zh-TW" altLang="en-US" dirty="0"/>
          </a:p>
        </p:txBody>
      </p:sp>
    </p:spTree>
    <p:extLst>
      <p:ext uri="{BB962C8B-B14F-4D97-AF65-F5344CB8AC3E}">
        <p14:creationId xmlns:p14="http://schemas.microsoft.com/office/powerpoint/2010/main" val="37683913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1008063" y="773113"/>
            <a:ext cx="5148262" cy="3860800"/>
          </a:xfrm>
          <a:prstGeom prst="rect">
            <a:avLst/>
          </a:prstGeom>
          <a:ln/>
        </p:spPr>
      </p:sp>
      <p:sp>
        <p:nvSpPr>
          <p:cNvPr id="231427"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垃圾郵件判斷技術</a:t>
            </a:r>
          </a:p>
          <a:p>
            <a:pPr lvl="1" eaLnBrk="1" hangingPunct="1"/>
            <a:r>
              <a:rPr lang="zh-TW" altLang="en-US" dirty="0">
                <a:latin typeface="Microsoft JhengHei" panose="020B0604030504040204" pitchFamily="34" charset="-120"/>
                <a:ea typeface="Microsoft JhengHei" panose="020B0604030504040204" pitchFamily="34" charset="-120"/>
              </a:rPr>
              <a:t>連線模式：在電子郵件傳送的網路協定中決定是否要過濾的技術，例如</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垃圾信件寄件人黑名單</a:t>
            </a:r>
            <a:r>
              <a:rPr lang="en-US" altLang="zh-TW" dirty="0">
                <a:latin typeface="Microsoft JhengHei" panose="020B0604030504040204" pitchFamily="34" charset="-120"/>
                <a:ea typeface="Microsoft JhengHei" panose="020B0604030504040204" pitchFamily="34" charset="-120"/>
              </a:rPr>
              <a:t>(Blacklist)</a:t>
            </a:r>
            <a:r>
              <a:rPr lang="zh-TW" altLang="en-US" dirty="0">
                <a:latin typeface="Microsoft JhengHei" panose="020B0604030504040204" pitchFamily="34" charset="-120"/>
                <a:ea typeface="Microsoft JhengHei" panose="020B0604030504040204" pitchFamily="34" charset="-120"/>
              </a:rPr>
              <a:t>、傳送政策框架</a:t>
            </a:r>
            <a:r>
              <a:rPr lang="en-US" altLang="zh-TW" dirty="0">
                <a:latin typeface="Microsoft JhengHei" panose="020B0604030504040204" pitchFamily="34" charset="-120"/>
                <a:ea typeface="Microsoft JhengHei" panose="020B0604030504040204" pitchFamily="34" charset="-120"/>
              </a:rPr>
              <a:t>(Sender Policy Framework, SPF)</a:t>
            </a:r>
          </a:p>
          <a:p>
            <a:pPr lvl="2" eaLnBrk="1" hangingPunct="1"/>
            <a:r>
              <a:rPr lang="en-US" altLang="zh-TW" dirty="0">
                <a:latin typeface="Microsoft JhengHei" panose="020B0604030504040204" pitchFamily="34" charset="-120"/>
                <a:ea typeface="Microsoft JhengHei" panose="020B0604030504040204" pitchFamily="34" charset="-120"/>
              </a:rPr>
              <a:t>SPF</a:t>
            </a:r>
            <a:r>
              <a:rPr lang="zh-TW" altLang="en-US" dirty="0">
                <a:latin typeface="Microsoft JhengHei" panose="020B0604030504040204" pitchFamily="34" charset="-120"/>
                <a:ea typeface="Microsoft JhengHei" panose="020B0604030504040204" pitchFamily="34" charset="-120"/>
              </a:rPr>
              <a:t>：確認電子郵件確實是由網域授權的郵件伺服器寄出，以防止有人偽冒身分寄出垃圾郵件。管理者可設定傳送郵件伺服器的</a:t>
            </a:r>
            <a:r>
              <a:rPr lang="en-US" altLang="zh-TW" dirty="0">
                <a:latin typeface="Microsoft JhengHei" panose="020B0604030504040204" pitchFamily="34" charset="-120"/>
                <a:ea typeface="Microsoft JhengHei" panose="020B0604030504040204" pitchFamily="34" charset="-120"/>
              </a:rPr>
              <a:t>IP</a:t>
            </a:r>
            <a:r>
              <a:rPr lang="zh-TW" altLang="en-US" dirty="0">
                <a:latin typeface="Microsoft JhengHei" panose="020B0604030504040204" pitchFamily="34" charset="-120"/>
                <a:ea typeface="Microsoft JhengHei" panose="020B0604030504040204" pitchFamily="34" charset="-120"/>
              </a:rPr>
              <a:t>範圍，如有任何郵件並非從授權的</a:t>
            </a:r>
            <a:r>
              <a:rPr lang="en-US" altLang="zh-TW" dirty="0">
                <a:latin typeface="Microsoft JhengHei" panose="020B0604030504040204" pitchFamily="34" charset="-120"/>
                <a:ea typeface="Microsoft JhengHei" panose="020B0604030504040204" pitchFamily="34" charset="-120"/>
              </a:rPr>
              <a:t>IP</a:t>
            </a:r>
            <a:r>
              <a:rPr lang="zh-TW" altLang="en-US" dirty="0">
                <a:latin typeface="Microsoft JhengHei" panose="020B0604030504040204" pitchFamily="34" charset="-120"/>
                <a:ea typeface="Microsoft JhengHei" panose="020B0604030504040204" pitchFamily="34" charset="-120"/>
              </a:rPr>
              <a:t>位址寄出，可能該郵件就不是由真正的寄件者寄出</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郵件上聲稱的「寄件者」是假冒的</a:t>
            </a:r>
            <a:r>
              <a:rPr lang="en-US" altLang="zh-TW" dirty="0">
                <a:latin typeface="Microsoft JhengHei" panose="020B0604030504040204" pitchFamily="34" charset="-120"/>
                <a:ea typeface="Microsoft JhengHei" panose="020B0604030504040204" pitchFamily="34" charset="-120"/>
              </a:rPr>
              <a:t>)</a:t>
            </a:r>
          </a:p>
          <a:p>
            <a:pPr lvl="1" eaLnBrk="1" hangingPunct="1"/>
            <a:r>
              <a:rPr lang="zh-TW" altLang="en-US" dirty="0">
                <a:latin typeface="Microsoft JhengHei" panose="020B0604030504040204" pitchFamily="34" charset="-120"/>
                <a:ea typeface="Microsoft JhengHei" panose="020B0604030504040204" pitchFamily="34" charset="-120"/>
              </a:rPr>
              <a:t>關鍵字比對：藉由信件本文與附件中出現的字眼判斷是否為垃圾信件的技術，也可設定多組語意來評斷，例如：「週年慶」配上「折扣」或「限量」等字眼時就可判定為廣告信件。選用關鍵字比對功能時應注意是必須要能支援「中文」或「多國語系」較佳，且建議包含「附件的內容」都應進行內容的判別</a:t>
            </a:r>
            <a:endParaRPr lang="en-US" altLang="zh-TW" dirty="0">
              <a:latin typeface="Microsoft JhengHei" panose="020B0604030504040204" pitchFamily="34" charset="-120"/>
              <a:ea typeface="Microsoft JhengHei" panose="020B0604030504040204" pitchFamily="34" charset="-120"/>
            </a:endParaRPr>
          </a:p>
          <a:p>
            <a:pPr lvl="1" eaLnBrk="1" hangingPunct="1"/>
            <a:r>
              <a:rPr lang="zh-TW" altLang="en-US" dirty="0">
                <a:latin typeface="Microsoft JhengHei" panose="020B0604030504040204" pitchFamily="34" charset="-120"/>
                <a:ea typeface="Microsoft JhengHei" panose="020B0604030504040204" pitchFamily="34" charset="-120"/>
              </a:rPr>
              <a:t>內容過濾條件：運用自行定義的某些過濾條件判斷是否為垃圾郵件的技術，例如：當相同主旨的信件超出</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封的條件滿足時，便認定是垃圾郵件</a:t>
            </a:r>
          </a:p>
          <a:p>
            <a:pPr lvl="1" eaLnBrk="1" hangingPunct="1"/>
            <a:r>
              <a:rPr lang="zh-TW" altLang="en-US" dirty="0">
                <a:latin typeface="Microsoft JhengHei" panose="020B0604030504040204" pitchFamily="34" charset="-120"/>
                <a:ea typeface="Microsoft JhengHei" panose="020B0604030504040204" pitchFamily="34" charset="-120"/>
              </a:rPr>
              <a:t>外部資料庫比對：</a:t>
            </a:r>
            <a:r>
              <a:rPr lang="en-US" altLang="zh-TW" dirty="0" err="1">
                <a:latin typeface="Microsoft JhengHei" panose="020B0604030504040204" pitchFamily="34" charset="-120"/>
                <a:ea typeface="Microsoft JhengHei" panose="020B0604030504040204" pitchFamily="34" charset="-120"/>
              </a:rPr>
              <a:t>外部資料庫是由第三方蒐集整理垃圾信件指紋特徵</a:t>
            </a:r>
            <a:r>
              <a:rPr lang="zh-TW" altLang="en-US" dirty="0">
                <a:latin typeface="Microsoft JhengHei" panose="020B0604030504040204" pitchFamily="34" charset="-120"/>
                <a:ea typeface="Microsoft JhengHei" panose="020B0604030504040204" pitchFamily="34" charset="-120"/>
              </a:rPr>
              <a:t>，並分享更新給垃圾信件防護機制使用，以阻擋垃圾信件的傳播，常見的包含</a:t>
            </a:r>
            <a:r>
              <a:rPr lang="en-US" altLang="zh-TW" dirty="0">
                <a:latin typeface="Microsoft JhengHei" panose="020B0604030504040204" pitchFamily="34" charset="-120"/>
                <a:ea typeface="Microsoft JhengHei" panose="020B0604030504040204" pitchFamily="34" charset="-120"/>
              </a:rPr>
              <a:t>DCC</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Razor</a:t>
            </a:r>
            <a:r>
              <a:rPr lang="zh-TW" altLang="en-US" dirty="0">
                <a:latin typeface="Microsoft JhengHei" panose="020B0604030504040204" pitchFamily="34" charset="-120"/>
                <a:ea typeface="Microsoft JhengHei" panose="020B0604030504040204" pitchFamily="34" charset="-120"/>
              </a:rPr>
              <a:t>及</a:t>
            </a:r>
            <a:r>
              <a:rPr lang="en-US" altLang="zh-TW" dirty="0" err="1">
                <a:latin typeface="Microsoft JhengHei" panose="020B0604030504040204" pitchFamily="34" charset="-120"/>
                <a:ea typeface="Microsoft JhengHei" panose="020B0604030504040204" pitchFamily="34" charset="-120"/>
              </a:rPr>
              <a:t>Pyzor</a:t>
            </a:r>
            <a:r>
              <a:rPr lang="zh-TW" altLang="en-US" dirty="0">
                <a:latin typeface="Microsoft JhengHei" panose="020B0604030504040204" pitchFamily="34" charset="-120"/>
                <a:ea typeface="Microsoft JhengHei" panose="020B0604030504040204" pitchFamily="34" charset="-120"/>
              </a:rPr>
              <a:t>等</a:t>
            </a:r>
          </a:p>
          <a:p>
            <a:pPr lvl="1" eaLnBrk="1" hangingPunct="1"/>
            <a:r>
              <a:rPr lang="zh-TW" altLang="en-US" dirty="0">
                <a:latin typeface="Microsoft JhengHei" panose="020B0604030504040204" pitchFamily="34" charset="-120"/>
                <a:ea typeface="Microsoft JhengHei" panose="020B0604030504040204" pitchFamily="34" charset="-120"/>
              </a:rPr>
              <a:t>貝氏演算法</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自動學習機制</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貝氏定理是結合「事前機率與條件機率」，導出「事後機率」的過程，投入垃圾郵件與非垃圾郵件，分別交予貝氏過濾之演算法進行訓練，產生適當的機率規則自動分辨出垃圾郵件與正常郵件，投入分析的郵件樣本量越大且越接近現況，此演算法的準確度就越高，但必須定期以新樣本進行訓練才能維持</a:t>
            </a:r>
          </a:p>
          <a:p>
            <a:pPr lvl="1" eaLnBrk="1" hangingPunct="1"/>
            <a:r>
              <a:rPr lang="zh-TW" altLang="en-US" dirty="0">
                <a:latin typeface="Microsoft JhengHei" panose="020B0604030504040204" pitchFamily="34" charset="-120"/>
                <a:ea typeface="Microsoft JhengHei" panose="020B0604030504040204" pitchFamily="34" charset="-120"/>
              </a:rPr>
              <a:t>圖片辨識技術：許多廣告信件寄件者為規避垃圾郵件防護以文字判斷為主的技術，因此改寄圖形內容的廣告信件，讓垃圾郵件過濾的防護失效，因此可透過圖片辨識技術，進行色情圖片辨識與圖片字元辨識，但必須注意的是大量的圖片將使辨識速度產生瓶頸</a:t>
            </a:r>
          </a:p>
        </p:txBody>
      </p:sp>
    </p:spTree>
    <p:extLst>
      <p:ext uri="{BB962C8B-B14F-4D97-AF65-F5344CB8AC3E}">
        <p14:creationId xmlns:p14="http://schemas.microsoft.com/office/powerpoint/2010/main" val="20146633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008063" y="773113"/>
            <a:ext cx="5148262" cy="3860800"/>
          </a:xfrm>
          <a:prstGeom prst="rect">
            <a:avLst/>
          </a:prstGeom>
          <a:ln/>
        </p:spPr>
      </p:sp>
      <p:sp>
        <p:nvSpPr>
          <p:cNvPr id="233475"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匣道模式</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(Mail Relay)</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：將信件先轉送到垃圾郵件過濾設備，不會影響其他網路流量，但如果設備故障信件則無法進出，安全性較高</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(Fail Close)</a:t>
            </a:r>
          </a:p>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Bridge</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模式：直接將線路跨接在垃圾郵件過濾設備上，其他非</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SMTP</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的流量也會經過，所以會影響其他網路流量的效能，但如果設備故障會自動</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Bypass</a:t>
            </a: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流量，安全性較低</a:t>
            </a:r>
            <a:r>
              <a:rPr kumimoji="1" lang="en-US" altLang="zh-TW" sz="1400" kern="1200" baseline="0" noProof="0" dirty="0">
                <a:solidFill>
                  <a:schemeClr val="tx1"/>
                </a:solidFill>
                <a:latin typeface="微軟正黑體" panose="020B0604030504040204" pitchFamily="34" charset="-120"/>
                <a:ea typeface="微軟正黑體" panose="020B0604030504040204" pitchFamily="34" charset="-120"/>
                <a:cs typeface="+mn-cs"/>
              </a:rPr>
              <a:t>(Fail Open)</a:t>
            </a:r>
            <a:endPar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22221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008063" y="773113"/>
            <a:ext cx="5148262" cy="3860800"/>
          </a:xfrm>
          <a:prstGeom prst="rect">
            <a:avLst/>
          </a:prstGeom>
          <a:ln/>
        </p:spPr>
      </p:sp>
      <p:sp>
        <p:nvSpPr>
          <p:cNvPr id="235523" name="Rectangle 3"/>
          <p:cNvSpPr>
            <a:spLocks noGrp="1" noChangeArrowheads="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lvl="1" indent="-285750" algn="l" defTabSz="0" rtl="0" eaLnBrk="0" fontAlgn="base" hangingPunct="0">
              <a:lnSpc>
                <a:spcPct val="120000"/>
              </a:lnSpc>
              <a:spcBef>
                <a:spcPts val="200"/>
              </a:spcBef>
              <a:spcAft>
                <a:spcPts val="200"/>
              </a:spcAft>
              <a:buFont typeface="Wingdings" panose="05000000000000000000" pitchFamily="2" charset="2"/>
              <a:buChar char="l"/>
              <a:tabLst>
                <a:tab pos="0" algn="l"/>
              </a:tabLst>
            </a:pPr>
            <a:r>
              <a:rPr kumimoji="1" lang="zh-TW" altLang="en-US" sz="1400" kern="1200" baseline="0" noProof="0" dirty="0">
                <a:solidFill>
                  <a:schemeClr val="tx1"/>
                </a:solidFill>
                <a:latin typeface="微軟正黑體" panose="020B0604030504040204" pitchFamily="34" charset="-120"/>
                <a:ea typeface="微軟正黑體" panose="020B0604030504040204" pitchFamily="34" charset="-120"/>
                <a:cs typeface="+mn-cs"/>
              </a:rPr>
              <a:t>管理重點</a:t>
            </a:r>
          </a:p>
          <a:p>
            <a:pPr lvl="1" eaLnBrk="1" hangingPunct="1"/>
            <a:r>
              <a:rPr lang="zh-TW" altLang="en-US" dirty="0">
                <a:latin typeface="Microsoft JhengHei" panose="020B0604030504040204" pitchFamily="34" charset="-120"/>
                <a:ea typeface="Microsoft JhengHei" panose="020B0604030504040204" pitchFamily="34" charset="-120"/>
              </a:rPr>
              <a:t>應定期自動更新垃圾郵件辨識特徵碼</a:t>
            </a:r>
          </a:p>
          <a:p>
            <a:pPr lvl="1" eaLnBrk="1" hangingPunct="1"/>
            <a:r>
              <a:rPr lang="zh-TW" altLang="en-US" dirty="0">
                <a:latin typeface="Microsoft JhengHei" panose="020B0604030504040204" pitchFamily="34" charset="-120"/>
                <a:ea typeface="Microsoft JhengHei" panose="020B0604030504040204" pitchFamily="34" charset="-120"/>
              </a:rPr>
              <a:t>電子郵件過濾規則的變更應建立管理程序，例如： 電子郵件過濾規則變更申請，應經過授權主管的核准，並保留相關異動紀錄</a:t>
            </a:r>
            <a:endParaRPr lang="en-US" altLang="zh-TW"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6320205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端點偵測及回應</a:t>
            </a:r>
            <a:r>
              <a:rPr lang="en-US" altLang="zh-TW" dirty="0"/>
              <a:t>(Endpoint Detection and Response, EDR)</a:t>
            </a:r>
            <a:r>
              <a:rPr lang="zh-TW" altLang="en-US" dirty="0"/>
              <a:t>系統能</a:t>
            </a:r>
            <a:r>
              <a:rPr kumimoji="1" lang="zh-TW" altLang="en-US"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rPr>
              <a:t>持續不斷地蒐集端點設備的活動資訊，並執行預測、防護、檢測、回應的防禦工作，當資安事件發生時就能有效率的阻擋並追蹤威脅事件的活動軌跡</a:t>
            </a:r>
            <a:endParaRPr kumimoji="1" lang="en-US" altLang="zh-TW" sz="1400" b="0" i="0" kern="1200" baseline="0" noProof="0" dirty="0">
              <a:solidFill>
                <a:schemeClr val="tx1"/>
              </a:solidFill>
              <a:effectLst/>
              <a:latin typeface="微軟正黑體" panose="020B0604030504040204" pitchFamily="34" charset="-120"/>
              <a:ea typeface="微軟正黑體" panose="020B0604030504040204" pitchFamily="34" charset="-120"/>
              <a:cs typeface="+mn-cs"/>
            </a:endParaRPr>
          </a:p>
          <a:p>
            <a:pPr lvl="1"/>
            <a:r>
              <a:rPr lang="zh-TW" altLang="zh-TW" dirty="0"/>
              <a:t>預測：</a:t>
            </a:r>
            <a:r>
              <a:rPr lang="zh-TW" altLang="en-US" dirty="0"/>
              <a:t>蒐集</a:t>
            </a:r>
            <a:r>
              <a:rPr lang="zh-TW" altLang="zh-TW" dirty="0"/>
              <a:t>終端的運行狀態</a:t>
            </a:r>
            <a:r>
              <a:rPr lang="zh-TW" altLang="en-US" dirty="0"/>
              <a:t>與</a:t>
            </a:r>
            <a:r>
              <a:rPr lang="zh-TW" altLang="zh-TW" dirty="0"/>
              <a:t>行為</a:t>
            </a:r>
            <a:r>
              <a:rPr lang="zh-TW" altLang="en-US" dirty="0"/>
              <a:t>模式等資料</a:t>
            </a:r>
            <a:r>
              <a:rPr lang="zh-TW" altLang="zh-TW" dirty="0"/>
              <a:t>，</a:t>
            </a:r>
            <a:r>
              <a:rPr lang="zh-TW" altLang="en-US" dirty="0"/>
              <a:t>利用</a:t>
            </a:r>
            <a:r>
              <a:rPr lang="zh-TW" altLang="zh-TW" dirty="0"/>
              <a:t>數據分析，識別終端存在的風險，</a:t>
            </a:r>
            <a:r>
              <a:rPr lang="zh-TW" altLang="en-US" dirty="0"/>
              <a:t>並</a:t>
            </a:r>
            <a:r>
              <a:rPr lang="zh-TW" altLang="zh-TW" dirty="0"/>
              <a:t>對可能遭受的攻擊進行預測</a:t>
            </a:r>
            <a:endParaRPr lang="en-US" altLang="zh-TW" dirty="0"/>
          </a:p>
          <a:p>
            <a:pPr lvl="1"/>
            <a:r>
              <a:rPr lang="zh-TW" altLang="zh-TW" dirty="0"/>
              <a:t>防護：終端遭受網</a:t>
            </a:r>
            <a:r>
              <a:rPr lang="zh-TW" altLang="en-US" dirty="0"/>
              <a:t>路</a:t>
            </a:r>
            <a:r>
              <a:rPr lang="zh-TW" altLang="zh-TW" dirty="0"/>
              <a:t>攻擊時，</a:t>
            </a:r>
            <a:r>
              <a:rPr lang="zh-TW" altLang="en-US" dirty="0"/>
              <a:t>藉由</a:t>
            </a:r>
            <a:r>
              <a:rPr lang="zh-TW" altLang="zh-TW" dirty="0"/>
              <a:t>行為模式識別</a:t>
            </a:r>
            <a:r>
              <a:rPr lang="zh-TW" altLang="en-US" dirty="0"/>
              <a:t>與</a:t>
            </a:r>
            <a:r>
              <a:rPr lang="zh-TW" altLang="zh-TW" dirty="0"/>
              <a:t>規則匹配，及時阻斷攻擊行為</a:t>
            </a:r>
            <a:endParaRPr lang="en-US" altLang="zh-TW" dirty="0"/>
          </a:p>
          <a:p>
            <a:pPr lvl="1"/>
            <a:r>
              <a:rPr lang="zh-TW" altLang="zh-TW" dirty="0"/>
              <a:t>檢測：</a:t>
            </a:r>
            <a:r>
              <a:rPr lang="zh-TW" altLang="en-US" dirty="0"/>
              <a:t>持續</a:t>
            </a:r>
            <a:r>
              <a:rPr lang="zh-TW" altLang="zh-TW" dirty="0"/>
              <a:t>檢測終端的運行狀態</a:t>
            </a:r>
            <a:r>
              <a:rPr lang="zh-TW" altLang="en-US" dirty="0"/>
              <a:t>、</a:t>
            </a:r>
            <a:r>
              <a:rPr lang="zh-TW" altLang="zh-TW" dirty="0"/>
              <a:t>風險點</a:t>
            </a:r>
            <a:r>
              <a:rPr lang="zh-TW" altLang="en-US" dirty="0"/>
              <a:t>及</a:t>
            </a:r>
            <a:r>
              <a:rPr lang="zh-TW" altLang="zh-TW" dirty="0"/>
              <a:t>不符合規定項</a:t>
            </a:r>
            <a:r>
              <a:rPr lang="zh-TW" altLang="en-US" dirty="0"/>
              <a:t>目</a:t>
            </a:r>
            <a:r>
              <a:rPr lang="zh-TW" altLang="zh-TW" dirty="0"/>
              <a:t>，</a:t>
            </a:r>
            <a:r>
              <a:rPr lang="zh-TW" altLang="en-US" dirty="0"/>
              <a:t>例</a:t>
            </a:r>
            <a:r>
              <a:rPr lang="zh-TW" altLang="zh-TW" dirty="0"/>
              <a:t>如</a:t>
            </a:r>
            <a:r>
              <a:rPr lang="en-US" altLang="zh-TW" dirty="0"/>
              <a:t>:</a:t>
            </a:r>
            <a:r>
              <a:rPr lang="zh-TW" altLang="zh-TW" dirty="0"/>
              <a:t>開啟的服務、開放的</a:t>
            </a:r>
            <a:r>
              <a:rPr lang="en-US" altLang="zh-TW" dirty="0"/>
              <a:t>port</a:t>
            </a:r>
            <a:r>
              <a:rPr lang="zh-TW" altLang="zh-TW" dirty="0"/>
              <a:t>、異常操作等，提供修復措施 </a:t>
            </a:r>
            <a:endParaRPr lang="en-US" altLang="zh-TW" dirty="0"/>
          </a:p>
          <a:p>
            <a:pPr lvl="1"/>
            <a:r>
              <a:rPr lang="zh-TW" altLang="en-US" dirty="0"/>
              <a:t>回</a:t>
            </a:r>
            <a:r>
              <a:rPr lang="zh-TW" altLang="zh-TW" dirty="0"/>
              <a:t>應：在安全事件發生後，及時清除攻擊代碼，修復漏洞或關閉服務，防止再</a:t>
            </a:r>
            <a:r>
              <a:rPr lang="zh-TW" altLang="en-US" dirty="0"/>
              <a:t>次</a:t>
            </a:r>
            <a:r>
              <a:rPr lang="zh-TW" altLang="zh-TW" dirty="0"/>
              <a:t>被攻擊</a:t>
            </a:r>
            <a:endParaRPr lang="zh-TW" altLang="en-US" dirty="0"/>
          </a:p>
        </p:txBody>
      </p:sp>
    </p:spTree>
    <p:extLst>
      <p:ext uri="{BB962C8B-B14F-4D97-AF65-F5344CB8AC3E}">
        <p14:creationId xmlns:p14="http://schemas.microsoft.com/office/powerpoint/2010/main" val="34452294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xfrm>
            <a:off x="1008063" y="773113"/>
            <a:ext cx="5148262" cy="3860800"/>
          </a:xfrm>
          <a:prstGeom prst="rect">
            <a:avLst/>
          </a:prstGeom>
          <a:ln/>
        </p:spPr>
      </p:sp>
      <p:sp>
        <p:nvSpPr>
          <p:cNvPr id="243715" name="備忘稿版面配置區 2"/>
          <p:cNvSpPr>
            <a:spLocks noGrp="1"/>
          </p:cNvSpPr>
          <p:nvPr>
            <p:ph type="body" idx="1"/>
          </p:nvPr>
        </p:nvSpPr>
        <p:spPr>
          <a:xfrm>
            <a:off x="710610" y="4862231"/>
            <a:ext cx="5678083" cy="4604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559143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1_(封面)標題">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685800" y="2319338"/>
            <a:ext cx="7772400" cy="1470025"/>
          </a:xfrm>
        </p:spPr>
        <p:txBody>
          <a:bodyPr anchor="ctr"/>
          <a:lstStyle>
            <a:lvl1pPr algn="ctr">
              <a:defRPr sz="4400" smtClean="0"/>
            </a:lvl1pPr>
          </a:lstStyle>
          <a:p>
            <a:pPr lvl="0"/>
            <a:r>
              <a:rPr lang="zh-TW" altLang="en-US" noProof="0"/>
              <a:t>按一下以編輯母片標題樣式</a:t>
            </a:r>
            <a:endParaRPr lang="zh-TW" altLang="en-US" noProof="0" dirty="0"/>
          </a:p>
        </p:txBody>
      </p:sp>
      <p:sp>
        <p:nvSpPr>
          <p:cNvPr id="35843" name="Rectangle 3"/>
          <p:cNvSpPr>
            <a:spLocks noGrp="1" noChangeArrowheads="1"/>
          </p:cNvSpPr>
          <p:nvPr>
            <p:ph type="subTitle" idx="1"/>
          </p:nvPr>
        </p:nvSpPr>
        <p:spPr>
          <a:xfrm>
            <a:off x="1371600" y="4484688"/>
            <a:ext cx="6400800" cy="1752600"/>
          </a:xfrm>
        </p:spPr>
        <p:txBody>
          <a:bodyPr anchor="b"/>
          <a:lstStyle>
            <a:lvl1pPr marL="0" indent="0" algn="ctr">
              <a:buFont typeface="Wingdings" pitchFamily="2" charset="2"/>
              <a:buNone/>
              <a:defRPr sz="2400" smtClean="0"/>
            </a:lvl1pPr>
          </a:lstStyle>
          <a:p>
            <a:pPr lvl="0"/>
            <a:r>
              <a:rPr lang="zh-TW" altLang="en-US" noProof="0"/>
              <a:t>按一下以編輯母片副標題樣式</a:t>
            </a:r>
            <a:endParaRPr lang="zh-TW" altLang="en-US" noProof="0" dirty="0"/>
          </a:p>
        </p:txBody>
      </p:sp>
    </p:spTree>
    <p:extLst>
      <p:ext uri="{BB962C8B-B14F-4D97-AF65-F5344CB8AC3E}">
        <p14:creationId xmlns:p14="http://schemas.microsoft.com/office/powerpoint/2010/main" val="36565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6" name="矩形 5"/>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641289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755650" y="115888"/>
            <a:ext cx="7848600" cy="865187"/>
          </a:xfrm>
        </p:spPr>
        <p:txBody>
          <a:bodyPr/>
          <a:lstStyle/>
          <a:p>
            <a:r>
              <a:rPr lang="zh-TW" altLang="en-US"/>
              <a:t>按一下以編輯母片標題樣式</a:t>
            </a:r>
          </a:p>
        </p:txBody>
      </p:sp>
      <p:sp>
        <p:nvSpPr>
          <p:cNvPr id="3" name="表格版面配置區 2"/>
          <p:cNvSpPr>
            <a:spLocks noGrp="1"/>
          </p:cNvSpPr>
          <p:nvPr>
            <p:ph type="tbl" idx="1"/>
          </p:nvPr>
        </p:nvSpPr>
        <p:spPr>
          <a:xfrm>
            <a:off x="457200" y="1052513"/>
            <a:ext cx="8229600" cy="5184775"/>
          </a:xfrm>
        </p:spPr>
        <p:txBody>
          <a:bodyPr/>
          <a:lstStyle/>
          <a:p>
            <a:pPr lvl="0"/>
            <a:endParaRPr lang="zh-TW" altLang="en-US" noProof="0"/>
          </a:p>
        </p:txBody>
      </p:sp>
      <p:sp>
        <p:nvSpPr>
          <p:cNvPr id="4"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6" name="矩形 5"/>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41171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9" name="矩形 8"/>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340351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2_(內容)標題">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685800" y="2319338"/>
            <a:ext cx="7772400" cy="1470025"/>
          </a:xfrm>
        </p:spPr>
        <p:txBody>
          <a:bodyPr anchor="ctr"/>
          <a:lstStyle>
            <a:lvl1pPr algn="ctr">
              <a:defRPr sz="4400" smtClean="0"/>
            </a:lvl1pPr>
          </a:lstStyle>
          <a:p>
            <a:pPr lvl="0"/>
            <a:r>
              <a:rPr lang="zh-TW" altLang="en-US" noProof="0"/>
              <a:t>按一下以編輯母片標題樣式</a:t>
            </a:r>
            <a:endParaRPr lang="zh-TW" altLang="en-US" noProof="0" dirty="0"/>
          </a:p>
        </p:txBody>
      </p:sp>
      <p:sp>
        <p:nvSpPr>
          <p:cNvPr id="5" name="Rectangle 3"/>
          <p:cNvSpPr>
            <a:spLocks noGrp="1" noChangeArrowheads="1"/>
          </p:cNvSpPr>
          <p:nvPr>
            <p:ph type="subTitle" idx="1"/>
          </p:nvPr>
        </p:nvSpPr>
        <p:spPr>
          <a:xfrm>
            <a:off x="1371600" y="4484688"/>
            <a:ext cx="6400800" cy="1752600"/>
          </a:xfrm>
        </p:spPr>
        <p:txBody>
          <a:bodyPr anchor="b"/>
          <a:lstStyle>
            <a:lvl1pPr marL="0" indent="0" algn="ctr">
              <a:buFont typeface="Wingdings" pitchFamily="2" charset="2"/>
              <a:buNone/>
              <a:defRPr sz="2400" smtClean="0"/>
            </a:lvl1pPr>
          </a:lstStyle>
          <a:p>
            <a:pPr lvl="0"/>
            <a:r>
              <a:rPr lang="zh-TW" altLang="en-US" noProof="0"/>
              <a:t>按一下以編輯母片副標題樣式</a:t>
            </a:r>
            <a:endParaRPr lang="zh-TW" altLang="en-US" noProof="0" dirty="0"/>
          </a:p>
        </p:txBody>
      </p:sp>
      <p:sp>
        <p:nvSpPr>
          <p:cNvPr id="7" name="矩形 6"/>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83775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_1項內容">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1224000" y="116632"/>
            <a:ext cx="774048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lvl="0"/>
            <a:r>
              <a:rPr lang="zh-TW" altLang="en-US" dirty="0"/>
              <a:t>按一下以編輯母片標題樣式</a:t>
            </a:r>
          </a:p>
        </p:txBody>
      </p:sp>
      <p:sp>
        <p:nvSpPr>
          <p:cNvPr id="8" name="內容版面配置區 7"/>
          <p:cNvSpPr>
            <a:spLocks noGrp="1"/>
          </p:cNvSpPr>
          <p:nvPr>
            <p:ph sz="quarter" idx="10" hasCustomPrompt="1"/>
          </p:nvPr>
        </p:nvSpPr>
        <p:spPr>
          <a:xfrm>
            <a:off x="539552" y="1080000"/>
            <a:ext cx="8071200" cy="5230800"/>
          </a:xfrm>
        </p:spPr>
        <p:txBody>
          <a:body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5" name="矩形 4"/>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41710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1_2項內容">
    <p:spTree>
      <p:nvGrpSpPr>
        <p:cNvPr id="1" name=""/>
        <p:cNvGrpSpPr/>
        <p:nvPr/>
      </p:nvGrpSpPr>
      <p:grpSpPr>
        <a:xfrm>
          <a:off x="0" y="0"/>
          <a:ext cx="0" cy="0"/>
          <a:chOff x="0" y="0"/>
          <a:chExt cx="0" cy="0"/>
        </a:xfrm>
      </p:grpSpPr>
      <p:sp>
        <p:nvSpPr>
          <p:cNvPr id="6" name="內容版面配置區 14"/>
          <p:cNvSpPr>
            <a:spLocks noGrp="1"/>
          </p:cNvSpPr>
          <p:nvPr>
            <p:ph sz="quarter" idx="13" hasCustomPrompt="1"/>
          </p:nvPr>
        </p:nvSpPr>
        <p:spPr>
          <a:xfrm>
            <a:off x="611560" y="1268760"/>
            <a:ext cx="8071200" cy="432048"/>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1" name="內容版面配置區 10"/>
          <p:cNvSpPr>
            <a:spLocks noGrp="1"/>
          </p:cNvSpPr>
          <p:nvPr>
            <p:ph sz="quarter" idx="11" hasCustomPrompt="1"/>
          </p:nvPr>
        </p:nvSpPr>
        <p:spPr>
          <a:xfrm>
            <a:off x="612000" y="4293096"/>
            <a:ext cx="8071200" cy="1980000"/>
          </a:xfrm>
        </p:spPr>
        <p:txBody>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sz="2000"/>
            </a:lvl1pPr>
            <a:lvl2pPr>
              <a:defRPr sz="1800"/>
            </a:lvl2pPr>
            <a:lvl3pPr>
              <a:defRPr sz="1600"/>
            </a:lvl3pPr>
            <a:lvl4pPr>
              <a:defRPr sz="1400"/>
            </a:lvl4pPr>
            <a:lvl5pPr>
              <a:defRPr sz="1200"/>
            </a:lvl5pPr>
          </a:lstStyle>
          <a:p>
            <a:pPr marL="288000" marR="0" lvl="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a:pPr>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5" name="內容版面配置區 14"/>
          <p:cNvSpPr>
            <a:spLocks noGrp="1"/>
          </p:cNvSpPr>
          <p:nvPr>
            <p:ph sz="quarter" idx="12" hasCustomPrompt="1"/>
          </p:nvPr>
        </p:nvSpPr>
        <p:spPr>
          <a:xfrm>
            <a:off x="612000" y="1700808"/>
            <a:ext cx="8071200" cy="1980000"/>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7" name="內容版面配置區 14"/>
          <p:cNvSpPr>
            <a:spLocks noGrp="1"/>
          </p:cNvSpPr>
          <p:nvPr>
            <p:ph sz="quarter" idx="14" hasCustomPrompt="1"/>
          </p:nvPr>
        </p:nvSpPr>
        <p:spPr>
          <a:xfrm>
            <a:off x="611560" y="3861048"/>
            <a:ext cx="8071200" cy="432048"/>
          </a:xfrm>
        </p:spPr>
        <p:txBody>
          <a:bodyPr/>
          <a:lstStyle>
            <a:lvl1pPr>
              <a:defRPr sz="20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9" name="矩形 8"/>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864155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2_2項內容">
    <p:spTree>
      <p:nvGrpSpPr>
        <p:cNvPr id="1" name=""/>
        <p:cNvGrpSpPr/>
        <p:nvPr/>
      </p:nvGrpSpPr>
      <p:grpSpPr>
        <a:xfrm>
          <a:off x="0" y="0"/>
          <a:ext cx="0" cy="0"/>
          <a:chOff x="0" y="0"/>
          <a:chExt cx="0" cy="0"/>
        </a:xfrm>
      </p:grpSpPr>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1" name="內容版面配置區 10"/>
          <p:cNvSpPr>
            <a:spLocks noGrp="1"/>
          </p:cNvSpPr>
          <p:nvPr>
            <p:ph sz="quarter" idx="11" hasCustomPrompt="1"/>
          </p:nvPr>
        </p:nvSpPr>
        <p:spPr>
          <a:xfrm>
            <a:off x="612000" y="3789320"/>
            <a:ext cx="8071200" cy="2520000"/>
          </a:xfrm>
        </p:spPr>
        <p:txBody>
          <a:bodyPr/>
          <a:lstStyle>
            <a:lvl1pPr marL="288000" marR="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sz="2800"/>
            </a:lvl1pPr>
            <a:lvl2pPr>
              <a:defRPr sz="2400"/>
            </a:lvl2pPr>
            <a:lvl3pPr>
              <a:defRPr sz="2000"/>
            </a:lvl3pPr>
            <a:lvl4pPr>
              <a:defRPr sz="1800"/>
            </a:lvl4pPr>
            <a:lvl5pPr>
              <a:defRPr sz="1600"/>
            </a:lvl5pPr>
          </a:lstStyle>
          <a:p>
            <a:pPr marL="288000" marR="0" lvl="0" indent="-288000" algn="l" defTabSz="0" rtl="0" eaLnBrk="1" fontAlgn="base" latinLnBrk="0" hangingPunct="1">
              <a:lnSpc>
                <a:spcPct val="120000"/>
              </a:lnSpc>
              <a:spcBef>
                <a:spcPts val="200"/>
              </a:spcBef>
              <a:spcAft>
                <a:spcPts val="200"/>
              </a:spcAft>
              <a:buClrTx/>
              <a:buSzTx/>
              <a:buFont typeface="Times New Roman" pitchFamily="18" charset="0"/>
              <a:buChar char="●"/>
              <a:tabLst>
                <a:tab pos="0" algn="l"/>
              </a:tabLst>
              <a:defRPr/>
            </a:pPr>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5" name="內容版面配置區 14"/>
          <p:cNvSpPr>
            <a:spLocks noGrp="1"/>
          </p:cNvSpPr>
          <p:nvPr>
            <p:ph sz="quarter" idx="12" hasCustomPrompt="1"/>
          </p:nvPr>
        </p:nvSpPr>
        <p:spPr>
          <a:xfrm>
            <a:off x="612000" y="1124744"/>
            <a:ext cx="8071200" cy="2520000"/>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矩形 5"/>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238690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5-3_2項內容">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539992" y="1195610"/>
            <a:ext cx="396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5" name="文字版面配置區 4"/>
          <p:cNvSpPr>
            <a:spLocks noGrp="1"/>
          </p:cNvSpPr>
          <p:nvPr>
            <p:ph type="body" sz="quarter" idx="3"/>
          </p:nvPr>
        </p:nvSpPr>
        <p:spPr>
          <a:xfrm>
            <a:off x="4716448" y="1196181"/>
            <a:ext cx="3960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標題 1"/>
          <p:cNvSpPr>
            <a:spLocks noGrp="1"/>
          </p:cNvSpPr>
          <p:nvPr>
            <p:ph type="title"/>
          </p:nvPr>
        </p:nvSpPr>
        <p:spPr>
          <a:xfrm>
            <a:off x="1224000" y="116736"/>
            <a:ext cx="7459200" cy="936000"/>
          </a:xfrm>
        </p:spPr>
        <p:txBody>
          <a:bodyPr anchor="b"/>
          <a:lstStyle/>
          <a:p>
            <a:r>
              <a:rPr lang="zh-TW" altLang="en-US"/>
              <a:t>按一下以編輯母片標題樣式</a:t>
            </a:r>
            <a:endParaRPr lang="zh-TW" altLang="en-US" dirty="0"/>
          </a:p>
        </p:txBody>
      </p:sp>
      <p:sp>
        <p:nvSpPr>
          <p:cNvPr id="12" name="內容版面配置區 11"/>
          <p:cNvSpPr>
            <a:spLocks noGrp="1"/>
          </p:cNvSpPr>
          <p:nvPr>
            <p:ph sz="quarter" idx="10" hasCustomPrompt="1"/>
          </p:nvPr>
        </p:nvSpPr>
        <p:spPr>
          <a:xfrm>
            <a:off x="539992" y="1843683"/>
            <a:ext cx="3960000" cy="4465638"/>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3" name="內容版面配置區 11"/>
          <p:cNvSpPr>
            <a:spLocks noGrp="1"/>
          </p:cNvSpPr>
          <p:nvPr>
            <p:ph sz="quarter" idx="11" hasCustomPrompt="1"/>
          </p:nvPr>
        </p:nvSpPr>
        <p:spPr>
          <a:xfrm>
            <a:off x="4716141" y="1844254"/>
            <a:ext cx="3960000" cy="4465638"/>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9" name="矩形 8"/>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29612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4_2項內容">
    <p:spTree>
      <p:nvGrpSpPr>
        <p:cNvPr id="1" name=""/>
        <p:cNvGrpSpPr/>
        <p:nvPr/>
      </p:nvGrpSpPr>
      <p:grpSpPr>
        <a:xfrm>
          <a:off x="0" y="0"/>
          <a:ext cx="0" cy="0"/>
          <a:chOff x="0" y="0"/>
          <a:chExt cx="0" cy="0"/>
        </a:xfrm>
      </p:grpSpPr>
      <p:sp>
        <p:nvSpPr>
          <p:cNvPr id="8" name="標題 1"/>
          <p:cNvSpPr>
            <a:spLocks noGrp="1"/>
          </p:cNvSpPr>
          <p:nvPr>
            <p:ph type="title"/>
          </p:nvPr>
        </p:nvSpPr>
        <p:spPr>
          <a:xfrm>
            <a:off x="1224000" y="116736"/>
            <a:ext cx="7459200" cy="936000"/>
          </a:xfrm>
        </p:spPr>
        <p:txBody>
          <a:bodyPr anchor="b"/>
          <a:lstStyle/>
          <a:p>
            <a:r>
              <a:rPr lang="zh-TW" altLang="en-US"/>
              <a:t>按一下以編輯母片標題樣式</a:t>
            </a:r>
            <a:endParaRPr lang="zh-TW" altLang="en-US" dirty="0"/>
          </a:p>
        </p:txBody>
      </p:sp>
      <p:sp>
        <p:nvSpPr>
          <p:cNvPr id="5" name="內容版面配置區 11"/>
          <p:cNvSpPr>
            <a:spLocks noGrp="1"/>
          </p:cNvSpPr>
          <p:nvPr>
            <p:ph sz="quarter" idx="10" hasCustomPrompt="1"/>
          </p:nvPr>
        </p:nvSpPr>
        <p:spPr>
          <a:xfrm>
            <a:off x="539992"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6" name="內容版面配置區 11"/>
          <p:cNvSpPr>
            <a:spLocks noGrp="1"/>
          </p:cNvSpPr>
          <p:nvPr>
            <p:ph sz="quarter" idx="11" hasCustomPrompt="1"/>
          </p:nvPr>
        </p:nvSpPr>
        <p:spPr>
          <a:xfrm>
            <a:off x="4716016" y="1196752"/>
            <a:ext cx="3960000" cy="5112000"/>
          </a:xfrm>
        </p:spPr>
        <p:txBody>
          <a:bodyPr/>
          <a:lstStyle>
            <a:lvl1pPr>
              <a:defRPr sz="2400"/>
            </a:lvl1pPr>
            <a:lvl2pPr>
              <a:defRPr sz="2000"/>
            </a:lvl2pPr>
            <a:lvl3pPr>
              <a:defRPr sz="1800"/>
            </a:lvl3pPr>
            <a:lvl4pPr>
              <a:defRPr sz="1600"/>
            </a:lvl4pPr>
            <a:lvl5pPr>
              <a:defRPr sz="14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9" name="矩形 8"/>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95582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5-5_2項內容">
    <p:spTree>
      <p:nvGrpSpPr>
        <p:cNvPr id="1" name=""/>
        <p:cNvGrpSpPr/>
        <p:nvPr/>
      </p:nvGrpSpPr>
      <p:grpSpPr>
        <a:xfrm>
          <a:off x="0" y="0"/>
          <a:ext cx="0" cy="0"/>
          <a:chOff x="0" y="0"/>
          <a:chExt cx="0" cy="0"/>
        </a:xfrm>
      </p:grpSpPr>
      <p:sp>
        <p:nvSpPr>
          <p:cNvPr id="6" name="內容版面配置區 14"/>
          <p:cNvSpPr>
            <a:spLocks noGrp="1"/>
          </p:cNvSpPr>
          <p:nvPr>
            <p:ph sz="quarter" idx="13" hasCustomPrompt="1"/>
          </p:nvPr>
        </p:nvSpPr>
        <p:spPr>
          <a:xfrm>
            <a:off x="611560" y="1268760"/>
            <a:ext cx="8071200" cy="540000"/>
          </a:xfrm>
        </p:spPr>
        <p:txBody>
          <a:bodyPr/>
          <a:lstStyle>
            <a:lvl1pPr>
              <a:defRPr sz="2800"/>
            </a:lvl1pPr>
            <a:lvl2pPr>
              <a:defRPr sz="1800"/>
            </a:lvl2pPr>
            <a:lvl3pPr>
              <a:defRPr sz="1600"/>
            </a:lvl3pPr>
            <a:lvl4pPr>
              <a:defRPr sz="1400"/>
            </a:lvl4pPr>
            <a:lvl5pPr>
              <a:defRPr sz="1200"/>
            </a:lvl5pPr>
          </a:lstStyle>
          <a:p>
            <a:pPr lvl="0"/>
            <a:r>
              <a:rPr lang="zh-TW" altLang="en-US" dirty="0"/>
              <a:t>第</a:t>
            </a:r>
            <a:r>
              <a:rPr lang="en-US" altLang="zh-TW" dirty="0"/>
              <a:t>1</a:t>
            </a:r>
            <a:r>
              <a:rPr lang="zh-TW" altLang="en-US" dirty="0"/>
              <a:t>層</a:t>
            </a:r>
          </a:p>
        </p:txBody>
      </p:sp>
      <p:sp>
        <p:nvSpPr>
          <p:cNvPr id="2" name="標題 1"/>
          <p:cNvSpPr>
            <a:spLocks noGrp="1"/>
          </p:cNvSpPr>
          <p:nvPr>
            <p:ph type="title"/>
          </p:nvPr>
        </p:nvSpPr>
        <p:spPr>
          <a:xfrm>
            <a:off x="1224369" y="117028"/>
            <a:ext cx="7458831" cy="935708"/>
          </a:xfrm>
        </p:spPr>
        <p:txBody>
          <a:bodyPr anchor="b"/>
          <a:lstStyle/>
          <a:p>
            <a:r>
              <a:rPr lang="zh-TW" altLang="en-US"/>
              <a:t>按一下以編輯母片標題樣式</a:t>
            </a:r>
            <a:endParaRPr lang="zh-TW" altLang="en-US" dirty="0"/>
          </a:p>
        </p:txBody>
      </p:sp>
      <p:sp>
        <p:nvSpPr>
          <p:cNvPr id="15" name="內容版面配置區 14"/>
          <p:cNvSpPr>
            <a:spLocks noGrp="1"/>
          </p:cNvSpPr>
          <p:nvPr>
            <p:ph sz="quarter" idx="12" hasCustomPrompt="1"/>
          </p:nvPr>
        </p:nvSpPr>
        <p:spPr>
          <a:xfrm>
            <a:off x="612000" y="1989088"/>
            <a:ext cx="3960000" cy="4320232"/>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8" name="內容版面配置區 14"/>
          <p:cNvSpPr>
            <a:spLocks noGrp="1"/>
          </p:cNvSpPr>
          <p:nvPr>
            <p:ph sz="quarter" idx="14" hasCustomPrompt="1"/>
          </p:nvPr>
        </p:nvSpPr>
        <p:spPr>
          <a:xfrm>
            <a:off x="4716456" y="1989088"/>
            <a:ext cx="3960000" cy="4320232"/>
          </a:xfrm>
        </p:spPr>
        <p:txBody>
          <a:bodyPr/>
          <a:lstStyle>
            <a:lvl1pPr>
              <a:defRPr sz="2800"/>
            </a:lvl1pPr>
            <a:lvl2pPr>
              <a:defRPr sz="2400"/>
            </a:lvl2pPr>
            <a:lvl3pPr>
              <a:defRPr sz="2000"/>
            </a:lvl3pPr>
            <a:lvl4pPr>
              <a:defRPr sz="1800"/>
            </a:lvl4pPr>
            <a:lvl5pPr>
              <a:defRPr sz="1600"/>
            </a:lvl5pPr>
          </a:lstStyle>
          <a:p>
            <a:pPr lvl="0"/>
            <a:r>
              <a:rPr lang="zh-TW" altLang="en-US" dirty="0"/>
              <a:t>第</a:t>
            </a:r>
            <a:r>
              <a:rPr lang="en-US" altLang="zh-TW" dirty="0"/>
              <a:t>1</a:t>
            </a:r>
            <a:r>
              <a:rPr lang="zh-TW" altLang="en-US" dirty="0"/>
              <a:t>層</a:t>
            </a:r>
          </a:p>
          <a:p>
            <a:pPr lvl="1"/>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9" name="矩形 8"/>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178953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endParaRPr lang="en-US" altLang="zh-TW" dirty="0"/>
          </a:p>
        </p:txBody>
      </p:sp>
      <p:sp>
        <p:nvSpPr>
          <p:cNvPr id="5" name="矩形 4"/>
          <p:cNvSpPr/>
          <p:nvPr userDrawn="1"/>
        </p:nvSpPr>
        <p:spPr>
          <a:xfrm>
            <a:off x="7599988" y="6581001"/>
            <a:ext cx="1544012" cy="276999"/>
          </a:xfrm>
          <a:prstGeom prst="rect">
            <a:avLst/>
          </a:prstGeom>
        </p:spPr>
        <p:txBody>
          <a:bodyPr wrap="none">
            <a:spAutoFit/>
          </a:bodyPr>
          <a:lstStyle/>
          <a:p>
            <a:pPr algn="l" rtl="0" fontAlgn="base">
              <a:spcBef>
                <a:spcPct val="0"/>
              </a:spcBef>
              <a:spcAft>
                <a:spcPct val="0"/>
              </a:spcAft>
              <a:defRPr/>
            </a:pPr>
            <a:r>
              <a:rPr kumimoji="1" lang="zh-TW" altLang="en-US" sz="1200" i="0" kern="1200" dirty="0">
                <a:solidFill>
                  <a:schemeClr val="tx1"/>
                </a:solidFill>
                <a:latin typeface="+mn-ea"/>
                <a:ea typeface="+mn-ea"/>
                <a:cs typeface="+mn-cs"/>
              </a:rPr>
              <a:t>資通安全概論</a:t>
            </a:r>
            <a:r>
              <a:rPr kumimoji="1" lang="en-US" altLang="zh-TW" sz="1200" i="0" kern="1200" dirty="0">
                <a:solidFill>
                  <a:schemeClr val="tx1"/>
                </a:solidFill>
                <a:latin typeface="+mn-ea"/>
                <a:ea typeface="+mn-ea"/>
                <a:cs typeface="+mn-cs"/>
              </a:rPr>
              <a:t> 2-</a:t>
            </a:r>
            <a:fld id="{74E31534-B320-4691-AEBB-2C923280B2C3}" type="slidenum">
              <a:rPr kumimoji="1" lang="en-US" altLang="zh-TW" sz="1200" i="0" kern="1200" smtClean="0">
                <a:solidFill>
                  <a:schemeClr val="tx1"/>
                </a:solidFill>
                <a:latin typeface="+mn-ea"/>
                <a:ea typeface="+mn-ea"/>
                <a:cs typeface="+mn-cs"/>
              </a:rPr>
              <a:pPr algn="l" rtl="0" fontAlgn="base">
                <a:spcBef>
                  <a:spcPct val="0"/>
                </a:spcBef>
                <a:spcAft>
                  <a:spcPct val="0"/>
                </a:spcAft>
                <a:defRPr/>
              </a:pPr>
              <a:t>‹#›</a:t>
            </a:fld>
            <a:endParaRPr kumimoji="1" lang="en-US" altLang="zh-TW" sz="1200" i="0" kern="1200" dirty="0">
              <a:solidFill>
                <a:schemeClr val="tx1"/>
              </a:solidFill>
              <a:latin typeface="+mn-ea"/>
              <a:ea typeface="+mn-ea"/>
              <a:cs typeface="+mn-cs"/>
            </a:endParaRPr>
          </a:p>
        </p:txBody>
      </p:sp>
    </p:spTree>
    <p:extLst>
      <p:ext uri="{BB962C8B-B14F-4D97-AF65-F5344CB8AC3E}">
        <p14:creationId xmlns:p14="http://schemas.microsoft.com/office/powerpoint/2010/main" val="37642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23999" y="117028"/>
            <a:ext cx="7740489" cy="93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539552" y="1080000"/>
            <a:ext cx="8071271" cy="522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第</a:t>
            </a:r>
            <a:r>
              <a:rPr lang="en-US" altLang="zh-TW" dirty="0"/>
              <a:t>1</a:t>
            </a:r>
            <a:r>
              <a:rPr lang="zh-TW" altLang="en-US" dirty="0"/>
              <a:t>層</a:t>
            </a:r>
          </a:p>
          <a:p>
            <a:pPr marL="468000" marR="0" lvl="1"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a:pPr>
            <a:r>
              <a:rPr lang="zh-TW" altLang="en-US" dirty="0"/>
              <a:t>第</a:t>
            </a:r>
            <a:r>
              <a:rPr lang="en-US" altLang="zh-TW" dirty="0"/>
              <a:t>2</a:t>
            </a:r>
            <a:r>
              <a:rPr lang="zh-TW" altLang="en-US" dirty="0"/>
              <a:t>層</a:t>
            </a:r>
          </a:p>
          <a:p>
            <a:pPr lvl="2"/>
            <a:r>
              <a:rPr lang="zh-TW" altLang="en-US" dirty="0"/>
              <a:t>第</a:t>
            </a:r>
            <a:r>
              <a:rPr lang="en-US" altLang="zh-TW" dirty="0"/>
              <a:t>3</a:t>
            </a:r>
            <a:r>
              <a:rPr lang="zh-TW" altLang="en-US" dirty="0"/>
              <a:t>層</a:t>
            </a:r>
          </a:p>
          <a:p>
            <a:pPr lvl="3"/>
            <a:r>
              <a:rPr lang="zh-TW" altLang="en-US" dirty="0"/>
              <a:t>第</a:t>
            </a:r>
            <a:r>
              <a:rPr lang="en-US" altLang="zh-TW" dirty="0"/>
              <a:t>4</a:t>
            </a:r>
            <a:r>
              <a:rPr lang="zh-TW" altLang="en-US" dirty="0"/>
              <a:t>層</a:t>
            </a:r>
          </a:p>
          <a:p>
            <a:pPr lvl="4"/>
            <a:r>
              <a:rPr lang="zh-TW" altLang="en-US" dirty="0"/>
              <a:t>第</a:t>
            </a:r>
            <a:r>
              <a:rPr lang="en-US" altLang="zh-TW" dirty="0"/>
              <a:t>5</a:t>
            </a:r>
            <a:r>
              <a:rPr lang="zh-TW" altLang="en-US" dirty="0"/>
              <a:t>層</a:t>
            </a:r>
          </a:p>
        </p:txBody>
      </p:sp>
      <p:sp>
        <p:nvSpPr>
          <p:cNvPr id="1028" name="Rectangle 6"/>
          <p:cNvSpPr>
            <a:spLocks noChangeArrowheads="1"/>
          </p:cNvSpPr>
          <p:nvPr/>
        </p:nvSpPr>
        <p:spPr bwMode="auto">
          <a:xfrm>
            <a:off x="8286750" y="0"/>
            <a:ext cx="79216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sz="1200" i="0" dirty="0"/>
          </a:p>
        </p:txBody>
      </p:sp>
    </p:spTree>
  </p:cSld>
  <p:clrMap bg1="lt1" tx1="dk1" bg2="lt2" tx2="dk2" accent1="accent1" accent2="accent2" accent3="accent3" accent4="accent4" accent5="accent5" accent6="accent6" hlink="hlink" folHlink="folHlink"/>
  <p:sldLayoutIdLst>
    <p:sldLayoutId id="2147483711" r:id="rId1"/>
    <p:sldLayoutId id="2147483719" r:id="rId2"/>
    <p:sldLayoutId id="2147483708" r:id="rId3"/>
    <p:sldLayoutId id="2147483710" r:id="rId4"/>
    <p:sldLayoutId id="2147483715" r:id="rId5"/>
    <p:sldLayoutId id="2147483707" r:id="rId6"/>
    <p:sldLayoutId id="2147483712" r:id="rId7"/>
    <p:sldLayoutId id="2147483716" r:id="rId8"/>
    <p:sldLayoutId id="2147483720" r:id="rId9"/>
    <p:sldLayoutId id="2147483721" r:id="rId10"/>
    <p:sldLayoutId id="2147483722" r:id="rId11"/>
    <p:sldLayoutId id="2147483724" r:id="rId12"/>
  </p:sldLayoutIdLst>
  <p:hf sldNum="0" hdr="0" ftr="0" dt="0"/>
  <p:txStyles>
    <p:title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p:titleStyle>
    <p:body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SzPct val="90000"/>
        <a:buFont typeface="Wingdings" panose="05000000000000000000" pitchFamily="2" charset="2"/>
        <a:buChar char="u"/>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1.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2.xml"/><Relationship Id="rId1" Type="http://schemas.openxmlformats.org/officeDocument/2006/relationships/slideLayout" Target="../slideLayouts/slideLayout10.xml"/><Relationship Id="rId5" Type="http://schemas.openxmlformats.org/officeDocument/2006/relationships/image" Target="../media/image58.jpeg"/><Relationship Id="rId4" Type="http://schemas.openxmlformats.org/officeDocument/2006/relationships/image" Target="../media/image57.jpeg"/></Relationships>
</file>

<file path=ppt/slides/_rels/slide1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3.xml"/><Relationship Id="rId1" Type="http://schemas.openxmlformats.org/officeDocument/2006/relationships/slideLayout" Target="../slideLayouts/slideLayout10.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5.xml"/><Relationship Id="rId1" Type="http://schemas.openxmlformats.org/officeDocument/2006/relationships/slideLayout" Target="../slideLayouts/slideLayout10.xml"/><Relationship Id="rId4" Type="http://schemas.openxmlformats.org/officeDocument/2006/relationships/image" Target="../media/image63.jpeg"/></Relationships>
</file>

<file path=ppt/slides/_rels/slide1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image" Target="../media/image66.jpeg"/></Relationships>
</file>

<file path=ppt/slides/_rels/slide1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72.jpeg"/></Relationships>
</file>

<file path=ppt/slides/_rels/slide1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jpeg"/></Relationships>
</file>

<file path=ppt/slides/_rels/slide4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8.jpeg"/></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96.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10"/>
          <p:cNvSpPr>
            <a:spLocks noChangeArrowheads="1"/>
          </p:cNvSpPr>
          <p:nvPr/>
        </p:nvSpPr>
        <p:spPr bwMode="auto">
          <a:xfrm>
            <a:off x="827088" y="2565400"/>
            <a:ext cx="7773987" cy="1470025"/>
          </a:xfrm>
          <a:prstGeom prst="rect">
            <a:avLst/>
          </a:prstGeom>
          <a:noFill/>
          <a:ln w="9525">
            <a:noFill/>
            <a:miter lim="800000"/>
            <a:headEnd/>
            <a:tailEnd/>
          </a:ln>
          <a:effectLst/>
        </p:spPr>
        <p:txBody>
          <a:bodyPr anchor="ctr"/>
          <a:lstStyle/>
          <a:p>
            <a:pPr eaLnBrk="1" hangingPunct="1">
              <a:lnSpc>
                <a:spcPct val="120000"/>
              </a:lnSpc>
              <a:defRPr/>
            </a:pPr>
            <a:endParaRPr kumimoji="1" lang="en-US" altLang="zh-TW" sz="3200" b="0" dirty="0">
              <a:effectLst>
                <a:outerShdw blurRad="38100" dist="38100" dir="2700000" algn="tl">
                  <a:srgbClr val="DDDDDD"/>
                </a:outerShdw>
              </a:effectLst>
              <a:latin typeface="Arial" charset="0"/>
              <a:ea typeface="新細明體" charset="0"/>
              <a:cs typeface="新細明體" charset="0"/>
            </a:endParaRPr>
          </a:p>
        </p:txBody>
      </p:sp>
      <p:sp>
        <p:nvSpPr>
          <p:cNvPr id="5123" name="Rectangle 12"/>
          <p:cNvSpPr>
            <a:spLocks noGrp="1" noChangeArrowheads="1"/>
          </p:cNvSpPr>
          <p:nvPr>
            <p:ph type="ctrTitle"/>
          </p:nvPr>
        </p:nvSpPr>
        <p:spPr/>
        <p:txBody>
          <a:bodyPr/>
          <a:lstStyle/>
          <a:p>
            <a:r>
              <a:rPr lang="zh-TW" altLang="en-US" dirty="0"/>
              <a:t>資安職能訓練</a:t>
            </a:r>
            <a:r>
              <a:rPr lang="en-US" altLang="zh-TW" dirty="0"/>
              <a:t>-</a:t>
            </a:r>
            <a:br>
              <a:rPr lang="en-US" altLang="zh-TW" dirty="0"/>
            </a:br>
            <a:r>
              <a:rPr lang="zh-TW" altLang="en-US" dirty="0"/>
              <a:t>資通安全概論</a:t>
            </a:r>
            <a:br>
              <a:rPr lang="zh-TW" altLang="en-US" dirty="0"/>
            </a:br>
            <a:r>
              <a:rPr lang="en-US" altLang="zh-TW" dirty="0"/>
              <a:t>(</a:t>
            </a:r>
            <a:r>
              <a:rPr lang="zh-TW" altLang="en-US" dirty="0"/>
              <a:t>第</a:t>
            </a:r>
            <a:r>
              <a:rPr lang="en-US" altLang="zh-TW" dirty="0"/>
              <a:t>2</a:t>
            </a:r>
            <a:r>
              <a:rPr lang="zh-TW" altLang="en-US" dirty="0"/>
              <a:t>天</a:t>
            </a:r>
            <a:r>
              <a:rPr lang="en-US" altLang="zh-TW" dirty="0"/>
              <a:t>)</a:t>
            </a:r>
          </a:p>
        </p:txBody>
      </p:sp>
      <p:sp>
        <p:nvSpPr>
          <p:cNvPr id="5124" name="Subtitle 3"/>
          <p:cNvSpPr>
            <a:spLocks noGrp="1"/>
          </p:cNvSpPr>
          <p:nvPr>
            <p:ph type="subTitle" idx="1"/>
          </p:nvPr>
        </p:nvSpPr>
        <p:spPr/>
        <p:txBody>
          <a:bodyPr/>
          <a:lstStyle/>
          <a:p>
            <a:r>
              <a:rPr lang="zh-TW" altLang="en-US" dirty="0">
                <a:cs typeface="微軟正黑體" pitchFamily="34" charset="-120"/>
              </a:rPr>
              <a:t>行政院國家資通安全會報技術服務中心 編製</a:t>
            </a:r>
          </a:p>
        </p:txBody>
      </p:sp>
    </p:spTree>
    <p:extLst>
      <p:ext uri="{BB962C8B-B14F-4D97-AF65-F5344CB8AC3E}">
        <p14:creationId xmlns:p14="http://schemas.microsoft.com/office/powerpoint/2010/main" val="7414669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資訊技術安全服務生命週期</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8248703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網路區域規劃目的</a:t>
            </a:r>
          </a:p>
        </p:txBody>
      </p:sp>
      <p:sp>
        <p:nvSpPr>
          <p:cNvPr id="4" name="內容版面配置區 3"/>
          <p:cNvSpPr>
            <a:spLocks noGrp="1"/>
          </p:cNvSpPr>
          <p:nvPr>
            <p:ph sz="quarter" idx="10"/>
          </p:nvPr>
        </p:nvSpPr>
        <p:spPr/>
        <p:txBody>
          <a:bodyPr/>
          <a:lstStyle/>
          <a:p>
            <a:r>
              <a:rPr lang="en-US" altLang="zh-TW" sz="3200" dirty="0"/>
              <a:t>	</a:t>
            </a:r>
            <a:r>
              <a:rPr lang="zh-TW" altLang="en-US" sz="3200" dirty="0"/>
              <a:t>為了</a:t>
            </a:r>
            <a:r>
              <a:rPr lang="zh-TW" altLang="zh-TW" sz="3200" dirty="0"/>
              <a:t>清楚界定規劃不同屬性的區域 </a:t>
            </a:r>
            <a:endParaRPr lang="en-US" altLang="zh-TW" sz="3200" dirty="0"/>
          </a:p>
          <a:p>
            <a:r>
              <a:rPr lang="zh-TW" altLang="en-US" sz="3200" dirty="0"/>
              <a:t>作為</a:t>
            </a:r>
            <a:r>
              <a:rPr lang="zh-TW" altLang="zh-TW" sz="3200" dirty="0"/>
              <a:t>存取控制與安全規劃的基準群組</a:t>
            </a:r>
            <a:endParaRPr lang="en-US" altLang="zh-TW" sz="3200" dirty="0"/>
          </a:p>
          <a:p>
            <a:r>
              <a:rPr lang="zh-TW" altLang="en-US" sz="3200" dirty="0"/>
              <a:t>避免來自內部與外部的攻擊</a:t>
            </a:r>
            <a:endParaRPr lang="en-US" altLang="zh-TW" sz="3200" dirty="0"/>
          </a:p>
          <a:p>
            <a:r>
              <a:rPr lang="zh-TW" altLang="en-US" sz="3200" dirty="0"/>
              <a:t>防範災害擴大</a:t>
            </a:r>
            <a:endParaRPr lang="en-US" altLang="zh-TW" sz="3200" dirty="0"/>
          </a:p>
          <a:p>
            <a:pPr lvl="1"/>
            <a:endParaRPr lang="zh-TW" altLang="en-US" dirty="0"/>
          </a:p>
        </p:txBody>
      </p:sp>
    </p:spTree>
    <p:extLst>
      <p:ext uri="{BB962C8B-B14F-4D97-AF65-F5344CB8AC3E}">
        <p14:creationId xmlns:p14="http://schemas.microsoft.com/office/powerpoint/2010/main" val="1834779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2">
            <a:extLst>
              <a:ext uri="{FF2B5EF4-FFF2-40B4-BE49-F238E27FC236}">
                <a16:creationId xmlns:a16="http://schemas.microsoft.com/office/drawing/2014/main" id="{998DAE69-EFC6-4969-A67D-CC813B139C04}"/>
              </a:ext>
            </a:extLst>
          </p:cNvPr>
          <p:cNvSpPr txBox="1">
            <a:spLocks/>
          </p:cNvSpPr>
          <p:nvPr/>
        </p:nvSpPr>
        <p:spPr>
          <a:xfrm>
            <a:off x="1224000" y="116632"/>
            <a:ext cx="7740488" cy="936104"/>
          </a:xfrm>
          <a:prstGeom prst="rect">
            <a:avLst/>
          </a:prstGeom>
        </p:spPr>
        <p:txBody>
          <a:bodyPr anchor="b"/>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網路區域規劃</a:t>
            </a:r>
            <a:r>
              <a:rPr lang="en-US" altLang="zh-TW" i="0" kern="0" dirty="0"/>
              <a:t>(1/7)</a:t>
            </a:r>
            <a:endParaRPr lang="zh-TW" altLang="en-US" i="0" kern="0" dirty="0"/>
          </a:p>
        </p:txBody>
      </p:sp>
      <p:sp>
        <p:nvSpPr>
          <p:cNvPr id="12" name="內容版面配置區 3">
            <a:extLst>
              <a:ext uri="{FF2B5EF4-FFF2-40B4-BE49-F238E27FC236}">
                <a16:creationId xmlns:a16="http://schemas.microsoft.com/office/drawing/2014/main" id="{A646CBDC-0B0F-4DF3-9153-8D44B9F26198}"/>
              </a:ext>
            </a:extLst>
          </p:cNvPr>
          <p:cNvSpPr txBox="1">
            <a:spLocks/>
          </p:cNvSpPr>
          <p:nvPr/>
        </p:nvSpPr>
        <p:spPr>
          <a:xfrm>
            <a:off x="539552" y="1080000"/>
            <a:ext cx="8071200" cy="5230800"/>
          </a:xfrm>
          <a:ln/>
        </p:spPr>
        <p:txBody>
          <a:bodyPr/>
          <a:ls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a:lstStyle>
          <a:p>
            <a:pPr marL="288000" indent="-288000" defTabSz="0">
              <a:lnSpc>
                <a:spcPct val="120000"/>
              </a:lnSpc>
              <a:spcBef>
                <a:spcPts val="200"/>
              </a:spcBef>
              <a:spcAft>
                <a:spcPts val="200"/>
              </a:spcAft>
              <a:buFont typeface="Times New Roman" pitchFamily="18" charset="0"/>
              <a:buChar char="●"/>
              <a:tabLst>
                <a:tab pos="0" algn="l"/>
              </a:tabLst>
            </a:pPr>
            <a:r>
              <a:rPr lang="zh-TW" altLang="en-US" sz="2800" i="0" dirty="0">
                <a:solidFill>
                  <a:srgbClr val="333399"/>
                </a:solidFill>
                <a:latin typeface="微軟正黑體" panose="020B0604030504040204" pitchFamily="34" charset="-120"/>
                <a:ea typeface="微軟正黑體" panose="020B0604030504040204" pitchFamily="34" charset="-120"/>
              </a:rPr>
              <a:t>建議區域劃分項目</a:t>
            </a:r>
            <a:endParaRPr lang="en-US" altLang="zh-TW" sz="2800" i="0" dirty="0">
              <a:solidFill>
                <a:srgbClr val="333399"/>
              </a:solidFill>
              <a:latin typeface="微軟正黑體" panose="020B0604030504040204" pitchFamily="34" charset="-120"/>
              <a:ea typeface="微軟正黑體"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外部網路</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內部網路</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非軍事區</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網路管理區域</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網路記錄區域</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實體隔離區域</a:t>
            </a:r>
          </a:p>
        </p:txBody>
      </p:sp>
      <p:grpSp>
        <p:nvGrpSpPr>
          <p:cNvPr id="13" name="群組 12">
            <a:extLst>
              <a:ext uri="{FF2B5EF4-FFF2-40B4-BE49-F238E27FC236}">
                <a16:creationId xmlns:a16="http://schemas.microsoft.com/office/drawing/2014/main" id="{9DEC3D61-E22D-422A-ADD7-774B5E27A500}"/>
              </a:ext>
            </a:extLst>
          </p:cNvPr>
          <p:cNvGrpSpPr/>
          <p:nvPr/>
        </p:nvGrpSpPr>
        <p:grpSpPr>
          <a:xfrm>
            <a:off x="3419872" y="3308677"/>
            <a:ext cx="5364832" cy="3002123"/>
            <a:chOff x="3419872" y="3308677"/>
            <a:chExt cx="5364832" cy="3002123"/>
          </a:xfrm>
        </p:grpSpPr>
        <p:pic>
          <p:nvPicPr>
            <p:cNvPr id="14" name="圖片 13">
              <a:extLst>
                <a:ext uri="{FF2B5EF4-FFF2-40B4-BE49-F238E27FC236}">
                  <a16:creationId xmlns:a16="http://schemas.microsoft.com/office/drawing/2014/main" id="{BCE23D60-53A0-4CFA-8711-77698D6AC72C}"/>
                </a:ext>
              </a:extLst>
            </p:cNvPr>
            <p:cNvPicPr>
              <a:picLocks noChangeAspect="1"/>
            </p:cNvPicPr>
            <p:nvPr/>
          </p:nvPicPr>
          <p:blipFill>
            <a:blip r:embed="rId3"/>
            <a:stretch>
              <a:fillRect/>
            </a:stretch>
          </p:blipFill>
          <p:spPr>
            <a:xfrm>
              <a:off x="3419872" y="3308677"/>
              <a:ext cx="5364832" cy="3002123"/>
            </a:xfrm>
            <a:prstGeom prst="rect">
              <a:avLst/>
            </a:prstGeom>
          </p:spPr>
        </p:pic>
        <p:grpSp>
          <p:nvGrpSpPr>
            <p:cNvPr id="15" name="群組 14">
              <a:extLst>
                <a:ext uri="{FF2B5EF4-FFF2-40B4-BE49-F238E27FC236}">
                  <a16:creationId xmlns:a16="http://schemas.microsoft.com/office/drawing/2014/main" id="{323D9675-C120-466D-B39B-8DEA10885285}"/>
                </a:ext>
              </a:extLst>
            </p:cNvPr>
            <p:cNvGrpSpPr/>
            <p:nvPr/>
          </p:nvGrpSpPr>
          <p:grpSpPr>
            <a:xfrm>
              <a:off x="7487140" y="3573016"/>
              <a:ext cx="1210588" cy="1056427"/>
              <a:chOff x="7234970" y="1556792"/>
              <a:chExt cx="1210588" cy="1056427"/>
            </a:xfrm>
          </p:grpSpPr>
          <p:sp>
            <p:nvSpPr>
              <p:cNvPr id="16" name="圓角矩形 5">
                <a:extLst>
                  <a:ext uri="{FF2B5EF4-FFF2-40B4-BE49-F238E27FC236}">
                    <a16:creationId xmlns:a16="http://schemas.microsoft.com/office/drawing/2014/main" id="{70684BE4-3AFE-4C9A-A0B2-E3DC6D5B0D8E}"/>
                  </a:ext>
                </a:extLst>
              </p:cNvPr>
              <p:cNvSpPr/>
              <p:nvPr/>
            </p:nvSpPr>
            <p:spPr bwMode="auto">
              <a:xfrm>
                <a:off x="7300204" y="1556792"/>
                <a:ext cx="1080120" cy="1056427"/>
              </a:xfrm>
              <a:prstGeom prst="roundRect">
                <a:avLst/>
              </a:prstGeom>
              <a:no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7" name="文字方塊 16">
                <a:extLst>
                  <a:ext uri="{FF2B5EF4-FFF2-40B4-BE49-F238E27FC236}">
                    <a16:creationId xmlns:a16="http://schemas.microsoft.com/office/drawing/2014/main" id="{DE6355A3-C16E-4624-B6F7-69657F72DC99}"/>
                  </a:ext>
                </a:extLst>
              </p:cNvPr>
              <p:cNvSpPr txBox="1"/>
              <p:nvPr/>
            </p:nvSpPr>
            <p:spPr>
              <a:xfrm>
                <a:off x="7234970" y="1625083"/>
                <a:ext cx="1210588" cy="246221"/>
              </a:xfrm>
              <a:prstGeom prst="rect">
                <a:avLst/>
              </a:prstGeom>
              <a:noFill/>
            </p:spPr>
            <p:txBody>
              <a:bodyPr wrap="square" rtlCol="0">
                <a:spAutoFit/>
              </a:bodyPr>
              <a:lstStyle/>
              <a:p>
                <a:r>
                  <a:rPr lang="en-US" altLang="zh-TW" sz="1000" i="0" dirty="0">
                    <a:latin typeface="PMingLiU" panose="02020500000000000000" pitchFamily="18" charset="-120"/>
                    <a:ea typeface="PMingLiU" panose="02020500000000000000" pitchFamily="18" charset="-120"/>
                  </a:rPr>
                  <a:t>【</a:t>
                </a:r>
                <a:r>
                  <a:rPr lang="zh-TW" altLang="en-US" sz="1000" i="0" dirty="0"/>
                  <a:t>實體隔離區域</a:t>
                </a:r>
                <a:r>
                  <a:rPr lang="en-US" altLang="zh-TW" sz="1000" i="0" dirty="0">
                    <a:latin typeface="PMingLiU" panose="02020500000000000000" pitchFamily="18" charset="-120"/>
                    <a:ea typeface="PMingLiU" panose="02020500000000000000" pitchFamily="18" charset="-120"/>
                  </a:rPr>
                  <a:t>】</a:t>
                </a:r>
                <a:endParaRPr lang="zh-TW" altLang="en-US" sz="1000" i="0" dirty="0"/>
              </a:p>
            </p:txBody>
          </p:sp>
          <p:pic>
            <p:nvPicPr>
              <p:cNvPr id="18" name="圖片 17">
                <a:extLst>
                  <a:ext uri="{FF2B5EF4-FFF2-40B4-BE49-F238E27FC236}">
                    <a16:creationId xmlns:a16="http://schemas.microsoft.com/office/drawing/2014/main" id="{CE3B30A1-D616-4EC4-B2EC-56AEF4ABC4F5}"/>
                  </a:ext>
                </a:extLst>
              </p:cNvPr>
              <p:cNvPicPr>
                <a:picLocks noChangeAspect="1"/>
              </p:cNvPicPr>
              <p:nvPr/>
            </p:nvPicPr>
            <p:blipFill>
              <a:blip r:embed="rId4"/>
              <a:stretch>
                <a:fillRect/>
              </a:stretch>
            </p:blipFill>
            <p:spPr>
              <a:xfrm>
                <a:off x="7504669" y="1896254"/>
                <a:ext cx="641754" cy="377502"/>
              </a:xfrm>
              <a:prstGeom prst="rect">
                <a:avLst/>
              </a:prstGeom>
            </p:spPr>
          </p:pic>
          <p:sp>
            <p:nvSpPr>
              <p:cNvPr id="19" name="矩形 18">
                <a:extLst>
                  <a:ext uri="{FF2B5EF4-FFF2-40B4-BE49-F238E27FC236}">
                    <a16:creationId xmlns:a16="http://schemas.microsoft.com/office/drawing/2014/main" id="{87F49E2F-886B-4AE2-B374-06515B3076C2}"/>
                  </a:ext>
                </a:extLst>
              </p:cNvPr>
              <p:cNvSpPr/>
              <p:nvPr/>
            </p:nvSpPr>
            <p:spPr>
              <a:xfrm>
                <a:off x="7504668" y="2213109"/>
                <a:ext cx="706989" cy="400110"/>
              </a:xfrm>
              <a:prstGeom prst="rect">
                <a:avLst/>
              </a:prstGeom>
            </p:spPr>
            <p:txBody>
              <a:bodyPr wrap="square">
                <a:spAutoFit/>
              </a:bodyPr>
              <a:lstStyle/>
              <a:p>
                <a:r>
                  <a:rPr lang="zh-TW" altLang="en-US" sz="1000" i="0" dirty="0"/>
                  <a:t>機密性資料之電腦</a:t>
                </a:r>
              </a:p>
            </p:txBody>
          </p:sp>
        </p:grpSp>
      </p:grpSp>
    </p:spTree>
    <p:extLst>
      <p:ext uri="{BB962C8B-B14F-4D97-AF65-F5344CB8AC3E}">
        <p14:creationId xmlns:p14="http://schemas.microsoft.com/office/powerpoint/2010/main" val="4125207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0"/>
          </p:nvPr>
        </p:nvSpPr>
        <p:spPr/>
        <p:txBody>
          <a:bodyPr/>
          <a:lstStyle/>
          <a:p>
            <a:r>
              <a:rPr lang="zh-TW" altLang="en-US" dirty="0"/>
              <a:t>外部網路</a:t>
            </a:r>
            <a:endParaRPr lang="en-US" altLang="zh-TW" dirty="0"/>
          </a:p>
          <a:p>
            <a:pPr lvl="1"/>
            <a:r>
              <a:rPr lang="zh-TW" altLang="zh-TW" dirty="0"/>
              <a:t>機關對外網路區域</a:t>
            </a:r>
            <a:r>
              <a:rPr lang="zh-TW" altLang="en-US" dirty="0"/>
              <a:t>，</a:t>
            </a:r>
            <a:r>
              <a:rPr lang="zh-TW" altLang="zh-TW" dirty="0"/>
              <a:t>連接外部廣域網路</a:t>
            </a:r>
            <a:r>
              <a:rPr lang="en-US" altLang="zh-TW" dirty="0"/>
              <a:t>(WAN)</a:t>
            </a:r>
          </a:p>
          <a:p>
            <a:pPr lvl="1"/>
            <a:r>
              <a:rPr lang="zh-TW" altLang="zh-TW" dirty="0"/>
              <a:t>此區域對內部需要經過防火牆的存取控制</a:t>
            </a:r>
            <a:endParaRPr lang="en-US" altLang="zh-TW" dirty="0"/>
          </a:p>
          <a:p>
            <a:pPr lvl="1"/>
            <a:r>
              <a:rPr lang="zh-TW" altLang="zh-TW" dirty="0"/>
              <a:t>非允許的服務與來源不能進入其他區域</a:t>
            </a:r>
          </a:p>
          <a:p>
            <a:pPr lvl="1"/>
            <a:endParaRPr lang="zh-TW" altLang="en-US" dirty="0"/>
          </a:p>
        </p:txBody>
      </p:sp>
      <p:sp>
        <p:nvSpPr>
          <p:cNvPr id="5" name="標題 2"/>
          <p:cNvSpPr>
            <a:spLocks noGrp="1"/>
          </p:cNvSpPr>
          <p:nvPr>
            <p:ph type="title"/>
          </p:nvPr>
        </p:nvSpPr>
        <p:spPr>
          <a:xfrm>
            <a:off x="1224000" y="116632"/>
            <a:ext cx="7740488" cy="936104"/>
          </a:xfrm>
        </p:spPr>
        <p:txBody>
          <a:bodyPr/>
          <a:lstStyle/>
          <a:p>
            <a:r>
              <a:rPr lang="zh-TW" altLang="en-US" dirty="0"/>
              <a:t>網路區域規劃</a:t>
            </a:r>
            <a:r>
              <a:rPr lang="en-US" altLang="zh-TW" dirty="0"/>
              <a:t>(2/7)</a:t>
            </a:r>
            <a:endParaRPr lang="zh-TW" altLang="en-US" dirty="0"/>
          </a:p>
        </p:txBody>
      </p:sp>
    </p:spTree>
    <p:extLst>
      <p:ext uri="{BB962C8B-B14F-4D97-AF65-F5344CB8AC3E}">
        <p14:creationId xmlns:p14="http://schemas.microsoft.com/office/powerpoint/2010/main" val="4012799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3">
            <a:extLst>
              <a:ext uri="{FF2B5EF4-FFF2-40B4-BE49-F238E27FC236}">
                <a16:creationId xmlns:a16="http://schemas.microsoft.com/office/drawing/2014/main" id="{F5A33655-9BF3-4904-AC6E-BD3CA4D1585C}"/>
              </a:ext>
            </a:extLst>
          </p:cNvPr>
          <p:cNvSpPr txBox="1">
            <a:spLocks/>
          </p:cNvSpPr>
          <p:nvPr/>
        </p:nvSpPr>
        <p:spPr>
          <a:xfrm>
            <a:off x="539552" y="1080000"/>
            <a:ext cx="8071200" cy="5230800"/>
          </a:xfrm>
          <a:ln/>
        </p:spPr>
        <p:txBody>
          <a:bodyPr/>
          <a:ls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a:lstStyle>
          <a:p>
            <a:pPr marL="288000" indent="-288000" defTabSz="0">
              <a:lnSpc>
                <a:spcPct val="120000"/>
              </a:lnSpc>
              <a:spcBef>
                <a:spcPts val="200"/>
              </a:spcBef>
              <a:spcAft>
                <a:spcPts val="200"/>
              </a:spcAft>
              <a:buFont typeface="Times New Roman" pitchFamily="18" charset="0"/>
              <a:buChar char="●"/>
              <a:tabLst>
                <a:tab pos="0" algn="l"/>
              </a:tabLst>
            </a:pPr>
            <a:r>
              <a:rPr lang="zh-TW" altLang="en-US" sz="2800" i="0" dirty="0">
                <a:solidFill>
                  <a:srgbClr val="333399"/>
                </a:solidFill>
                <a:latin typeface="微軟正黑體" panose="020B0604030504040204" pitchFamily="34" charset="-120"/>
                <a:ea typeface="微軟正黑體" panose="020B0604030504040204" pitchFamily="34" charset="-120"/>
              </a:rPr>
              <a:t>內部網路</a:t>
            </a:r>
            <a:r>
              <a:rPr lang="en-US" altLang="zh-TW" sz="2800" i="0" dirty="0">
                <a:solidFill>
                  <a:srgbClr val="333399"/>
                </a:solidFill>
                <a:latin typeface="微軟正黑體" panose="020B0604030504040204" pitchFamily="34" charset="-120"/>
                <a:ea typeface="微軟正黑體" panose="020B0604030504040204" pitchFamily="34" charset="-120"/>
              </a:rPr>
              <a:t>(LAN)</a:t>
            </a: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內部網路通常包含機關使用者終端、資通系統等設備</a:t>
            </a:r>
            <a:endParaRPr lang="en-US" altLang="zh-TW"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利用</a:t>
            </a:r>
            <a:r>
              <a:rPr lang="zh-Hant" altLang="en-US" sz="2400" i="0" dirty="0">
                <a:latin typeface="Microsoft JhengHei" panose="020B0604030504040204" pitchFamily="34" charset="-120"/>
                <a:ea typeface="Microsoft JhengHei" panose="020B0604030504040204" pitchFamily="34" charset="-120"/>
              </a:rPr>
              <a:t> </a:t>
            </a:r>
            <a:r>
              <a:rPr lang="en-US" altLang="zh-TW" sz="2400" i="0" dirty="0">
                <a:latin typeface="Microsoft JhengHei" panose="020B0604030504040204" pitchFamily="34" charset="-120"/>
                <a:ea typeface="Microsoft JhengHei" panose="020B0604030504040204" pitchFamily="34" charset="-120"/>
              </a:rPr>
              <a:t>VLAN</a:t>
            </a:r>
            <a:r>
              <a:rPr lang="zh-TW" altLang="en-US" sz="2400" i="0" dirty="0">
                <a:latin typeface="Microsoft JhengHei" panose="020B0604030504040204" pitchFamily="34" charset="-120"/>
                <a:ea typeface="Microsoft JhengHei" panose="020B0604030504040204" pitchFamily="34" charset="-120"/>
              </a:rPr>
              <a:t>與</a:t>
            </a:r>
            <a:r>
              <a:rPr lang="zh-CN" altLang="en-US" sz="2400" i="0" dirty="0">
                <a:latin typeface="Microsoft JhengHei" panose="020B0604030504040204" pitchFamily="34" charset="-120"/>
                <a:ea typeface="Microsoft JhengHei" panose="020B0604030504040204" pitchFamily="34" charset="-120"/>
              </a:rPr>
              <a:t>不同路由等方式切開</a:t>
            </a:r>
            <a:endParaRPr lang="en-US" altLang="zh-CN"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外部網路無法直接連線內部網路</a:t>
            </a:r>
            <a:endParaRPr lang="en-US" altLang="zh-CN" sz="2400" i="0" dirty="0">
              <a:latin typeface="Microsoft JhengHei" panose="020B0604030504040204" pitchFamily="34" charset="-120"/>
              <a:ea typeface="Microsoft JhengHei" panose="020B0604030504040204" pitchFamily="34" charset="-120"/>
            </a:endParaRP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可考慮於內部網路架設代理伺服器控管與外部網段之連線</a:t>
            </a:r>
            <a:endParaRPr lang="en-US" altLang="zh-TW" sz="2400" i="0" dirty="0">
              <a:latin typeface="Microsoft JhengHei" panose="020B0604030504040204" pitchFamily="34" charset="-120"/>
              <a:ea typeface="Microsoft JhengHei" panose="020B0604030504040204" pitchFamily="34" charset="-120"/>
            </a:endParaRPr>
          </a:p>
          <a:p>
            <a:endParaRPr lang="zh-TW" altLang="en-US" dirty="0"/>
          </a:p>
        </p:txBody>
      </p:sp>
      <p:sp>
        <p:nvSpPr>
          <p:cNvPr id="3" name="標題 2">
            <a:extLst>
              <a:ext uri="{FF2B5EF4-FFF2-40B4-BE49-F238E27FC236}">
                <a16:creationId xmlns:a16="http://schemas.microsoft.com/office/drawing/2014/main" id="{672FF724-2CA7-4C94-BC7F-1A2D26D75685}"/>
              </a:ext>
            </a:extLst>
          </p:cNvPr>
          <p:cNvSpPr txBox="1">
            <a:spLocks/>
          </p:cNvSpPr>
          <p:nvPr/>
        </p:nvSpPr>
        <p:spPr>
          <a:xfrm>
            <a:off x="1224000" y="116632"/>
            <a:ext cx="7740488" cy="936104"/>
          </a:xfrm>
          <a:prstGeom prst="rect">
            <a:avLst/>
          </a:prstGeom>
        </p:spPr>
        <p:txBody>
          <a:bodyPr anchor="b"/>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網路區域規劃</a:t>
            </a:r>
            <a:r>
              <a:rPr lang="en-US" altLang="zh-TW" i="0" kern="0" dirty="0"/>
              <a:t>(3/7)</a:t>
            </a:r>
            <a:endParaRPr lang="zh-TW" altLang="en-US" i="0" kern="0" dirty="0"/>
          </a:p>
        </p:txBody>
      </p:sp>
    </p:spTree>
    <p:extLst>
      <p:ext uri="{BB962C8B-B14F-4D97-AF65-F5344CB8AC3E}">
        <p14:creationId xmlns:p14="http://schemas.microsoft.com/office/powerpoint/2010/main" val="23656513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0"/>
          </p:nvPr>
        </p:nvSpPr>
        <p:spPr/>
        <p:txBody>
          <a:bodyPr/>
          <a:lstStyle/>
          <a:p>
            <a:r>
              <a:rPr lang="zh-TW" altLang="zh-TW" dirty="0"/>
              <a:t>非軍事區</a:t>
            </a:r>
            <a:r>
              <a:rPr lang="en-US" altLang="zh-TW" dirty="0"/>
              <a:t>(DMZ)</a:t>
            </a:r>
            <a:endParaRPr lang="zh-TW" altLang="zh-TW" dirty="0"/>
          </a:p>
          <a:p>
            <a:pPr lvl="1"/>
            <a:r>
              <a:rPr lang="en" altLang="zh-TW" dirty="0"/>
              <a:t>DMZ</a:t>
            </a:r>
            <a:r>
              <a:rPr lang="zh-TW" altLang="en-US" dirty="0"/>
              <a:t>主要是放置機關對外服務伺服器</a:t>
            </a:r>
            <a:endParaRPr lang="en-US" altLang="zh-TW" dirty="0"/>
          </a:p>
          <a:p>
            <a:pPr lvl="2"/>
            <a:r>
              <a:rPr lang="zh-TW" altLang="en-US" dirty="0"/>
              <a:t>網頁伺服器</a:t>
            </a:r>
            <a:endParaRPr lang="en-US" altLang="zh-TW" dirty="0"/>
          </a:p>
          <a:p>
            <a:pPr lvl="2"/>
            <a:r>
              <a:rPr lang="en-US" altLang="zh-TW" dirty="0"/>
              <a:t>FTP</a:t>
            </a:r>
            <a:r>
              <a:rPr lang="zh-TW" altLang="en-US" dirty="0"/>
              <a:t>伺服器</a:t>
            </a:r>
            <a:endParaRPr lang="en-US" altLang="zh-TW" dirty="0"/>
          </a:p>
          <a:p>
            <a:pPr lvl="1"/>
            <a:r>
              <a:rPr lang="zh-TW" altLang="en-US" dirty="0"/>
              <a:t>僅開放特定服務</a:t>
            </a:r>
            <a:r>
              <a:rPr lang="en-US" altLang="zh-TW" dirty="0"/>
              <a:t> (</a:t>
            </a:r>
            <a:r>
              <a:rPr lang="zh-CN" altLang="en-US" dirty="0"/>
              <a:t>特定</a:t>
            </a:r>
            <a:r>
              <a:rPr lang="en-US" altLang="zh-CN" dirty="0"/>
              <a:t>TCP Port)</a:t>
            </a:r>
            <a:endParaRPr lang="en-US" altLang="zh-TW" dirty="0"/>
          </a:p>
          <a:p>
            <a:pPr lvl="1"/>
            <a:r>
              <a:rPr lang="zh-TW" altLang="en-US" dirty="0"/>
              <a:t>需要嚴密控管此區域到內部區域的存取</a:t>
            </a:r>
          </a:p>
        </p:txBody>
      </p:sp>
      <p:sp>
        <p:nvSpPr>
          <p:cNvPr id="5" name="標題 2"/>
          <p:cNvSpPr>
            <a:spLocks noGrp="1"/>
          </p:cNvSpPr>
          <p:nvPr>
            <p:ph type="title"/>
          </p:nvPr>
        </p:nvSpPr>
        <p:spPr>
          <a:xfrm>
            <a:off x="1224000" y="116632"/>
            <a:ext cx="7740488" cy="936104"/>
          </a:xfrm>
        </p:spPr>
        <p:txBody>
          <a:bodyPr/>
          <a:lstStyle/>
          <a:p>
            <a:r>
              <a:rPr lang="zh-TW" altLang="en-US" dirty="0"/>
              <a:t>網路區域規劃</a:t>
            </a:r>
            <a:r>
              <a:rPr lang="en-US" altLang="zh-TW" dirty="0"/>
              <a:t>(4/7)</a:t>
            </a:r>
            <a:endParaRPr lang="zh-TW" altLang="en-US" dirty="0"/>
          </a:p>
        </p:txBody>
      </p:sp>
    </p:spTree>
    <p:extLst>
      <p:ext uri="{BB962C8B-B14F-4D97-AF65-F5344CB8AC3E}">
        <p14:creationId xmlns:p14="http://schemas.microsoft.com/office/powerpoint/2010/main" val="3916043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0"/>
          </p:nvPr>
        </p:nvSpPr>
        <p:spPr/>
        <p:txBody>
          <a:bodyPr/>
          <a:lstStyle/>
          <a:p>
            <a:r>
              <a:rPr lang="zh-TW" altLang="en-US" dirty="0"/>
              <a:t>網路管理區域</a:t>
            </a:r>
            <a:endParaRPr lang="en-US" altLang="zh-TW" dirty="0"/>
          </a:p>
          <a:p>
            <a:pPr lvl="1"/>
            <a:r>
              <a:rPr lang="zh-TW" altLang="en-US" dirty="0"/>
              <a:t>放置機關網路管理設備</a:t>
            </a:r>
            <a:endParaRPr lang="en-US" altLang="zh-TW" dirty="0"/>
          </a:p>
          <a:p>
            <a:pPr lvl="2"/>
            <a:r>
              <a:rPr lang="zh-TW" altLang="en-US" dirty="0"/>
              <a:t>網路管理系統</a:t>
            </a:r>
            <a:endParaRPr lang="en-US" altLang="zh-TW" dirty="0"/>
          </a:p>
          <a:p>
            <a:pPr lvl="2"/>
            <a:r>
              <a:rPr lang="zh-CN" altLang="en-US" dirty="0"/>
              <a:t>認證系統</a:t>
            </a:r>
            <a:endParaRPr lang="en-US" altLang="zh-CN" dirty="0"/>
          </a:p>
          <a:p>
            <a:pPr lvl="2"/>
            <a:r>
              <a:rPr lang="zh-CN" altLang="en-US" dirty="0"/>
              <a:t>監控系統</a:t>
            </a:r>
            <a:endParaRPr lang="en-US" altLang="zh-CN" dirty="0"/>
          </a:p>
          <a:p>
            <a:pPr lvl="1"/>
            <a:r>
              <a:rPr lang="zh-TW" altLang="zh-TW" dirty="0"/>
              <a:t>應明確標示網路的路徑及維運方式</a:t>
            </a:r>
            <a:endParaRPr lang="en-US" altLang="zh-TW" dirty="0"/>
          </a:p>
          <a:p>
            <a:pPr lvl="1"/>
            <a:r>
              <a:rPr lang="zh-TW" altLang="zh-TW" dirty="0"/>
              <a:t>網路設備維運應該與服務的網段有所區隔</a:t>
            </a:r>
            <a:endParaRPr lang="en-US" altLang="zh-TW" dirty="0"/>
          </a:p>
          <a:p>
            <a:pPr lvl="1"/>
            <a:r>
              <a:rPr lang="zh-TW" altLang="zh-TW" dirty="0"/>
              <a:t>避免當服務網段被攻擊</a:t>
            </a:r>
            <a:r>
              <a:rPr lang="zh-TW" altLang="en-US" dirty="0"/>
              <a:t>，</a:t>
            </a:r>
            <a:r>
              <a:rPr lang="zh-TW" altLang="zh-TW" dirty="0"/>
              <a:t>進而影響網路設備的管理</a:t>
            </a:r>
          </a:p>
          <a:p>
            <a:pPr lvl="1"/>
            <a:endParaRPr lang="zh-TW" altLang="en-US" dirty="0"/>
          </a:p>
        </p:txBody>
      </p:sp>
      <p:sp>
        <p:nvSpPr>
          <p:cNvPr id="5" name="標題 2"/>
          <p:cNvSpPr>
            <a:spLocks noGrp="1"/>
          </p:cNvSpPr>
          <p:nvPr>
            <p:ph type="title"/>
          </p:nvPr>
        </p:nvSpPr>
        <p:spPr>
          <a:xfrm>
            <a:off x="1224000" y="116632"/>
            <a:ext cx="7740488" cy="936104"/>
          </a:xfrm>
        </p:spPr>
        <p:txBody>
          <a:bodyPr/>
          <a:lstStyle/>
          <a:p>
            <a:r>
              <a:rPr lang="zh-TW" altLang="en-US" dirty="0"/>
              <a:t>網路區域規劃</a:t>
            </a:r>
            <a:r>
              <a:rPr lang="en-US" altLang="zh-TW" dirty="0"/>
              <a:t>(5/7)</a:t>
            </a:r>
            <a:endParaRPr lang="zh-TW" altLang="en-US" dirty="0"/>
          </a:p>
        </p:txBody>
      </p:sp>
    </p:spTree>
    <p:extLst>
      <p:ext uri="{BB962C8B-B14F-4D97-AF65-F5344CB8AC3E}">
        <p14:creationId xmlns:p14="http://schemas.microsoft.com/office/powerpoint/2010/main" val="23471096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0"/>
          </p:nvPr>
        </p:nvSpPr>
        <p:spPr/>
        <p:txBody>
          <a:bodyPr/>
          <a:lstStyle/>
          <a:p>
            <a:r>
              <a:rPr lang="zh-TW" altLang="en-US" dirty="0"/>
              <a:t>網路紀錄區域</a:t>
            </a:r>
            <a:endParaRPr lang="en-US" altLang="zh-TW" dirty="0"/>
          </a:p>
          <a:p>
            <a:pPr lvl="1"/>
            <a:r>
              <a:rPr lang="zh-TW" altLang="en-US" dirty="0"/>
              <a:t>放置</a:t>
            </a:r>
            <a:endParaRPr lang="en-US" altLang="zh-TW" dirty="0"/>
          </a:p>
          <a:p>
            <a:pPr lvl="2"/>
            <a:r>
              <a:rPr lang="zh-TW" altLang="zh-TW" dirty="0"/>
              <a:t>備份主機</a:t>
            </a:r>
            <a:r>
              <a:rPr lang="en-US" altLang="zh-TW" dirty="0"/>
              <a:t>(Backup Server)</a:t>
            </a:r>
            <a:endParaRPr lang="en-US" altLang="zh-CN" dirty="0"/>
          </a:p>
          <a:p>
            <a:pPr lvl="2"/>
            <a:r>
              <a:rPr lang="zh-TW" altLang="zh-TW" dirty="0"/>
              <a:t>紀錄</a:t>
            </a:r>
            <a:r>
              <a:rPr lang="zh-TW" altLang="en-US" dirty="0"/>
              <a:t>主機</a:t>
            </a:r>
            <a:r>
              <a:rPr lang="en-US" altLang="zh-TW" dirty="0"/>
              <a:t>(Log Server)</a:t>
            </a:r>
          </a:p>
          <a:p>
            <a:pPr lvl="1"/>
            <a:r>
              <a:rPr lang="zh-TW" altLang="zh-TW" dirty="0"/>
              <a:t>存放的網段應特別規劃</a:t>
            </a:r>
            <a:endParaRPr lang="en-US" altLang="zh-TW" dirty="0"/>
          </a:p>
          <a:p>
            <a:pPr lvl="1"/>
            <a:r>
              <a:rPr lang="zh-TW" altLang="en-US" dirty="0"/>
              <a:t>僅允許</a:t>
            </a:r>
            <a:r>
              <a:rPr lang="zh-TW" altLang="zh-TW" dirty="0"/>
              <a:t>設備備份與紀錄之發送</a:t>
            </a:r>
            <a:r>
              <a:rPr lang="zh-CN" altLang="en-US" dirty="0"/>
              <a:t>及</a:t>
            </a:r>
            <a:r>
              <a:rPr lang="zh-TW" altLang="zh-TW" dirty="0"/>
              <a:t>管理員管理連線行為</a:t>
            </a:r>
          </a:p>
          <a:p>
            <a:pPr lvl="1"/>
            <a:endParaRPr lang="zh-TW" altLang="en-US" dirty="0"/>
          </a:p>
        </p:txBody>
      </p:sp>
      <p:sp>
        <p:nvSpPr>
          <p:cNvPr id="6" name="標題 2">
            <a:extLst>
              <a:ext uri="{FF2B5EF4-FFF2-40B4-BE49-F238E27FC236}">
                <a16:creationId xmlns:a16="http://schemas.microsoft.com/office/drawing/2014/main" id="{BB417EBF-4078-41A0-930A-12B7E1C1054E}"/>
              </a:ext>
            </a:extLst>
          </p:cNvPr>
          <p:cNvSpPr>
            <a:spLocks noGrp="1"/>
          </p:cNvSpPr>
          <p:nvPr>
            <p:ph type="title"/>
          </p:nvPr>
        </p:nvSpPr>
        <p:spPr>
          <a:xfrm>
            <a:off x="1224000" y="116632"/>
            <a:ext cx="7740488" cy="936104"/>
          </a:xfrm>
        </p:spPr>
        <p:txBody>
          <a:bodyPr/>
          <a:lstStyle/>
          <a:p>
            <a:r>
              <a:rPr lang="zh-TW" altLang="en-US" dirty="0"/>
              <a:t>網路區域規劃</a:t>
            </a:r>
            <a:r>
              <a:rPr lang="en-US" altLang="zh-TW" dirty="0"/>
              <a:t>(6/7)</a:t>
            </a:r>
            <a:endParaRPr lang="zh-TW" altLang="en-US" dirty="0"/>
          </a:p>
        </p:txBody>
      </p:sp>
    </p:spTree>
    <p:extLst>
      <p:ext uri="{BB962C8B-B14F-4D97-AF65-F5344CB8AC3E}">
        <p14:creationId xmlns:p14="http://schemas.microsoft.com/office/powerpoint/2010/main" val="35824696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0"/>
          </p:nvPr>
        </p:nvSpPr>
        <p:spPr/>
        <p:txBody>
          <a:bodyPr/>
          <a:lstStyle/>
          <a:p>
            <a:r>
              <a:rPr lang="zh-TW" altLang="en-US" dirty="0"/>
              <a:t>實體隔離區域</a:t>
            </a:r>
            <a:endParaRPr lang="en-US" altLang="zh-TW" dirty="0"/>
          </a:p>
          <a:p>
            <a:pPr lvl="1"/>
            <a:r>
              <a:rPr lang="zh-TW" altLang="zh-TW" dirty="0"/>
              <a:t>機關依據特定需求可將部分區域執行實體隔離</a:t>
            </a:r>
            <a:endParaRPr lang="en-US" altLang="zh-TW" dirty="0"/>
          </a:p>
          <a:p>
            <a:pPr lvl="1"/>
            <a:r>
              <a:rPr lang="zh-TW" altLang="en-US" dirty="0"/>
              <a:t>單向傳輸：僅可將資料傳出，不可傳入</a:t>
            </a:r>
            <a:endParaRPr lang="en-US" altLang="zh-TW" dirty="0"/>
          </a:p>
          <a:p>
            <a:pPr lvl="1"/>
            <a:r>
              <a:rPr lang="zh-TW" altLang="en-US" dirty="0"/>
              <a:t>可能危害途徑</a:t>
            </a:r>
            <a:endParaRPr lang="en-US" altLang="zh-TW" dirty="0"/>
          </a:p>
          <a:p>
            <a:pPr lvl="2"/>
            <a:r>
              <a:rPr lang="zh-CN" altLang="en-US" dirty="0"/>
              <a:t>破解門禁系統</a:t>
            </a:r>
            <a:endParaRPr lang="en-US" altLang="zh-CN" dirty="0"/>
          </a:p>
          <a:p>
            <a:pPr lvl="2"/>
            <a:r>
              <a:rPr lang="zh-CN" altLang="en-US" dirty="0"/>
              <a:t>利用隨身碟竊取資料</a:t>
            </a:r>
            <a:endParaRPr lang="en-US" altLang="zh-CN" dirty="0"/>
          </a:p>
          <a:p>
            <a:pPr lvl="2"/>
            <a:r>
              <a:rPr lang="zh-TW" altLang="en-US" dirty="0"/>
              <a:t>私接網路對機密主機連線</a:t>
            </a:r>
            <a:endParaRPr lang="en-US" altLang="zh-TW" dirty="0"/>
          </a:p>
          <a:p>
            <a:pPr lvl="2"/>
            <a:endParaRPr lang="en-US" altLang="zh-CN" dirty="0"/>
          </a:p>
          <a:p>
            <a:pPr lvl="2"/>
            <a:endParaRPr lang="en-US" altLang="zh-CN" dirty="0"/>
          </a:p>
          <a:p>
            <a:pPr lvl="1"/>
            <a:endParaRPr lang="zh-TW" altLang="en-US" dirty="0"/>
          </a:p>
        </p:txBody>
      </p:sp>
      <p:sp>
        <p:nvSpPr>
          <p:cNvPr id="5" name="標題 2"/>
          <p:cNvSpPr>
            <a:spLocks noGrp="1"/>
          </p:cNvSpPr>
          <p:nvPr>
            <p:ph type="title"/>
          </p:nvPr>
        </p:nvSpPr>
        <p:spPr>
          <a:xfrm>
            <a:off x="1224000" y="116632"/>
            <a:ext cx="7740488" cy="936104"/>
          </a:xfrm>
        </p:spPr>
        <p:txBody>
          <a:bodyPr/>
          <a:lstStyle/>
          <a:p>
            <a:r>
              <a:rPr lang="zh-TW" altLang="en-US" dirty="0"/>
              <a:t>網路區域規劃</a:t>
            </a:r>
            <a:r>
              <a:rPr lang="en-US" altLang="zh-TW" dirty="0"/>
              <a:t>(7/7)</a:t>
            </a:r>
            <a:endParaRPr lang="zh-TW" altLang="en-US" dirty="0"/>
          </a:p>
        </p:txBody>
      </p:sp>
    </p:spTree>
    <p:extLst>
      <p:ext uri="{BB962C8B-B14F-4D97-AF65-F5344CB8AC3E}">
        <p14:creationId xmlns:p14="http://schemas.microsoft.com/office/powerpoint/2010/main" val="4247489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網路連線安全</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42680604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網路連線安全</a:t>
            </a:r>
            <a:r>
              <a:rPr lang="en-US" altLang="zh-TW" dirty="0"/>
              <a:t>(1/3)</a:t>
            </a:r>
            <a:endParaRPr lang="zh-TW" altLang="en-US" dirty="0"/>
          </a:p>
        </p:txBody>
      </p:sp>
      <p:sp>
        <p:nvSpPr>
          <p:cNvPr id="4" name="內容版面配置區 3"/>
          <p:cNvSpPr>
            <a:spLocks noGrp="1"/>
          </p:cNvSpPr>
          <p:nvPr>
            <p:ph sz="quarter" idx="10"/>
          </p:nvPr>
        </p:nvSpPr>
        <p:spPr/>
        <p:txBody>
          <a:bodyPr/>
          <a:lstStyle/>
          <a:p>
            <a:r>
              <a:rPr lang="zh-TW" altLang="zh-TW" dirty="0"/>
              <a:t>傳輸加密</a:t>
            </a:r>
            <a:endParaRPr lang="en-US" altLang="zh-TW" dirty="0"/>
          </a:p>
          <a:p>
            <a:pPr lvl="1"/>
            <a:r>
              <a:rPr lang="zh-TW" altLang="en-US" dirty="0"/>
              <a:t>保護資料在傳輸過程中的機密性</a:t>
            </a:r>
            <a:endParaRPr lang="en-US" altLang="zh-TW" dirty="0"/>
          </a:p>
          <a:p>
            <a:pPr lvl="1"/>
            <a:r>
              <a:rPr lang="zh-TW" altLang="en-US" dirty="0"/>
              <a:t>採用通道加密與傳輸層加密 </a:t>
            </a:r>
            <a:r>
              <a:rPr lang="en-US" altLang="zh-TW" dirty="0"/>
              <a:t>(</a:t>
            </a:r>
            <a:r>
              <a:rPr lang="zh-TW" altLang="en-US" dirty="0"/>
              <a:t>如</a:t>
            </a:r>
            <a:r>
              <a:rPr lang="en-US" altLang="zh-TW" dirty="0"/>
              <a:t>HTTPS)</a:t>
            </a:r>
          </a:p>
          <a:p>
            <a:r>
              <a:rPr lang="zh-TW" altLang="en-US" dirty="0"/>
              <a:t>資訊機密性</a:t>
            </a:r>
            <a:endParaRPr lang="en-US" altLang="zh-TW" dirty="0"/>
          </a:p>
          <a:p>
            <a:pPr lvl="1"/>
            <a:r>
              <a:rPr lang="zh-TW" altLang="en-US" dirty="0"/>
              <a:t>利用對稱式與非對稱式加密演算法來達成</a:t>
            </a:r>
            <a:endParaRPr lang="en-US" altLang="zh-TW" dirty="0"/>
          </a:p>
          <a:p>
            <a:r>
              <a:rPr lang="zh-TW" altLang="en-US" dirty="0"/>
              <a:t>資訊完整性</a:t>
            </a:r>
            <a:endParaRPr lang="en-US" altLang="zh-TW" dirty="0"/>
          </a:p>
          <a:p>
            <a:pPr lvl="1"/>
            <a:r>
              <a:rPr lang="zh-TW" altLang="en-US" dirty="0"/>
              <a:t>以數位簽章技術來達成</a:t>
            </a:r>
            <a:endParaRPr lang="en-US" altLang="zh-TW" dirty="0"/>
          </a:p>
          <a:p>
            <a:pPr lvl="1"/>
            <a:endParaRPr lang="en-US" altLang="zh-TW" dirty="0"/>
          </a:p>
          <a:p>
            <a:pPr lvl="1"/>
            <a:endParaRPr lang="en-US" altLang="zh-TW" dirty="0"/>
          </a:p>
        </p:txBody>
      </p:sp>
    </p:spTree>
    <p:extLst>
      <p:ext uri="{BB962C8B-B14F-4D97-AF65-F5344CB8AC3E}">
        <p14:creationId xmlns:p14="http://schemas.microsoft.com/office/powerpoint/2010/main" val="2263307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224000" y="116632"/>
            <a:ext cx="7920000" cy="936104"/>
          </a:xfrm>
        </p:spPr>
        <p:txBody>
          <a:bodyPr/>
          <a:lstStyle/>
          <a:p>
            <a:r>
              <a:rPr lang="zh-TW" altLang="en-US" dirty="0"/>
              <a:t>資訊技術安全服務生命週期</a:t>
            </a:r>
            <a:r>
              <a:rPr lang="en-US" altLang="zh-CN" dirty="0"/>
              <a:t>(1/</a:t>
            </a:r>
            <a:r>
              <a:rPr lang="en-US" altLang="zh-TW" dirty="0"/>
              <a:t>2</a:t>
            </a:r>
            <a:r>
              <a:rPr lang="en-US" altLang="zh-CN" dirty="0"/>
              <a:t>)</a:t>
            </a:r>
            <a:endParaRPr lang="en-US" altLang="zh-TW" dirty="0"/>
          </a:p>
        </p:txBody>
      </p:sp>
      <p:sp>
        <p:nvSpPr>
          <p:cNvPr id="76803" name="Content Placeholder 2"/>
          <p:cNvSpPr>
            <a:spLocks noGrp="1"/>
          </p:cNvSpPr>
          <p:nvPr>
            <p:ph sz="quarter" idx="10"/>
          </p:nvPr>
        </p:nvSpPr>
        <p:spPr/>
        <p:txBody>
          <a:bodyPr/>
          <a:lstStyle/>
          <a:p>
            <a:r>
              <a:rPr lang="zh-TW" altLang="en-US" dirty="0">
                <a:cs typeface="微軟正黑體" pitchFamily="34" charset="-120"/>
              </a:rPr>
              <a:t>決定需求</a:t>
            </a:r>
            <a:endParaRPr lang="en-US" altLang="zh-TW" dirty="0">
              <a:cs typeface="微軟正黑體" pitchFamily="34" charset="-120"/>
            </a:endParaRPr>
          </a:p>
          <a:p>
            <a:pPr marL="288000" lvl="1" indent="0">
              <a:buNone/>
            </a:pPr>
            <a:r>
              <a:rPr lang="zh-TW" altLang="en-US" dirty="0"/>
              <a:t>機關</a:t>
            </a:r>
            <a:r>
              <a:rPr lang="en-US" altLang="en-US" dirty="0" err="1"/>
              <a:t>對資</a:t>
            </a:r>
            <a:r>
              <a:rPr lang="zh-TW" altLang="en-US" dirty="0"/>
              <a:t>通</a:t>
            </a:r>
            <a:r>
              <a:rPr lang="en-US" altLang="en-US" dirty="0" err="1"/>
              <a:t>系統明確定義需求，並識別出</a:t>
            </a:r>
            <a:r>
              <a:rPr lang="zh-TW" altLang="en-US" dirty="0"/>
              <a:t>資通安全</a:t>
            </a:r>
            <a:r>
              <a:rPr lang="en-US" altLang="en-US" dirty="0" err="1"/>
              <a:t>的需求。</a:t>
            </a:r>
            <a:r>
              <a:rPr lang="en-US" altLang="en-US" dirty="0" err="1">
                <a:solidFill>
                  <a:srgbClr val="FF0000"/>
                </a:solidFill>
              </a:rPr>
              <a:t>此階段對應</a:t>
            </a:r>
            <a:r>
              <a:rPr lang="zh-TW" altLang="en-US" dirty="0">
                <a:solidFill>
                  <a:srgbClr val="FF0000"/>
                </a:solidFill>
              </a:rPr>
              <a:t>資訊</a:t>
            </a:r>
            <a:r>
              <a:rPr lang="en-US" altLang="en-US" dirty="0" err="1">
                <a:solidFill>
                  <a:srgbClr val="FF0000"/>
                </a:solidFill>
              </a:rPr>
              <a:t>委外資安要求之計畫階段</a:t>
            </a:r>
            <a:endParaRPr lang="en-US" altLang="zh-TW" dirty="0">
              <a:solidFill>
                <a:srgbClr val="FF0000"/>
              </a:solidFill>
            </a:endParaRPr>
          </a:p>
          <a:p>
            <a:r>
              <a:rPr lang="zh-TW" altLang="en-US" dirty="0">
                <a:cs typeface="微軟正黑體" pitchFamily="34" charset="-120"/>
              </a:rPr>
              <a:t>識別可行解決方案</a:t>
            </a:r>
          </a:p>
          <a:p>
            <a:pPr marL="288000" lvl="1" indent="0">
              <a:buNone/>
            </a:pPr>
            <a:r>
              <a:rPr lang="en-US" altLang="en-US" dirty="0" err="1"/>
              <a:t>在建置或選商前，審慎分析資訊作業環境現況與期望達成目標</a:t>
            </a:r>
            <a:r>
              <a:rPr lang="zh-TW" altLang="en-US" dirty="0"/>
              <a:t>之</a:t>
            </a:r>
            <a:r>
              <a:rPr lang="en-US" altLang="en-US" dirty="0" err="1"/>
              <a:t>差異</a:t>
            </a:r>
            <a:r>
              <a:rPr lang="en-US" altLang="en-US" dirty="0"/>
              <a:t>，</a:t>
            </a:r>
            <a:r>
              <a:rPr lang="zh-TW" altLang="en-US" dirty="0"/>
              <a:t>再</a:t>
            </a:r>
            <a:r>
              <a:rPr lang="en-US" altLang="en-US" dirty="0" err="1"/>
              <a:t>識別出可行解決方案選項，並</a:t>
            </a:r>
            <a:r>
              <a:rPr lang="zh-TW" altLang="en-US" dirty="0"/>
              <a:t>訂定適當的</a:t>
            </a:r>
            <a:r>
              <a:rPr lang="en-US" altLang="en-US" dirty="0" err="1"/>
              <a:t>評估指標。</a:t>
            </a:r>
            <a:r>
              <a:rPr lang="en-US" altLang="en-US" dirty="0" err="1">
                <a:solidFill>
                  <a:srgbClr val="FF0000"/>
                </a:solidFill>
              </a:rPr>
              <a:t>此階段</a:t>
            </a:r>
            <a:r>
              <a:rPr lang="zh-TW" altLang="en-US" dirty="0">
                <a:solidFill>
                  <a:srgbClr val="FF0000"/>
                </a:solidFill>
              </a:rPr>
              <a:t>仍是</a:t>
            </a:r>
            <a:r>
              <a:rPr lang="en-US" altLang="en-US" dirty="0" err="1">
                <a:solidFill>
                  <a:srgbClr val="FF0000"/>
                </a:solidFill>
              </a:rPr>
              <a:t>對應</a:t>
            </a:r>
            <a:r>
              <a:rPr lang="zh-TW" altLang="en-US" dirty="0">
                <a:solidFill>
                  <a:srgbClr val="FF0000"/>
                </a:solidFill>
              </a:rPr>
              <a:t>資訊</a:t>
            </a:r>
            <a:r>
              <a:rPr lang="en-US" altLang="en-US" dirty="0" err="1">
                <a:solidFill>
                  <a:srgbClr val="FF0000"/>
                </a:solidFill>
              </a:rPr>
              <a:t>委外資安要求</a:t>
            </a:r>
            <a:r>
              <a:rPr lang="zh-TW" altLang="en-US" dirty="0">
                <a:solidFill>
                  <a:srgbClr val="FF0000"/>
                </a:solidFill>
              </a:rPr>
              <a:t>之</a:t>
            </a:r>
            <a:r>
              <a:rPr lang="en-US" altLang="en-US" dirty="0" err="1">
                <a:solidFill>
                  <a:srgbClr val="FF0000"/>
                </a:solidFill>
              </a:rPr>
              <a:t>計畫階段</a:t>
            </a:r>
            <a:endParaRPr lang="en-US" altLang="zh-TW" dirty="0">
              <a:solidFill>
                <a:srgbClr val="FF0000"/>
              </a:solidFill>
            </a:endParaRPr>
          </a:p>
          <a:p>
            <a:pPr eaLnBrk="1" hangingPunct="1"/>
            <a:endParaRPr lang="en-US" altLang="zh-TW" dirty="0">
              <a:cs typeface="微軟正黑體" pitchFamily="34" charset="-120"/>
            </a:endParaRPr>
          </a:p>
        </p:txBody>
      </p:sp>
    </p:spTree>
    <p:extLst>
      <p:ext uri="{BB962C8B-B14F-4D97-AF65-F5344CB8AC3E}">
        <p14:creationId xmlns:p14="http://schemas.microsoft.com/office/powerpoint/2010/main" val="3927144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590872" y="1052736"/>
            <a:ext cx="8229600" cy="5400600"/>
          </a:xfrm>
        </p:spPr>
        <p:txBody>
          <a:bodyPr/>
          <a:lstStyle/>
          <a:p>
            <a:r>
              <a:rPr lang="en-US" altLang="zh-TW" dirty="0"/>
              <a:t>HTTP</a:t>
            </a:r>
            <a:r>
              <a:rPr lang="zh-TW" altLang="en-US" dirty="0"/>
              <a:t>、</a:t>
            </a:r>
            <a:r>
              <a:rPr lang="en-US" altLang="zh-TW" dirty="0"/>
              <a:t>FTP</a:t>
            </a:r>
            <a:r>
              <a:rPr lang="zh-TW" altLang="en-US" dirty="0"/>
              <a:t>與</a:t>
            </a:r>
            <a:r>
              <a:rPr lang="en-US" altLang="zh-TW" dirty="0"/>
              <a:t>TELNET</a:t>
            </a:r>
          </a:p>
          <a:p>
            <a:pPr lvl="1"/>
            <a:r>
              <a:rPr lang="zh-TW" altLang="en-US" dirty="0"/>
              <a:t>連線採用明文傳輸，</a:t>
            </a:r>
            <a:r>
              <a:rPr lang="zh-CN" altLang="en-US" dirty="0"/>
              <a:t>通訊內容有可能被監聽</a:t>
            </a:r>
            <a:endParaRPr lang="en-US" altLang="zh-CN" dirty="0"/>
          </a:p>
          <a:p>
            <a:r>
              <a:rPr lang="en-US" altLang="zh-TW" dirty="0"/>
              <a:t>HTTPS</a:t>
            </a:r>
            <a:r>
              <a:rPr lang="zh-TW" altLang="en-US" dirty="0"/>
              <a:t>、</a:t>
            </a:r>
            <a:r>
              <a:rPr lang="en-US" altLang="zh-CN" dirty="0"/>
              <a:t>FTPS</a:t>
            </a:r>
            <a:r>
              <a:rPr lang="zh-TW" altLang="en-US" dirty="0"/>
              <a:t>與</a:t>
            </a:r>
            <a:r>
              <a:rPr lang="en-US" altLang="zh-TW" dirty="0"/>
              <a:t>SSH</a:t>
            </a:r>
            <a:endParaRPr lang="en-US" altLang="zh-CN" dirty="0"/>
          </a:p>
          <a:p>
            <a:pPr lvl="1"/>
            <a:r>
              <a:rPr lang="zh-TW" altLang="en-US" dirty="0"/>
              <a:t>是一種加密的網路傳輸協定，可在不安全的網路中為網路服務提供安全的傳輸環境</a:t>
            </a:r>
            <a:endParaRPr lang="en-US" altLang="zh-TW" dirty="0"/>
          </a:p>
          <a:p>
            <a:pPr lvl="1"/>
            <a:r>
              <a:rPr lang="zh-TW" altLang="en-US" dirty="0"/>
              <a:t>可防止遭到竊聽與篡改訊息</a:t>
            </a:r>
            <a:endParaRPr lang="en-US" altLang="zh-TW" dirty="0"/>
          </a:p>
          <a:p>
            <a:pPr lvl="1"/>
            <a:r>
              <a:rPr lang="en-US" altLang="zh-CN" dirty="0"/>
              <a:t>HTTPS</a:t>
            </a:r>
            <a:r>
              <a:rPr lang="zh-TW" altLang="en-US" dirty="0"/>
              <a:t>連線時，可再</a:t>
            </a:r>
            <a:r>
              <a:rPr lang="zh-CN" altLang="en-US" dirty="0"/>
              <a:t>檢查</a:t>
            </a:r>
            <a:r>
              <a:rPr lang="zh-TW" altLang="en-US" dirty="0"/>
              <a:t>憑證</a:t>
            </a:r>
            <a:r>
              <a:rPr lang="zh-CN" altLang="en-US" dirty="0"/>
              <a:t>是否有效</a:t>
            </a:r>
            <a:endParaRPr lang="en-US" altLang="zh-CN" dirty="0"/>
          </a:p>
          <a:p>
            <a:pPr lvl="1"/>
            <a:endParaRPr lang="zh-CN" altLang="en-US" dirty="0"/>
          </a:p>
        </p:txBody>
      </p:sp>
      <p:sp>
        <p:nvSpPr>
          <p:cNvPr id="4" name="標題 1"/>
          <p:cNvSpPr txBox="1">
            <a:spLocks/>
          </p:cNvSpPr>
          <p:nvPr/>
        </p:nvSpPr>
        <p:spPr bwMode="auto">
          <a:xfrm>
            <a:off x="1403512" y="110417"/>
            <a:ext cx="774048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網路連線安全</a:t>
            </a:r>
            <a:r>
              <a:rPr lang="en-US" altLang="zh-TW" i="0" dirty="0"/>
              <a:t>(2/3)</a:t>
            </a:r>
            <a:endParaRPr lang="zh-TW" altLang="en-US" i="0" kern="0" dirty="0"/>
          </a:p>
        </p:txBody>
      </p:sp>
    </p:spTree>
    <p:extLst>
      <p:ext uri="{BB962C8B-B14F-4D97-AF65-F5344CB8AC3E}">
        <p14:creationId xmlns:p14="http://schemas.microsoft.com/office/powerpoint/2010/main" val="37408145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590872" y="1187848"/>
            <a:ext cx="8229600" cy="5265488"/>
          </a:xfrm>
        </p:spPr>
        <p:txBody>
          <a:bodyPr/>
          <a:lstStyle/>
          <a:p>
            <a:pPr lvl="0"/>
            <a:r>
              <a:rPr lang="zh-TW" altLang="en-US" dirty="0"/>
              <a:t>了解自己電腦中</a:t>
            </a:r>
            <a:r>
              <a:rPr lang="zh-TW" altLang="zh-TW" dirty="0"/>
              <a:t>已開啟的網路服務</a:t>
            </a:r>
          </a:p>
          <a:p>
            <a:pPr lvl="1"/>
            <a:r>
              <a:rPr lang="pt-BR" altLang="zh-TW" dirty="0"/>
              <a:t>netstat [-a] [-n]  </a:t>
            </a:r>
            <a:endParaRPr lang="en-US" altLang="zh-TW" dirty="0"/>
          </a:p>
          <a:p>
            <a:pPr lvl="2"/>
            <a:r>
              <a:rPr lang="en-US" altLang="zh-TW" dirty="0"/>
              <a:t>-a : </a:t>
            </a:r>
            <a:r>
              <a:rPr lang="zh-TW" altLang="en-US" dirty="0"/>
              <a:t>顯示活動中的</a:t>
            </a:r>
            <a:r>
              <a:rPr lang="en-US" altLang="zh-TW" dirty="0"/>
              <a:t>TCP </a:t>
            </a:r>
            <a:r>
              <a:rPr lang="zh-TW" altLang="en-US" dirty="0"/>
              <a:t>連線，及</a:t>
            </a:r>
            <a:r>
              <a:rPr lang="en-US" altLang="zh-TW" dirty="0"/>
              <a:t>TCP</a:t>
            </a:r>
            <a:r>
              <a:rPr lang="zh-TW" altLang="en-US" dirty="0"/>
              <a:t>與</a:t>
            </a:r>
            <a:r>
              <a:rPr lang="en-US" altLang="zh-TW" dirty="0"/>
              <a:t>UDP</a:t>
            </a:r>
            <a:r>
              <a:rPr lang="zh-TW" altLang="en-US" dirty="0"/>
              <a:t> </a:t>
            </a:r>
            <a:r>
              <a:rPr lang="en-US" altLang="zh-TW" dirty="0"/>
              <a:t>Ports</a:t>
            </a:r>
            <a:r>
              <a:rPr lang="zh-TW" altLang="en-US" dirty="0"/>
              <a:t>上聆聽中的資訊</a:t>
            </a:r>
            <a:endParaRPr lang="en-US" altLang="zh-TW" dirty="0"/>
          </a:p>
          <a:p>
            <a:pPr lvl="2"/>
            <a:r>
              <a:rPr lang="en-US" altLang="zh-TW" dirty="0"/>
              <a:t>-n : </a:t>
            </a:r>
            <a:r>
              <a:rPr lang="zh-TW" altLang="en-US" dirty="0"/>
              <a:t>顯示活動的</a:t>
            </a:r>
            <a:r>
              <a:rPr lang="en-US" altLang="zh-TW" dirty="0"/>
              <a:t>TCP</a:t>
            </a:r>
            <a:r>
              <a:rPr lang="zh-TW" altLang="en-US" dirty="0"/>
              <a:t>連線</a:t>
            </a:r>
            <a:r>
              <a:rPr lang="en-US" altLang="zh-TW" dirty="0"/>
              <a:t>(</a:t>
            </a:r>
            <a:r>
              <a:rPr lang="zh-TW" altLang="en-US" dirty="0"/>
              <a:t> </a:t>
            </a:r>
            <a:r>
              <a:rPr lang="en-US" altLang="zh-TW" dirty="0"/>
              <a:t>IP </a:t>
            </a:r>
            <a:r>
              <a:rPr lang="zh-TW" altLang="en-US" dirty="0"/>
              <a:t>與</a:t>
            </a:r>
            <a:r>
              <a:rPr lang="en-US" altLang="zh-TW" dirty="0"/>
              <a:t>Port</a:t>
            </a:r>
            <a:r>
              <a:rPr lang="zh-TW" altLang="en-US" dirty="0"/>
              <a:t>編號沒有被解析</a:t>
            </a:r>
            <a:r>
              <a:rPr lang="en-US" altLang="zh-TW" dirty="0"/>
              <a:t>)</a:t>
            </a:r>
          </a:p>
          <a:p>
            <a:pPr marL="468000" lvl="2" indent="0">
              <a:buNone/>
            </a:pPr>
            <a:br>
              <a:rPr lang="zh-TW" altLang="en-US" dirty="0"/>
            </a:br>
            <a:br>
              <a:rPr lang="zh-TW" altLang="en-US" dirty="0"/>
            </a:br>
            <a:endParaRPr lang="en-US" altLang="zh-CN" dirty="0"/>
          </a:p>
        </p:txBody>
      </p:sp>
      <p:sp>
        <p:nvSpPr>
          <p:cNvPr id="6" name="標題 1"/>
          <p:cNvSpPr txBox="1">
            <a:spLocks/>
          </p:cNvSpPr>
          <p:nvPr/>
        </p:nvSpPr>
        <p:spPr bwMode="auto">
          <a:xfrm>
            <a:off x="1403512" y="110417"/>
            <a:ext cx="774048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網路連線安全</a:t>
            </a:r>
            <a:r>
              <a:rPr lang="en-US" altLang="zh-TW" i="0" dirty="0"/>
              <a:t>(3/3)</a:t>
            </a:r>
            <a:endParaRPr lang="zh-TW" altLang="en-US" i="0" kern="0" dirty="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3473845"/>
            <a:ext cx="4392488" cy="2974260"/>
          </a:xfrm>
          <a:prstGeom prst="rect">
            <a:avLst/>
          </a:prstGeom>
          <a:ln w="38100" cap="sq">
            <a:solidFill>
              <a:schemeClr val="accent2">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27018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雲端運算安全</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18268030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971600" y="-90488"/>
            <a:ext cx="8172450" cy="1143001"/>
          </a:xfrm>
        </p:spPr>
        <p:txBody>
          <a:bodyPr/>
          <a:lstStyle/>
          <a:p>
            <a:r>
              <a:rPr lang="zh-TW" altLang="en-US" dirty="0"/>
              <a:t> 雲端運算</a:t>
            </a:r>
            <a:r>
              <a:rPr lang="en-US" altLang="zh-TW" dirty="0"/>
              <a:t>-</a:t>
            </a:r>
            <a:r>
              <a:rPr lang="zh-TW" altLang="en-US" dirty="0"/>
              <a:t>特性</a:t>
            </a:r>
          </a:p>
        </p:txBody>
      </p:sp>
      <p:sp>
        <p:nvSpPr>
          <p:cNvPr id="38915" name="內容版面配置區 2"/>
          <p:cNvSpPr>
            <a:spLocks noGrp="1"/>
          </p:cNvSpPr>
          <p:nvPr>
            <p:ph idx="1"/>
          </p:nvPr>
        </p:nvSpPr>
        <p:spPr>
          <a:xfrm>
            <a:off x="590872" y="1052736"/>
            <a:ext cx="8229600" cy="4897438"/>
          </a:xfrm>
        </p:spPr>
        <p:txBody>
          <a:bodyPr/>
          <a:lstStyle/>
          <a:p>
            <a:pPr algn="just"/>
            <a:r>
              <a:rPr lang="zh-TW" altLang="en-US" dirty="0"/>
              <a:t>隨選自助</a:t>
            </a:r>
            <a:r>
              <a:rPr lang="en-US" altLang="zh-TW" dirty="0"/>
              <a:t>(On-demand Self-service)</a:t>
            </a:r>
          </a:p>
          <a:p>
            <a:pPr algn="just"/>
            <a:r>
              <a:rPr lang="zh-TW" altLang="en-US" dirty="0"/>
              <a:t>廣泛網路存取</a:t>
            </a:r>
            <a:r>
              <a:rPr lang="en-US" altLang="zh-TW" dirty="0"/>
              <a:t>(Broad Network Access)</a:t>
            </a:r>
          </a:p>
          <a:p>
            <a:pPr algn="just"/>
            <a:r>
              <a:rPr lang="zh-TW" altLang="en-US" dirty="0"/>
              <a:t>資源匯聚</a:t>
            </a:r>
            <a:r>
              <a:rPr lang="en-US" altLang="zh-TW" dirty="0"/>
              <a:t>(Resource Pooling)</a:t>
            </a:r>
          </a:p>
          <a:p>
            <a:pPr algn="just"/>
            <a:r>
              <a:rPr lang="zh-TW" altLang="en-US" dirty="0"/>
              <a:t>快速靈活性</a:t>
            </a:r>
            <a:r>
              <a:rPr lang="en-US" altLang="zh-TW" dirty="0"/>
              <a:t>(Rapid Elasticity)</a:t>
            </a:r>
          </a:p>
          <a:p>
            <a:pPr algn="just"/>
            <a:r>
              <a:rPr lang="zh-TW" altLang="en-US" dirty="0"/>
              <a:t>受量測服務</a:t>
            </a:r>
            <a:r>
              <a:rPr lang="en-US" altLang="zh-TW" dirty="0"/>
              <a:t>(Measured Service)</a:t>
            </a:r>
          </a:p>
          <a:p>
            <a:pPr algn="just"/>
            <a:r>
              <a:rPr lang="zh-TW" altLang="en-US" dirty="0"/>
              <a:t>多租用</a:t>
            </a:r>
            <a:r>
              <a:rPr lang="en-US" altLang="zh-TW" dirty="0"/>
              <a:t>(Multi-tenancy)</a:t>
            </a:r>
          </a:p>
          <a:p>
            <a:pPr lvl="1" algn="just"/>
            <a:endParaRPr lang="en-US" altLang="zh-TW" dirty="0"/>
          </a:p>
          <a:p>
            <a:pPr lvl="1" algn="just"/>
            <a:endParaRPr lang="zh-TW" altLang="en-US" dirty="0"/>
          </a:p>
        </p:txBody>
      </p:sp>
    </p:spTree>
    <p:extLst>
      <p:ext uri="{BB962C8B-B14F-4D97-AF65-F5344CB8AC3E}">
        <p14:creationId xmlns:p14="http://schemas.microsoft.com/office/powerpoint/2010/main" val="19457494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99592" y="117028"/>
            <a:ext cx="7458831" cy="935708"/>
          </a:xfrm>
        </p:spPr>
        <p:txBody>
          <a:bodyPr/>
          <a:lstStyle/>
          <a:p>
            <a:r>
              <a:rPr lang="zh-TW" altLang="en-US" dirty="0"/>
              <a:t>  雲端運算</a:t>
            </a:r>
            <a:r>
              <a:rPr lang="en-US" altLang="zh-TW" dirty="0"/>
              <a:t>-</a:t>
            </a:r>
            <a:r>
              <a:rPr lang="zh-TW" altLang="en-US" dirty="0"/>
              <a:t>分類</a:t>
            </a:r>
          </a:p>
        </p:txBody>
      </p:sp>
      <p:sp>
        <p:nvSpPr>
          <p:cNvPr id="3" name="內容版面配置區 2"/>
          <p:cNvSpPr>
            <a:spLocks noGrp="1"/>
          </p:cNvSpPr>
          <p:nvPr>
            <p:ph idx="1"/>
          </p:nvPr>
        </p:nvSpPr>
        <p:spPr>
          <a:xfrm>
            <a:off x="611559" y="1052736"/>
            <a:ext cx="8208913" cy="5229320"/>
          </a:xfrm>
        </p:spPr>
        <p:txBody>
          <a:bodyPr/>
          <a:lstStyle/>
          <a:p>
            <a:pPr algn="just"/>
            <a:r>
              <a:rPr lang="zh-TW" altLang="en-US" sz="2600" dirty="0"/>
              <a:t>雲端運算可分為「雲端技術」及「雲端服務」兩類</a:t>
            </a:r>
            <a:endParaRPr lang="en-US" altLang="zh-TW" sz="2600" dirty="0"/>
          </a:p>
          <a:p>
            <a:pPr algn="just"/>
            <a:r>
              <a:rPr lang="zh-TW" altLang="en-US" sz="2600" dirty="0"/>
              <a:t>「雲端技術」利用虛擬化、自動化及標準化等技術來彈性運用與分配電腦中的各種運算資源，例如</a:t>
            </a:r>
            <a:r>
              <a:rPr lang="en-US" altLang="zh-TW" sz="2600" dirty="0"/>
              <a:t>:</a:t>
            </a:r>
            <a:r>
              <a:rPr lang="zh-TW" altLang="en-US" sz="2600" dirty="0"/>
              <a:t>處理器</a:t>
            </a:r>
            <a:r>
              <a:rPr lang="en-US" altLang="zh-TW" sz="2600" dirty="0"/>
              <a:t>(CPU)</a:t>
            </a:r>
            <a:r>
              <a:rPr lang="zh-TW" altLang="en-US" sz="2600" dirty="0"/>
              <a:t>、記憶體</a:t>
            </a:r>
            <a:r>
              <a:rPr lang="en-US" altLang="zh-TW" sz="2600" dirty="0"/>
              <a:t>(RAM)</a:t>
            </a:r>
            <a:r>
              <a:rPr lang="zh-TW" altLang="en-US" sz="2600" dirty="0"/>
              <a:t>、儲存設備</a:t>
            </a:r>
            <a:r>
              <a:rPr lang="en-US" altLang="zh-TW" sz="2600" dirty="0"/>
              <a:t>(Storage)</a:t>
            </a:r>
            <a:r>
              <a:rPr lang="zh-TW" altLang="en-US" sz="2600" dirty="0"/>
              <a:t>等</a:t>
            </a:r>
            <a:endParaRPr lang="en-US" altLang="zh-TW" sz="2600" dirty="0"/>
          </a:p>
          <a:p>
            <a:pPr algn="just"/>
            <a:r>
              <a:rPr lang="zh-TW" altLang="en-US" sz="2600" dirty="0"/>
              <a:t>「雲端服務」透過網路提供使用者各種應用服務，例如</a:t>
            </a:r>
            <a:r>
              <a:rPr lang="en-US" altLang="zh-TW" sz="2600" dirty="0"/>
              <a:t>:</a:t>
            </a:r>
            <a:r>
              <a:rPr lang="zh-TW" altLang="en-US" sz="2600" dirty="0"/>
              <a:t>電子郵件、雲端硬碟、行事曆、訊息服務等</a:t>
            </a:r>
            <a:endParaRPr lang="en-US" altLang="zh-TW" sz="2600" dirty="0"/>
          </a:p>
          <a:p>
            <a:pPr algn="just"/>
            <a:endParaRPr lang="zh-TW" altLang="en-US" sz="2600" dirty="0"/>
          </a:p>
        </p:txBody>
      </p:sp>
    </p:spTree>
    <p:extLst>
      <p:ext uri="{BB962C8B-B14F-4D97-AF65-F5344CB8AC3E}">
        <p14:creationId xmlns:p14="http://schemas.microsoft.com/office/powerpoint/2010/main" val="18628328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1"/>
          <p:cNvSpPr>
            <a:spLocks noGrp="1"/>
          </p:cNvSpPr>
          <p:nvPr>
            <p:ph type="title"/>
          </p:nvPr>
        </p:nvSpPr>
        <p:spPr>
          <a:xfrm>
            <a:off x="1043608" y="-90488"/>
            <a:ext cx="8172450" cy="1143001"/>
          </a:xfrm>
        </p:spPr>
        <p:txBody>
          <a:bodyPr/>
          <a:lstStyle/>
          <a:p>
            <a:r>
              <a:rPr lang="zh-TW" altLang="en-US" dirty="0"/>
              <a:t> 雲端運算</a:t>
            </a:r>
            <a:r>
              <a:rPr lang="en-US" altLang="zh-TW" dirty="0"/>
              <a:t>-</a:t>
            </a:r>
            <a:r>
              <a:rPr lang="zh-TW" altLang="en-US" dirty="0"/>
              <a:t>服務模式</a:t>
            </a:r>
          </a:p>
        </p:txBody>
      </p:sp>
      <p:sp>
        <p:nvSpPr>
          <p:cNvPr id="45059" name="內容版面配置區 2"/>
          <p:cNvSpPr>
            <a:spLocks noGrp="1"/>
          </p:cNvSpPr>
          <p:nvPr>
            <p:ph idx="1"/>
          </p:nvPr>
        </p:nvSpPr>
        <p:spPr>
          <a:xfrm>
            <a:off x="590872" y="1052736"/>
            <a:ext cx="8229600" cy="4897438"/>
          </a:xfrm>
        </p:spPr>
        <p:txBody>
          <a:bodyPr/>
          <a:lstStyle/>
          <a:p>
            <a:pPr algn="just"/>
            <a:r>
              <a:rPr lang="zh-TW" altLang="zh-TW" dirty="0"/>
              <a:t>依據雲端服務業者可提供服務的市場來區分成不同的層次</a:t>
            </a:r>
            <a:r>
              <a:rPr lang="zh-TW" altLang="en-US" dirty="0"/>
              <a:t>，也稱為</a:t>
            </a:r>
            <a:r>
              <a:rPr lang="en-US" altLang="zh-TW" dirty="0"/>
              <a:t>IPS</a:t>
            </a:r>
            <a:r>
              <a:rPr lang="zh-TW" altLang="en-US" dirty="0"/>
              <a:t>模型</a:t>
            </a:r>
            <a:endParaRPr lang="en-US" altLang="zh-TW" dirty="0"/>
          </a:p>
          <a:p>
            <a:pPr lvl="1" algn="just"/>
            <a:r>
              <a:rPr lang="zh-TW" altLang="en-US" dirty="0">
                <a:latin typeface="微軟正黑體" panose="020B0604030504040204" pitchFamily="34" charset="-120"/>
                <a:ea typeface="微軟正黑體" panose="020B0604030504040204" pitchFamily="34" charset="-120"/>
                <a:cs typeface="+mn-cs"/>
              </a:rPr>
              <a:t>基礎設施作為</a:t>
            </a:r>
            <a:r>
              <a:rPr lang="zh-TW" altLang="zh-TW" dirty="0">
                <a:latin typeface="微軟正黑體" panose="020B0604030504040204" pitchFamily="34" charset="-120"/>
                <a:ea typeface="微軟正黑體" panose="020B0604030504040204" pitchFamily="34" charset="-120"/>
                <a:cs typeface="+mn-cs"/>
              </a:rPr>
              <a:t>服務</a:t>
            </a:r>
            <a:r>
              <a:rPr lang="en-US" altLang="zh-TW" dirty="0">
                <a:latin typeface="微軟正黑體" panose="020B0604030504040204" pitchFamily="34" charset="-120"/>
                <a:ea typeface="微軟正黑體" panose="020B0604030504040204" pitchFamily="34" charset="-120"/>
                <a:cs typeface="+mn-cs"/>
              </a:rPr>
              <a:t>(IaaS)</a:t>
            </a:r>
          </a:p>
          <a:p>
            <a:pPr lvl="1" algn="just"/>
            <a:r>
              <a:rPr lang="zh-TW" altLang="zh-TW" dirty="0">
                <a:latin typeface="微軟正黑體" panose="020B0604030504040204" pitchFamily="34" charset="-120"/>
                <a:ea typeface="微軟正黑體" panose="020B0604030504040204" pitchFamily="34" charset="-120"/>
                <a:cs typeface="+mn-cs"/>
              </a:rPr>
              <a:t>平台</a:t>
            </a:r>
            <a:r>
              <a:rPr lang="zh-TW" altLang="en-US" dirty="0">
                <a:latin typeface="微軟正黑體" panose="020B0604030504040204" pitchFamily="34" charset="-120"/>
                <a:ea typeface="微軟正黑體" panose="020B0604030504040204" pitchFamily="34" charset="-120"/>
                <a:cs typeface="+mn-cs"/>
              </a:rPr>
              <a:t>作為</a:t>
            </a:r>
            <a:r>
              <a:rPr lang="zh-TW" altLang="zh-TW" dirty="0">
                <a:latin typeface="微軟正黑體" panose="020B0604030504040204" pitchFamily="34" charset="-120"/>
                <a:ea typeface="微軟正黑體" panose="020B0604030504040204" pitchFamily="34" charset="-120"/>
                <a:cs typeface="+mn-cs"/>
              </a:rPr>
              <a:t>服務</a:t>
            </a:r>
            <a:r>
              <a:rPr lang="en-US" altLang="zh-TW" dirty="0">
                <a:latin typeface="微軟正黑體" panose="020B0604030504040204" pitchFamily="34" charset="-120"/>
                <a:ea typeface="微軟正黑體" panose="020B0604030504040204" pitchFamily="34" charset="-120"/>
                <a:cs typeface="+mn-cs"/>
              </a:rPr>
              <a:t>(PaaS)</a:t>
            </a:r>
          </a:p>
          <a:p>
            <a:pPr lvl="1" algn="just"/>
            <a:r>
              <a:rPr lang="zh-TW" altLang="zh-TW" dirty="0">
                <a:latin typeface="微軟正黑體" panose="020B0604030504040204" pitchFamily="34" charset="-120"/>
                <a:ea typeface="微軟正黑體" panose="020B0604030504040204" pitchFamily="34" charset="-120"/>
                <a:cs typeface="+mn-cs"/>
              </a:rPr>
              <a:t>軟體</a:t>
            </a:r>
            <a:r>
              <a:rPr lang="zh-TW" altLang="en-US" dirty="0">
                <a:latin typeface="微軟正黑體" panose="020B0604030504040204" pitchFamily="34" charset="-120"/>
                <a:ea typeface="微軟正黑體" panose="020B0604030504040204" pitchFamily="34" charset="-120"/>
                <a:cs typeface="+mn-cs"/>
              </a:rPr>
              <a:t>作為</a:t>
            </a:r>
            <a:r>
              <a:rPr lang="zh-TW" altLang="zh-TW" dirty="0">
                <a:latin typeface="微軟正黑體" panose="020B0604030504040204" pitchFamily="34" charset="-120"/>
                <a:ea typeface="微軟正黑體" panose="020B0604030504040204" pitchFamily="34" charset="-120"/>
                <a:cs typeface="+mn-cs"/>
              </a:rPr>
              <a:t>服務</a:t>
            </a:r>
            <a:r>
              <a:rPr lang="en-US" altLang="zh-TW" dirty="0">
                <a:latin typeface="微軟正黑體" panose="020B0604030504040204" pitchFamily="34" charset="-120"/>
                <a:ea typeface="微軟正黑體" panose="020B0604030504040204" pitchFamily="34" charset="-120"/>
                <a:cs typeface="+mn-cs"/>
              </a:rPr>
              <a:t>(SaaS)</a:t>
            </a:r>
          </a:p>
          <a:p>
            <a:pPr lvl="1" algn="just"/>
            <a:endParaRPr lang="en-US" altLang="zh-TW" dirty="0"/>
          </a:p>
          <a:p>
            <a:pPr algn="just"/>
            <a:endParaRPr lang="zh-TW" altLang="en-US" dirty="0"/>
          </a:p>
        </p:txBody>
      </p:sp>
    </p:spTree>
    <p:extLst>
      <p:ext uri="{BB962C8B-B14F-4D97-AF65-F5344CB8AC3E}">
        <p14:creationId xmlns:p14="http://schemas.microsoft.com/office/powerpoint/2010/main" val="23967628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a:xfrm>
            <a:off x="1080070" y="-90488"/>
            <a:ext cx="8172450" cy="1143001"/>
          </a:xfrm>
        </p:spPr>
        <p:txBody>
          <a:bodyPr/>
          <a:lstStyle/>
          <a:p>
            <a:r>
              <a:rPr lang="zh-TW" altLang="en-US" dirty="0"/>
              <a:t> </a:t>
            </a:r>
            <a:r>
              <a:rPr lang="zh-TW" altLang="zh-TW" dirty="0"/>
              <a:t>雲端運算</a:t>
            </a:r>
            <a:r>
              <a:rPr lang="en-US" altLang="zh-TW" dirty="0"/>
              <a:t>-</a:t>
            </a:r>
            <a:r>
              <a:rPr lang="zh-TW" altLang="zh-TW" dirty="0"/>
              <a:t>部署模型</a:t>
            </a:r>
            <a:endParaRPr lang="zh-TW" altLang="en-US" dirty="0"/>
          </a:p>
        </p:txBody>
      </p:sp>
      <p:sp>
        <p:nvSpPr>
          <p:cNvPr id="52227" name="內容版面配置區 2"/>
          <p:cNvSpPr>
            <a:spLocks noGrp="1"/>
          </p:cNvSpPr>
          <p:nvPr>
            <p:ph idx="1"/>
          </p:nvPr>
        </p:nvSpPr>
        <p:spPr>
          <a:xfrm>
            <a:off x="590872" y="1051842"/>
            <a:ext cx="8229600" cy="4897438"/>
          </a:xfrm>
        </p:spPr>
        <p:txBody>
          <a:bodyPr/>
          <a:lstStyle/>
          <a:p>
            <a:pPr algn="just"/>
            <a:r>
              <a:rPr lang="zh-TW" altLang="en-US" dirty="0"/>
              <a:t>雲端運算的部署模型分為四種</a:t>
            </a:r>
            <a:endParaRPr lang="en-US" altLang="zh-TW" dirty="0"/>
          </a:p>
          <a:p>
            <a:pPr lvl="1" algn="just"/>
            <a:r>
              <a:rPr lang="zh-TW" altLang="zh-TW" dirty="0">
                <a:latin typeface="微軟正黑體" panose="020B0604030504040204" pitchFamily="34" charset="-120"/>
                <a:ea typeface="微軟正黑體" panose="020B0604030504040204" pitchFamily="34" charset="-120"/>
                <a:cs typeface="+mn-cs"/>
              </a:rPr>
              <a:t>公</a:t>
            </a:r>
            <a:r>
              <a:rPr lang="zh-TW" altLang="en-US" dirty="0">
                <a:latin typeface="微軟正黑體" panose="020B0604030504040204" pitchFamily="34" charset="-120"/>
                <a:ea typeface="微軟正黑體" panose="020B0604030504040204" pitchFamily="34" charset="-120"/>
                <a:cs typeface="+mn-cs"/>
              </a:rPr>
              <a:t>用</a:t>
            </a:r>
            <a:r>
              <a:rPr lang="zh-TW" altLang="zh-TW" dirty="0">
                <a:latin typeface="微軟正黑體" panose="020B0604030504040204" pitchFamily="34" charset="-120"/>
                <a:ea typeface="微軟正黑體" panose="020B0604030504040204" pitchFamily="34" charset="-120"/>
                <a:cs typeface="+mn-cs"/>
              </a:rPr>
              <a:t>雲</a:t>
            </a:r>
            <a:r>
              <a:rPr lang="en-US" altLang="zh-TW" dirty="0">
                <a:latin typeface="微軟正黑體" panose="020B0604030504040204" pitchFamily="34" charset="-120"/>
                <a:ea typeface="微軟正黑體" panose="020B0604030504040204" pitchFamily="34" charset="-120"/>
                <a:cs typeface="+mn-cs"/>
              </a:rPr>
              <a:t>(Public Cloud)</a:t>
            </a:r>
          </a:p>
          <a:p>
            <a:pPr lvl="1" algn="just"/>
            <a:r>
              <a:rPr lang="zh-TW" altLang="zh-TW" dirty="0">
                <a:latin typeface="微軟正黑體" panose="020B0604030504040204" pitchFamily="34" charset="-120"/>
                <a:ea typeface="微軟正黑體" panose="020B0604030504040204" pitchFamily="34" charset="-120"/>
                <a:cs typeface="+mn-cs"/>
              </a:rPr>
              <a:t>私</a:t>
            </a:r>
            <a:r>
              <a:rPr lang="zh-TW" altLang="en-US" dirty="0">
                <a:latin typeface="微軟正黑體" panose="020B0604030504040204" pitchFamily="34" charset="-120"/>
                <a:ea typeface="微軟正黑體" panose="020B0604030504040204" pitchFamily="34" charset="-120"/>
                <a:cs typeface="+mn-cs"/>
              </a:rPr>
              <a:t>用</a:t>
            </a:r>
            <a:r>
              <a:rPr lang="zh-TW" altLang="zh-TW" dirty="0">
                <a:latin typeface="微軟正黑體" panose="020B0604030504040204" pitchFamily="34" charset="-120"/>
                <a:ea typeface="微軟正黑體" panose="020B0604030504040204" pitchFamily="34" charset="-120"/>
                <a:cs typeface="+mn-cs"/>
              </a:rPr>
              <a:t>雲</a:t>
            </a:r>
            <a:r>
              <a:rPr lang="en-US" altLang="zh-TW" dirty="0">
                <a:latin typeface="微軟正黑體" panose="020B0604030504040204" pitchFamily="34" charset="-120"/>
                <a:ea typeface="微軟正黑體" panose="020B0604030504040204" pitchFamily="34" charset="-120"/>
                <a:cs typeface="+mn-cs"/>
              </a:rPr>
              <a:t>(Private Cloud)</a:t>
            </a:r>
          </a:p>
          <a:p>
            <a:pPr lvl="1" algn="just"/>
            <a:r>
              <a:rPr lang="zh-TW" altLang="zh-TW" dirty="0">
                <a:latin typeface="微軟正黑體" panose="020B0604030504040204" pitchFamily="34" charset="-120"/>
                <a:ea typeface="微軟正黑體" panose="020B0604030504040204" pitchFamily="34" charset="-120"/>
                <a:cs typeface="+mn-cs"/>
              </a:rPr>
              <a:t>社群雲</a:t>
            </a:r>
            <a:r>
              <a:rPr lang="en-US" altLang="zh-TW" dirty="0">
                <a:latin typeface="微軟正黑體" panose="020B0604030504040204" pitchFamily="34" charset="-120"/>
                <a:ea typeface="微軟正黑體" panose="020B0604030504040204" pitchFamily="34" charset="-120"/>
                <a:cs typeface="+mn-cs"/>
              </a:rPr>
              <a:t>(Community Cloud)</a:t>
            </a:r>
          </a:p>
          <a:p>
            <a:pPr lvl="1" algn="just"/>
            <a:r>
              <a:rPr lang="zh-TW" altLang="zh-TW" dirty="0">
                <a:latin typeface="微軟正黑體" panose="020B0604030504040204" pitchFamily="34" charset="-120"/>
                <a:ea typeface="微軟正黑體" panose="020B0604030504040204" pitchFamily="34" charset="-120"/>
                <a:cs typeface="+mn-cs"/>
              </a:rPr>
              <a:t>混合雲</a:t>
            </a:r>
            <a:r>
              <a:rPr lang="en-US" altLang="zh-TW" dirty="0">
                <a:latin typeface="微軟正黑體" panose="020B0604030504040204" pitchFamily="34" charset="-120"/>
                <a:ea typeface="微軟正黑體" panose="020B0604030504040204" pitchFamily="34" charset="-120"/>
                <a:cs typeface="+mn-cs"/>
              </a:rPr>
              <a:t>(Hybrid Cloud)</a:t>
            </a:r>
          </a:p>
          <a:p>
            <a:pPr algn="just"/>
            <a:endParaRPr lang="en-US" altLang="zh-TW" dirty="0"/>
          </a:p>
          <a:p>
            <a:pPr algn="just"/>
            <a:endParaRPr lang="zh-TW" altLang="en-US"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719439" y="3353569"/>
            <a:ext cx="3429000" cy="25717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655666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標題 1"/>
          <p:cNvSpPr>
            <a:spLocks noGrp="1"/>
          </p:cNvSpPr>
          <p:nvPr>
            <p:ph type="title"/>
          </p:nvPr>
        </p:nvSpPr>
        <p:spPr>
          <a:xfrm>
            <a:off x="1224086" y="-90488"/>
            <a:ext cx="8172450" cy="1143001"/>
          </a:xfrm>
        </p:spPr>
        <p:txBody>
          <a:bodyPr/>
          <a:lstStyle/>
          <a:p>
            <a:r>
              <a:rPr lang="zh-TW" altLang="en-US" dirty="0"/>
              <a:t>雲端運算</a:t>
            </a:r>
            <a:r>
              <a:rPr lang="en-US" altLang="zh-TW" dirty="0"/>
              <a:t>-</a:t>
            </a:r>
            <a:r>
              <a:rPr lang="zh-TW" altLang="en-US" dirty="0"/>
              <a:t>資安</a:t>
            </a:r>
            <a:r>
              <a:rPr lang="zh-TW" altLang="zh-TW" b="1" dirty="0"/>
              <a:t>責任</a:t>
            </a:r>
            <a:endParaRPr lang="zh-TW" altLang="en-US" dirty="0"/>
          </a:p>
        </p:txBody>
      </p:sp>
      <p:sp>
        <p:nvSpPr>
          <p:cNvPr id="74755" name="內容版面配置區 2"/>
          <p:cNvSpPr>
            <a:spLocks noGrp="1"/>
          </p:cNvSpPr>
          <p:nvPr>
            <p:ph idx="1"/>
          </p:nvPr>
        </p:nvSpPr>
        <p:spPr>
          <a:xfrm>
            <a:off x="590872" y="1051842"/>
            <a:ext cx="8229600" cy="4897438"/>
          </a:xfrm>
        </p:spPr>
        <p:txBody>
          <a:bodyPr/>
          <a:lstStyle/>
          <a:p>
            <a:pPr algn="just"/>
            <a:r>
              <a:rPr lang="zh-TW" altLang="en-US" dirty="0"/>
              <a:t>雲端服務的資安責任會因為設施的所在及掌控程度而分布在雲端服務提供者</a:t>
            </a:r>
            <a:r>
              <a:rPr lang="en-US" altLang="zh-TW" dirty="0"/>
              <a:t>(Cloud Service Provider, CSP)</a:t>
            </a:r>
            <a:r>
              <a:rPr lang="zh-TW" altLang="en-US" dirty="0"/>
              <a:t>與用戶端</a:t>
            </a: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740" y="3140968"/>
            <a:ext cx="7605930" cy="34468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848946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99392"/>
            <a:ext cx="8229600" cy="1143000"/>
          </a:xfrm>
        </p:spPr>
        <p:txBody>
          <a:bodyPr/>
          <a:lstStyle/>
          <a:p>
            <a:r>
              <a:rPr lang="zh-TW" altLang="en-US" dirty="0"/>
              <a:t> 雲端運算</a:t>
            </a:r>
            <a:r>
              <a:rPr lang="en-US" altLang="zh-TW" dirty="0"/>
              <a:t>-</a:t>
            </a:r>
            <a:r>
              <a:rPr lang="zh-TW" altLang="en-US" dirty="0"/>
              <a:t>資安問題</a:t>
            </a:r>
          </a:p>
        </p:txBody>
      </p:sp>
      <p:sp>
        <p:nvSpPr>
          <p:cNvPr id="3" name="文字版面配置區 2"/>
          <p:cNvSpPr>
            <a:spLocks noGrp="1"/>
          </p:cNvSpPr>
          <p:nvPr>
            <p:ph type="body" idx="1"/>
          </p:nvPr>
        </p:nvSpPr>
        <p:spPr>
          <a:xfrm>
            <a:off x="590872" y="1052736"/>
            <a:ext cx="4040188" cy="639762"/>
          </a:xfrm>
        </p:spPr>
        <p:txBody>
          <a:bodyPr/>
          <a:lstStyle/>
          <a:p>
            <a:pPr algn="just"/>
            <a:r>
              <a:rPr lang="zh-TW" altLang="en-US" dirty="0">
                <a:solidFill>
                  <a:srgbClr val="FF0000"/>
                </a:solidFill>
                <a:latin typeface="+mn-ea"/>
                <a:ea typeface="+mn-ea"/>
              </a:rPr>
              <a:t>用戶端</a:t>
            </a:r>
          </a:p>
        </p:txBody>
      </p:sp>
      <p:sp>
        <p:nvSpPr>
          <p:cNvPr id="4" name="內容版面配置區 3"/>
          <p:cNvSpPr>
            <a:spLocks noGrp="1"/>
          </p:cNvSpPr>
          <p:nvPr>
            <p:ph sz="half" idx="2"/>
          </p:nvPr>
        </p:nvSpPr>
        <p:spPr>
          <a:xfrm>
            <a:off x="590872" y="1692498"/>
            <a:ext cx="4040188" cy="3951288"/>
          </a:xfrm>
        </p:spPr>
        <p:txBody>
          <a:bodyPr/>
          <a:lstStyle/>
          <a:p>
            <a:pPr algn="just"/>
            <a:r>
              <a:rPr lang="zh-TW" altLang="zh-TW" kern="1200" dirty="0">
                <a:latin typeface="+mn-ea"/>
                <a:ea typeface="+mn-ea"/>
              </a:rPr>
              <a:t>資料竊取</a:t>
            </a:r>
            <a:endParaRPr lang="en-US" altLang="zh-TW" kern="1200" dirty="0">
              <a:latin typeface="+mn-ea"/>
              <a:ea typeface="+mn-ea"/>
            </a:endParaRPr>
          </a:p>
          <a:p>
            <a:pPr algn="just"/>
            <a:r>
              <a:rPr lang="zh-TW" altLang="zh-TW" kern="1200" dirty="0">
                <a:latin typeface="+mn-ea"/>
                <a:ea typeface="+mn-ea"/>
              </a:rPr>
              <a:t>資料可用性</a:t>
            </a:r>
            <a:endParaRPr lang="en-US" altLang="zh-TW" kern="1200" dirty="0">
              <a:latin typeface="+mn-ea"/>
              <a:ea typeface="+mn-ea"/>
            </a:endParaRPr>
          </a:p>
          <a:p>
            <a:pPr algn="just"/>
            <a:r>
              <a:rPr lang="zh-TW" altLang="zh-TW" kern="1200" dirty="0">
                <a:latin typeface="+mn-ea"/>
                <a:ea typeface="+mn-ea"/>
              </a:rPr>
              <a:t>網路封包竊聽</a:t>
            </a:r>
            <a:endParaRPr lang="en-US" altLang="zh-TW" kern="1200" dirty="0">
              <a:latin typeface="+mn-ea"/>
              <a:ea typeface="+mn-ea"/>
            </a:endParaRPr>
          </a:p>
          <a:p>
            <a:pPr algn="just"/>
            <a:r>
              <a:rPr lang="zh-TW" altLang="zh-TW" kern="1200" dirty="0">
                <a:latin typeface="+mn-ea"/>
                <a:ea typeface="+mn-ea"/>
              </a:rPr>
              <a:t>資料內容加密保護</a:t>
            </a:r>
            <a:endParaRPr lang="en-US" altLang="zh-TW" kern="1200" dirty="0">
              <a:latin typeface="+mn-ea"/>
              <a:ea typeface="+mn-ea"/>
            </a:endParaRPr>
          </a:p>
          <a:p>
            <a:pPr algn="just"/>
            <a:r>
              <a:rPr lang="zh-TW" altLang="zh-TW" kern="1200" dirty="0">
                <a:latin typeface="+mn-ea"/>
                <a:ea typeface="+mn-ea"/>
              </a:rPr>
              <a:t>共用環境的系統安全防護</a:t>
            </a:r>
            <a:endParaRPr lang="en-US" altLang="zh-TW" kern="1200" dirty="0">
              <a:latin typeface="+mn-ea"/>
              <a:ea typeface="+mn-ea"/>
            </a:endParaRPr>
          </a:p>
          <a:p>
            <a:pPr algn="just"/>
            <a:r>
              <a:rPr lang="zh-TW" altLang="zh-TW" kern="1200" dirty="0">
                <a:latin typeface="+mn-ea"/>
                <a:ea typeface="+mn-ea"/>
              </a:rPr>
              <a:t>退租後資料完整刪除</a:t>
            </a:r>
            <a:endParaRPr lang="en-US" altLang="zh-TW" kern="1200" dirty="0">
              <a:latin typeface="+mn-ea"/>
              <a:ea typeface="+mn-ea"/>
            </a:endParaRPr>
          </a:p>
          <a:p>
            <a:pPr algn="just"/>
            <a:endParaRPr lang="zh-TW" altLang="en-US" dirty="0">
              <a:latin typeface="+mn-ea"/>
              <a:ea typeface="+mn-ea"/>
            </a:endParaRPr>
          </a:p>
        </p:txBody>
      </p:sp>
      <p:sp>
        <p:nvSpPr>
          <p:cNvPr id="5" name="文字版面配置區 4"/>
          <p:cNvSpPr>
            <a:spLocks noGrp="1"/>
          </p:cNvSpPr>
          <p:nvPr>
            <p:ph type="body" sz="quarter" idx="3"/>
          </p:nvPr>
        </p:nvSpPr>
        <p:spPr>
          <a:xfrm>
            <a:off x="4778697" y="1052736"/>
            <a:ext cx="4041775" cy="639762"/>
          </a:xfrm>
        </p:spPr>
        <p:txBody>
          <a:bodyPr/>
          <a:lstStyle/>
          <a:p>
            <a:pPr algn="just"/>
            <a:r>
              <a:rPr lang="zh-TW" altLang="en-US" dirty="0">
                <a:solidFill>
                  <a:srgbClr val="FF0000"/>
                </a:solidFill>
                <a:latin typeface="+mn-ea"/>
                <a:ea typeface="+mn-ea"/>
              </a:rPr>
              <a:t>供應商</a:t>
            </a:r>
          </a:p>
        </p:txBody>
      </p:sp>
      <p:sp>
        <p:nvSpPr>
          <p:cNvPr id="6" name="內容版面配置區 5"/>
          <p:cNvSpPr>
            <a:spLocks noGrp="1"/>
          </p:cNvSpPr>
          <p:nvPr>
            <p:ph sz="quarter" idx="4"/>
          </p:nvPr>
        </p:nvSpPr>
        <p:spPr>
          <a:xfrm>
            <a:off x="4778697" y="1692498"/>
            <a:ext cx="4041775" cy="3951288"/>
          </a:xfrm>
        </p:spPr>
        <p:txBody>
          <a:bodyPr/>
          <a:lstStyle/>
          <a:p>
            <a:pPr algn="just"/>
            <a:r>
              <a:rPr lang="zh-TW" altLang="zh-TW" kern="1200" dirty="0">
                <a:latin typeface="+mn-ea"/>
                <a:ea typeface="+mn-ea"/>
              </a:rPr>
              <a:t>虛擬化環境</a:t>
            </a:r>
            <a:r>
              <a:rPr lang="zh-TW" altLang="en-US" kern="1200" dirty="0">
                <a:latin typeface="+mn-ea"/>
                <a:ea typeface="+mn-ea"/>
              </a:rPr>
              <a:t>的</a:t>
            </a:r>
            <a:r>
              <a:rPr lang="zh-TW" altLang="zh-TW" kern="1200" dirty="0">
                <a:latin typeface="+mn-ea"/>
                <a:ea typeface="+mn-ea"/>
              </a:rPr>
              <a:t>系統與網路安全</a:t>
            </a:r>
            <a:endParaRPr lang="en-US" altLang="zh-TW" kern="1200" dirty="0">
              <a:latin typeface="+mn-ea"/>
              <a:ea typeface="+mn-ea"/>
            </a:endParaRPr>
          </a:p>
          <a:p>
            <a:pPr algn="just"/>
            <a:r>
              <a:rPr lang="zh-TW" altLang="en-US" kern="1200" dirty="0">
                <a:latin typeface="+mn-ea"/>
                <a:ea typeface="+mn-ea"/>
              </a:rPr>
              <a:t>分散式阻斷服務攻擊</a:t>
            </a:r>
            <a:endParaRPr lang="en-US" altLang="zh-TW" kern="1200" dirty="0">
              <a:latin typeface="+mn-ea"/>
              <a:ea typeface="+mn-ea"/>
            </a:endParaRPr>
          </a:p>
          <a:p>
            <a:pPr algn="just"/>
            <a:r>
              <a:rPr lang="zh-TW" altLang="zh-TW" kern="1200" dirty="0">
                <a:latin typeface="+mn-ea"/>
                <a:ea typeface="+mn-ea"/>
              </a:rPr>
              <a:t>即時阻絕資安威脅</a:t>
            </a:r>
            <a:endParaRPr lang="en-US" altLang="zh-TW" kern="1200" dirty="0">
              <a:latin typeface="+mn-ea"/>
              <a:ea typeface="+mn-ea"/>
            </a:endParaRPr>
          </a:p>
          <a:p>
            <a:pPr algn="just"/>
            <a:endParaRPr lang="zh-TW" altLang="en-US" dirty="0">
              <a:latin typeface="+mn-ea"/>
              <a:ea typeface="+mn-ea"/>
            </a:endParaRPr>
          </a:p>
        </p:txBody>
      </p:sp>
    </p:spTree>
    <p:extLst>
      <p:ext uri="{BB962C8B-B14F-4D97-AF65-F5344CB8AC3E}">
        <p14:creationId xmlns:p14="http://schemas.microsoft.com/office/powerpoint/2010/main" val="106855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94DB3-1BEE-4C19-A22C-42FF56816D46}"/>
              </a:ext>
            </a:extLst>
          </p:cNvPr>
          <p:cNvSpPr txBox="1">
            <a:spLocks/>
          </p:cNvSpPr>
          <p:nvPr/>
        </p:nvSpPr>
        <p:spPr>
          <a:xfrm>
            <a:off x="1115616" y="117028"/>
            <a:ext cx="7458831" cy="935708"/>
          </a:xfrm>
          <a:prstGeom prst="rect">
            <a:avLst/>
          </a:prstGeom>
        </p:spPr>
        <p:txBody>
          <a:bodyPr anchor="b"/>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雲端運算</a:t>
            </a:r>
            <a:r>
              <a:rPr lang="en-US" altLang="zh-TW" i="0" kern="0" dirty="0"/>
              <a:t>-</a:t>
            </a:r>
            <a:r>
              <a:rPr lang="zh-TW" altLang="en-US" i="0" kern="0" dirty="0"/>
              <a:t>資安案例</a:t>
            </a:r>
            <a:r>
              <a:rPr lang="en-US" altLang="zh-TW" i="0" kern="0" dirty="0"/>
              <a:t>(1/2)</a:t>
            </a:r>
            <a:endParaRPr lang="zh-TW" altLang="en-US" i="0" kern="0" dirty="0"/>
          </a:p>
        </p:txBody>
      </p:sp>
      <p:sp>
        <p:nvSpPr>
          <p:cNvPr id="3" name="內容版面配置區 2">
            <a:extLst>
              <a:ext uri="{FF2B5EF4-FFF2-40B4-BE49-F238E27FC236}">
                <a16:creationId xmlns:a16="http://schemas.microsoft.com/office/drawing/2014/main" id="{CFF6F6A7-3C50-49D1-AB05-FE169FF4D088}"/>
              </a:ext>
            </a:extLst>
          </p:cNvPr>
          <p:cNvSpPr txBox="1">
            <a:spLocks/>
          </p:cNvSpPr>
          <p:nvPr/>
        </p:nvSpPr>
        <p:spPr>
          <a:xfrm>
            <a:off x="590872" y="1051842"/>
            <a:ext cx="8229600" cy="4897438"/>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SzPct val="90000"/>
              <a:buFont typeface="Wingdings" panose="05000000000000000000" pitchFamily="2" charset="2"/>
              <a:buChar char="u"/>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algn="just"/>
            <a:r>
              <a:rPr lang="zh-TW" altLang="en-US" i="0" kern="0"/>
              <a:t>駭客在</a:t>
            </a:r>
            <a:r>
              <a:rPr lang="en-US" altLang="zh-TW" i="0" kern="0"/>
              <a:t>2013</a:t>
            </a:r>
            <a:r>
              <a:rPr lang="zh-TW" altLang="en-US" i="0" kern="0"/>
              <a:t>年</a:t>
            </a:r>
            <a:r>
              <a:rPr lang="en-US" altLang="zh-TW" i="0" kern="0"/>
              <a:t>11</a:t>
            </a:r>
            <a:r>
              <a:rPr lang="zh-TW" altLang="en-US" i="0" kern="0"/>
              <a:t>月到</a:t>
            </a:r>
            <a:r>
              <a:rPr lang="en-US" altLang="zh-TW" i="0" kern="0"/>
              <a:t>2014</a:t>
            </a:r>
            <a:r>
              <a:rPr lang="zh-TW" altLang="en-US" i="0" kern="0"/>
              <a:t>年</a:t>
            </a:r>
            <a:r>
              <a:rPr lang="en-US" altLang="zh-TW" i="0" kern="0"/>
              <a:t>8</a:t>
            </a:r>
            <a:r>
              <a:rPr lang="zh-TW" altLang="en-US" i="0" kern="0"/>
              <a:t>月間透過網釣手法騙取至少</a:t>
            </a:r>
            <a:r>
              <a:rPr lang="en-US" altLang="zh-TW" i="0" kern="0"/>
              <a:t>300</a:t>
            </a:r>
            <a:r>
              <a:rPr lang="zh-TW" altLang="en-US" i="0" kern="0"/>
              <a:t>個帳號</a:t>
            </a:r>
            <a:endParaRPr lang="en-US" altLang="zh-TW" i="0" kern="0"/>
          </a:p>
          <a:p>
            <a:pPr algn="just"/>
            <a:r>
              <a:rPr lang="zh-TW" altLang="en-US" i="0" kern="0"/>
              <a:t>駭客是以網路服務供應商名義寄送郵件給受害者，要求受害者提供帳號及密碼，並存取受害者的</a:t>
            </a:r>
            <a:r>
              <a:rPr lang="en-US" altLang="zh-TW" i="0" kern="0"/>
              <a:t>Gmail</a:t>
            </a:r>
            <a:r>
              <a:rPr lang="zh-TW" altLang="en-US" i="0" kern="0"/>
              <a:t>與</a:t>
            </a:r>
            <a:r>
              <a:rPr lang="en-US" altLang="zh-TW" i="0" kern="0"/>
              <a:t>iCloud</a:t>
            </a:r>
            <a:r>
              <a:rPr lang="zh-TW" altLang="en-US" i="0" kern="0"/>
              <a:t>帳號，趁機竊取受害者私密照片與影片</a:t>
            </a:r>
            <a:endParaRPr lang="en-US" altLang="zh-TW" i="0" kern="0"/>
          </a:p>
          <a:p>
            <a:pPr algn="just"/>
            <a:endParaRPr lang="en-US" altLang="zh-TW" i="0" kern="0" dirty="0"/>
          </a:p>
        </p:txBody>
      </p:sp>
      <p:pic>
        <p:nvPicPr>
          <p:cNvPr id="4" name="圖片 3">
            <a:extLst>
              <a:ext uri="{FF2B5EF4-FFF2-40B4-BE49-F238E27FC236}">
                <a16:creationId xmlns:a16="http://schemas.microsoft.com/office/drawing/2014/main" id="{A5F2DDB8-F4E7-41F7-B977-B3E479027BF4}"/>
              </a:ext>
            </a:extLst>
          </p:cNvPr>
          <p:cNvPicPr>
            <a:picLocks noChangeAspect="1"/>
          </p:cNvPicPr>
          <p:nvPr/>
        </p:nvPicPr>
        <p:blipFill>
          <a:blip r:embed="rId3"/>
          <a:stretch>
            <a:fillRect/>
          </a:stretch>
        </p:blipFill>
        <p:spPr>
          <a:xfrm>
            <a:off x="959221" y="5157192"/>
            <a:ext cx="7534821" cy="1064634"/>
          </a:xfrm>
          <a:prstGeom prst="rect">
            <a:avLst/>
          </a:prstGeom>
        </p:spPr>
      </p:pic>
      <p:sp>
        <p:nvSpPr>
          <p:cNvPr id="5" name="矩形 4">
            <a:extLst>
              <a:ext uri="{FF2B5EF4-FFF2-40B4-BE49-F238E27FC236}">
                <a16:creationId xmlns:a16="http://schemas.microsoft.com/office/drawing/2014/main" id="{CB8699FE-51A6-4EAE-9284-C418C9E259F2}"/>
              </a:ext>
            </a:extLst>
          </p:cNvPr>
          <p:cNvSpPr/>
          <p:nvPr/>
        </p:nvSpPr>
        <p:spPr>
          <a:xfrm>
            <a:off x="3203476" y="6309320"/>
            <a:ext cx="3661130" cy="276999"/>
          </a:xfrm>
          <a:prstGeom prst="rect">
            <a:avLst/>
          </a:prstGeom>
        </p:spPr>
        <p:txBody>
          <a:bodyPr wrap="none">
            <a:spAutoFit/>
          </a:bodyPr>
          <a:lstStyle/>
          <a:p>
            <a:r>
              <a:rPr lang="zh-TW" altLang="en-US" sz="1200" i="0" dirty="0"/>
              <a:t>資料來源</a:t>
            </a:r>
            <a:r>
              <a:rPr lang="en-US" altLang="zh-TW" sz="1200" i="0" dirty="0"/>
              <a:t>:</a:t>
            </a:r>
            <a:r>
              <a:rPr lang="zh-TW" altLang="en-US" sz="1200" i="0" dirty="0"/>
              <a:t> https://www.ithome.com.tw/news/106963</a:t>
            </a:r>
          </a:p>
        </p:txBody>
      </p:sp>
    </p:spTree>
    <p:extLst>
      <p:ext uri="{BB962C8B-B14F-4D97-AF65-F5344CB8AC3E}">
        <p14:creationId xmlns:p14="http://schemas.microsoft.com/office/powerpoint/2010/main" val="69494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Content Placeholder 2"/>
          <p:cNvSpPr>
            <a:spLocks noGrp="1"/>
          </p:cNvSpPr>
          <p:nvPr>
            <p:ph sz="quarter" idx="10"/>
          </p:nvPr>
        </p:nvSpPr>
        <p:spPr/>
        <p:txBody>
          <a:bodyPr/>
          <a:lstStyle/>
          <a:p>
            <a:r>
              <a:rPr lang="zh-TW" altLang="en-US" dirty="0">
                <a:cs typeface="微軟正黑體" pitchFamily="34" charset="-120"/>
              </a:rPr>
              <a:t>選定解決方案</a:t>
            </a:r>
            <a:endParaRPr lang="en-US" altLang="zh-TW" dirty="0">
              <a:cs typeface="微軟正黑體" pitchFamily="34" charset="-120"/>
            </a:endParaRPr>
          </a:p>
          <a:p>
            <a:pPr marL="288000" lvl="1" indent="0">
              <a:buNone/>
            </a:pPr>
            <a:r>
              <a:rPr lang="zh-TW" altLang="en-US" dirty="0"/>
              <a:t>由決策者</a:t>
            </a:r>
            <a:r>
              <a:rPr lang="en-US" altLang="en-US" dirty="0" err="1"/>
              <a:t>選出適當的解決方案。</a:t>
            </a:r>
            <a:r>
              <a:rPr lang="en-US" altLang="en-US" dirty="0" err="1">
                <a:solidFill>
                  <a:srgbClr val="FF0000"/>
                </a:solidFill>
              </a:rPr>
              <a:t>此階段對應</a:t>
            </a:r>
            <a:r>
              <a:rPr lang="zh-TW" altLang="en-US" dirty="0">
                <a:solidFill>
                  <a:srgbClr val="FF0000"/>
                </a:solidFill>
              </a:rPr>
              <a:t>資訊</a:t>
            </a:r>
            <a:r>
              <a:rPr lang="en-US" altLang="en-US" dirty="0" err="1">
                <a:solidFill>
                  <a:srgbClr val="FF0000"/>
                </a:solidFill>
              </a:rPr>
              <a:t>委外資安要求之決標階段</a:t>
            </a:r>
            <a:endParaRPr lang="en-US" altLang="zh-TW" dirty="0">
              <a:solidFill>
                <a:srgbClr val="FF0000"/>
              </a:solidFill>
            </a:endParaRPr>
          </a:p>
          <a:p>
            <a:r>
              <a:rPr lang="zh-TW" altLang="en-US" dirty="0">
                <a:cs typeface="微軟正黑體" pitchFamily="34" charset="-120"/>
              </a:rPr>
              <a:t>完成建置</a:t>
            </a:r>
            <a:endParaRPr lang="en-US" altLang="zh-TW" dirty="0">
              <a:cs typeface="微軟正黑體" pitchFamily="34" charset="-120"/>
            </a:endParaRPr>
          </a:p>
          <a:p>
            <a:pPr marL="288000" lvl="1" indent="0">
              <a:buNone/>
            </a:pPr>
            <a:r>
              <a:rPr lang="zh-TW" altLang="en-US" dirty="0"/>
              <a:t>於完成決標後，成立專案組織，督導服務廠商遵循</a:t>
            </a:r>
            <a:r>
              <a:rPr lang="en-US" altLang="zh-TW" dirty="0"/>
              <a:t>RFP</a:t>
            </a:r>
            <a:r>
              <a:rPr lang="zh-TW" altLang="en-US" dirty="0"/>
              <a:t>與合約，如期如質完成系統建置與測試工作。</a:t>
            </a:r>
            <a:r>
              <a:rPr lang="zh-TW" altLang="en-US" dirty="0">
                <a:solidFill>
                  <a:srgbClr val="FF0000"/>
                </a:solidFill>
              </a:rPr>
              <a:t>此階段對應資訊委外資安要求之履約管理階段</a:t>
            </a:r>
            <a:endParaRPr lang="en-US" altLang="zh-TW" dirty="0">
              <a:solidFill>
                <a:srgbClr val="FF0000"/>
              </a:solidFill>
            </a:endParaRPr>
          </a:p>
          <a:p>
            <a:pPr>
              <a:lnSpc>
                <a:spcPct val="100000"/>
              </a:lnSpc>
            </a:pPr>
            <a:r>
              <a:rPr lang="zh-TW" altLang="en-US" dirty="0">
                <a:cs typeface="微軟正黑體" pitchFamily="34" charset="-120"/>
              </a:rPr>
              <a:t>確認營運服務正常</a:t>
            </a:r>
          </a:p>
          <a:p>
            <a:pPr marL="288000" lvl="1" indent="0">
              <a:lnSpc>
                <a:spcPct val="110000"/>
              </a:lnSpc>
              <a:buNone/>
            </a:pPr>
            <a:r>
              <a:rPr lang="zh-TW" altLang="en-US" dirty="0"/>
              <a:t>服務進入營運狀態，需持續量測服務水準是否滿足原規劃需求，</a:t>
            </a:r>
            <a:r>
              <a:rPr lang="en-US" altLang="en-US" dirty="0" err="1">
                <a:solidFill>
                  <a:srgbClr val="FF0000"/>
                </a:solidFill>
              </a:rPr>
              <a:t>此階段對應</a:t>
            </a:r>
            <a:r>
              <a:rPr lang="zh-TW" altLang="en-US" dirty="0">
                <a:solidFill>
                  <a:srgbClr val="FF0000"/>
                </a:solidFill>
              </a:rPr>
              <a:t>資訊</a:t>
            </a:r>
            <a:r>
              <a:rPr lang="en-US" altLang="en-US" dirty="0" err="1">
                <a:solidFill>
                  <a:srgbClr val="FF0000"/>
                </a:solidFill>
              </a:rPr>
              <a:t>委外資安要求之</a:t>
            </a:r>
            <a:r>
              <a:rPr lang="zh-TW" altLang="en-US" dirty="0">
                <a:solidFill>
                  <a:srgbClr val="FF0000"/>
                </a:solidFill>
              </a:rPr>
              <a:t>驗收</a:t>
            </a:r>
            <a:r>
              <a:rPr lang="en-US" altLang="en-US" dirty="0" err="1">
                <a:solidFill>
                  <a:srgbClr val="FF0000"/>
                </a:solidFill>
              </a:rPr>
              <a:t>階段</a:t>
            </a:r>
            <a:endParaRPr lang="en-US" altLang="en-US" dirty="0">
              <a:solidFill>
                <a:srgbClr val="FF0000"/>
              </a:solidFill>
            </a:endParaRPr>
          </a:p>
          <a:p>
            <a:pPr marL="288000" lvl="1" indent="0">
              <a:buNone/>
            </a:pPr>
            <a:endParaRPr lang="en-US" altLang="zh-TW" sz="2200" dirty="0"/>
          </a:p>
        </p:txBody>
      </p:sp>
      <p:sp>
        <p:nvSpPr>
          <p:cNvPr id="6" name="Title 1">
            <a:extLst>
              <a:ext uri="{FF2B5EF4-FFF2-40B4-BE49-F238E27FC236}">
                <a16:creationId xmlns:a16="http://schemas.microsoft.com/office/drawing/2014/main" id="{884FB395-2569-48A3-B002-AE5180EDF089}"/>
              </a:ext>
            </a:extLst>
          </p:cNvPr>
          <p:cNvSpPr>
            <a:spLocks noGrp="1"/>
          </p:cNvSpPr>
          <p:nvPr>
            <p:ph type="title"/>
          </p:nvPr>
        </p:nvSpPr>
        <p:spPr>
          <a:xfrm>
            <a:off x="1224000" y="116632"/>
            <a:ext cx="7920000" cy="936104"/>
          </a:xfrm>
        </p:spPr>
        <p:txBody>
          <a:bodyPr/>
          <a:lstStyle/>
          <a:p>
            <a:r>
              <a:rPr lang="zh-TW" altLang="en-US" dirty="0"/>
              <a:t>資訊技術安全服務生命週期</a:t>
            </a:r>
            <a:r>
              <a:rPr lang="en-US" altLang="zh-CN" dirty="0"/>
              <a:t>(</a:t>
            </a:r>
            <a:r>
              <a:rPr lang="en-US" altLang="zh-TW" dirty="0"/>
              <a:t>2</a:t>
            </a:r>
            <a:r>
              <a:rPr lang="en-US" altLang="zh-CN" dirty="0"/>
              <a:t>/</a:t>
            </a:r>
            <a:r>
              <a:rPr lang="en-US" altLang="zh-TW" dirty="0"/>
              <a:t>2</a:t>
            </a:r>
            <a:r>
              <a:rPr lang="en-US" altLang="zh-CN" dirty="0"/>
              <a:t>)</a:t>
            </a:r>
            <a:endParaRPr lang="en-US" altLang="zh-TW" dirty="0"/>
          </a:p>
        </p:txBody>
      </p:sp>
    </p:spTree>
    <p:extLst>
      <p:ext uri="{BB962C8B-B14F-4D97-AF65-F5344CB8AC3E}">
        <p14:creationId xmlns:p14="http://schemas.microsoft.com/office/powerpoint/2010/main" val="1826104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6AFEC-6719-4D7F-9BEB-75A541D5EBF3}"/>
              </a:ext>
            </a:extLst>
          </p:cNvPr>
          <p:cNvSpPr txBox="1">
            <a:spLocks/>
          </p:cNvSpPr>
          <p:nvPr/>
        </p:nvSpPr>
        <p:spPr>
          <a:xfrm>
            <a:off x="1115616" y="117028"/>
            <a:ext cx="7458831" cy="935708"/>
          </a:xfrm>
          <a:prstGeom prst="rect">
            <a:avLst/>
          </a:prstGeom>
        </p:spPr>
        <p:txBody>
          <a:bodyPr anchor="b"/>
          <a:lstStyle>
            <a:lvl1pPr algn="l" rtl="0" eaLnBrk="1" fontAlgn="base" hangingPunct="1">
              <a:spcBef>
                <a:spcPct val="0"/>
              </a:spcBef>
              <a:spcAft>
                <a:spcPct val="0"/>
              </a:spcAft>
              <a:defRPr kumimoji="1" sz="4000" b="1">
                <a:solidFill>
                  <a:schemeClr val="accent2"/>
                </a:solidFill>
                <a:latin typeface="+mj-ea"/>
                <a:ea typeface="+mj-ea"/>
                <a:cs typeface="+mj-cs"/>
              </a:defRPr>
            </a:lvl1pPr>
            <a:lvl2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2pPr>
            <a:lvl3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3pPr>
            <a:lvl4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4pPr>
            <a:lvl5pPr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5pPr>
            <a:lvl6pPr marL="4572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6pPr>
            <a:lvl7pPr marL="9144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7pPr>
            <a:lvl8pPr marL="13716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8pPr>
            <a:lvl9pPr marL="1828800" algn="l" rtl="0" eaLnBrk="1" fontAlgn="base" hangingPunct="1">
              <a:spcBef>
                <a:spcPct val="0"/>
              </a:spcBef>
              <a:spcAft>
                <a:spcPct val="0"/>
              </a:spcAft>
              <a:defRPr kumimoji="1" sz="4000" b="1">
                <a:solidFill>
                  <a:schemeClr val="accent2"/>
                </a:solidFill>
                <a:latin typeface="Times New Roman" pitchFamily="18" charset="0"/>
                <a:ea typeface="標楷體" pitchFamily="65" charset="-120"/>
              </a:defRPr>
            </a:lvl9pPr>
          </a:lstStyle>
          <a:p>
            <a:r>
              <a:rPr lang="zh-TW" altLang="en-US" i="0" kern="0" dirty="0"/>
              <a:t>雲端運算</a:t>
            </a:r>
            <a:r>
              <a:rPr lang="en-US" altLang="zh-TW" i="0" kern="0" dirty="0"/>
              <a:t>-</a:t>
            </a:r>
            <a:r>
              <a:rPr lang="zh-TW" altLang="en-US" i="0" kern="0" dirty="0"/>
              <a:t>資安案例</a:t>
            </a:r>
            <a:r>
              <a:rPr lang="en-US" altLang="zh-TW" i="0" kern="0" dirty="0"/>
              <a:t>(2/2)</a:t>
            </a:r>
            <a:endParaRPr lang="zh-TW" altLang="en-US" i="0" kern="0" dirty="0"/>
          </a:p>
        </p:txBody>
      </p:sp>
      <p:sp>
        <p:nvSpPr>
          <p:cNvPr id="3" name="內容版面配置區 2">
            <a:extLst>
              <a:ext uri="{FF2B5EF4-FFF2-40B4-BE49-F238E27FC236}">
                <a16:creationId xmlns:a16="http://schemas.microsoft.com/office/drawing/2014/main" id="{B87F269B-B8B2-480C-B76F-370CAC235FD5}"/>
              </a:ext>
            </a:extLst>
          </p:cNvPr>
          <p:cNvSpPr txBox="1">
            <a:spLocks/>
          </p:cNvSpPr>
          <p:nvPr/>
        </p:nvSpPr>
        <p:spPr>
          <a:xfrm>
            <a:off x="590872" y="1051842"/>
            <a:ext cx="8229600" cy="4897438"/>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SzPct val="90000"/>
              <a:buFont typeface="Wingdings" panose="05000000000000000000" pitchFamily="2" charset="2"/>
              <a:buChar char="u"/>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algn="just"/>
            <a:r>
              <a:rPr lang="zh-TW" altLang="en-US" i="0" kern="0"/>
              <a:t>安全研究人員</a:t>
            </a:r>
            <a:r>
              <a:rPr lang="en-US" altLang="zh-TW" i="0" kern="0"/>
              <a:t>Justin Paine</a:t>
            </a:r>
            <a:r>
              <a:rPr lang="zh-TW" altLang="en-US" i="0" kern="0"/>
              <a:t>於</a:t>
            </a:r>
            <a:r>
              <a:rPr lang="en-US" altLang="zh-TW" i="0" kern="0"/>
              <a:t>2019</a:t>
            </a:r>
            <a:r>
              <a:rPr lang="zh-TW" altLang="en-US" i="0" kern="0"/>
              <a:t>年</a:t>
            </a:r>
            <a:r>
              <a:rPr lang="en-US" altLang="zh-TW" i="0" kern="0"/>
              <a:t>7</a:t>
            </a:r>
            <a:r>
              <a:rPr lang="zh-TW" altLang="en-US" i="0" kern="0"/>
              <a:t>月發現本田汽車一個未設密碼的</a:t>
            </a:r>
            <a:r>
              <a:rPr lang="en-US" altLang="zh-TW" i="0" kern="0"/>
              <a:t>ElasticSearch</a:t>
            </a:r>
            <a:r>
              <a:rPr lang="zh-TW" altLang="en-US" i="0" kern="0"/>
              <a:t>資料庫，洩漏資料包含</a:t>
            </a:r>
            <a:endParaRPr lang="en-US" altLang="zh-TW" i="0" kern="0"/>
          </a:p>
          <a:p>
            <a:pPr lvl="1" algn="just"/>
            <a:r>
              <a:rPr lang="zh-TW" altLang="en-US" i="0" kern="0"/>
              <a:t>員工電子郵件、部門名稱、主機名稱、</a:t>
            </a:r>
            <a:r>
              <a:rPr lang="en-US" altLang="zh-TW" i="0" kern="0"/>
              <a:t>MAC</a:t>
            </a:r>
            <a:r>
              <a:rPr lang="zh-TW" altLang="en-US" i="0" kern="0"/>
              <a:t>位置、內網</a:t>
            </a:r>
            <a:r>
              <a:rPr lang="en-US" altLang="zh-TW" i="0" kern="0"/>
              <a:t>IP</a:t>
            </a:r>
            <a:r>
              <a:rPr lang="zh-TW" altLang="en-US" i="0" kern="0"/>
              <a:t>、作業系統版本</a:t>
            </a:r>
            <a:endParaRPr lang="en-US" altLang="zh-TW" i="0" kern="0"/>
          </a:p>
          <a:p>
            <a:pPr lvl="1" algn="just"/>
            <a:r>
              <a:rPr lang="zh-TW" altLang="en-US" i="0" kern="0"/>
              <a:t>員工姓名、部門、員工編號、帳號、行動電話</a:t>
            </a:r>
            <a:endParaRPr lang="en-US" altLang="zh-TW" i="0" kern="0"/>
          </a:p>
          <a:p>
            <a:pPr lvl="1" algn="just"/>
            <a:r>
              <a:rPr lang="zh-TW" altLang="en-US" i="0" kern="0"/>
              <a:t>電腦使用哪家終端安全軟體，哪些機器已安裝、哪些有更新版本及哪些沒有</a:t>
            </a:r>
          </a:p>
          <a:p>
            <a:pPr algn="just"/>
            <a:endParaRPr lang="en-US" altLang="zh-TW" sz="2400" i="0" kern="0"/>
          </a:p>
          <a:p>
            <a:pPr algn="just"/>
            <a:endParaRPr lang="en-US" altLang="zh-TW" sz="2400" i="0" kern="0" dirty="0"/>
          </a:p>
        </p:txBody>
      </p:sp>
      <p:sp>
        <p:nvSpPr>
          <p:cNvPr id="4" name="矩形 3">
            <a:extLst>
              <a:ext uri="{FF2B5EF4-FFF2-40B4-BE49-F238E27FC236}">
                <a16:creationId xmlns:a16="http://schemas.microsoft.com/office/drawing/2014/main" id="{840F8B6B-0232-41DA-869B-64F432207274}"/>
              </a:ext>
            </a:extLst>
          </p:cNvPr>
          <p:cNvSpPr/>
          <p:nvPr/>
        </p:nvSpPr>
        <p:spPr>
          <a:xfrm>
            <a:off x="3190528" y="6381328"/>
            <a:ext cx="3661130" cy="276999"/>
          </a:xfrm>
          <a:prstGeom prst="rect">
            <a:avLst/>
          </a:prstGeom>
        </p:spPr>
        <p:txBody>
          <a:bodyPr wrap="none">
            <a:spAutoFit/>
          </a:bodyPr>
          <a:lstStyle/>
          <a:p>
            <a:r>
              <a:rPr lang="zh-TW" altLang="en-US" sz="1200" i="0" dirty="0"/>
              <a:t>資料來源</a:t>
            </a:r>
            <a:r>
              <a:rPr lang="en-US" altLang="zh-TW" sz="1200" i="0" dirty="0"/>
              <a:t>:</a:t>
            </a:r>
            <a:r>
              <a:rPr lang="zh-TW" altLang="en-US" sz="1200" i="0" dirty="0"/>
              <a:t> </a:t>
            </a:r>
            <a:r>
              <a:rPr lang="en-US" altLang="zh-TW" sz="1200" i="0" dirty="0"/>
              <a:t>https://www.ithome.com.tw/news/132162</a:t>
            </a:r>
            <a:endParaRPr lang="zh-TW" altLang="en-US" sz="1200" i="0" dirty="0"/>
          </a:p>
        </p:txBody>
      </p:sp>
      <p:pic>
        <p:nvPicPr>
          <p:cNvPr id="5" name="圖片 4">
            <a:extLst>
              <a:ext uri="{FF2B5EF4-FFF2-40B4-BE49-F238E27FC236}">
                <a16:creationId xmlns:a16="http://schemas.microsoft.com/office/drawing/2014/main" id="{D121FB70-3B63-4DB5-93F7-2B681B7D3D8F}"/>
              </a:ext>
            </a:extLst>
          </p:cNvPr>
          <p:cNvPicPr>
            <a:picLocks noChangeAspect="1"/>
          </p:cNvPicPr>
          <p:nvPr/>
        </p:nvPicPr>
        <p:blipFill>
          <a:blip r:embed="rId3"/>
          <a:stretch>
            <a:fillRect/>
          </a:stretch>
        </p:blipFill>
        <p:spPr>
          <a:xfrm>
            <a:off x="1452041" y="5085184"/>
            <a:ext cx="6928353" cy="1210471"/>
          </a:xfrm>
          <a:prstGeom prst="rect">
            <a:avLst/>
          </a:prstGeom>
        </p:spPr>
      </p:pic>
    </p:spTree>
    <p:extLst>
      <p:ext uri="{BB962C8B-B14F-4D97-AF65-F5344CB8AC3E}">
        <p14:creationId xmlns:p14="http://schemas.microsoft.com/office/powerpoint/2010/main" val="3123504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7458831" cy="935708"/>
          </a:xfrm>
        </p:spPr>
        <p:txBody>
          <a:bodyPr/>
          <a:lstStyle/>
          <a:p>
            <a:r>
              <a:rPr lang="zh-TW" altLang="en-US" dirty="0"/>
              <a:t>雲端運算</a:t>
            </a:r>
            <a:r>
              <a:rPr lang="en-US" altLang="zh-TW" dirty="0"/>
              <a:t>-</a:t>
            </a:r>
            <a:r>
              <a:rPr lang="zh-TW" altLang="en-US" dirty="0"/>
              <a:t>服務協定</a:t>
            </a:r>
          </a:p>
        </p:txBody>
      </p:sp>
      <p:sp>
        <p:nvSpPr>
          <p:cNvPr id="3" name="內容版面配置區 2"/>
          <p:cNvSpPr>
            <a:spLocks noGrp="1"/>
          </p:cNvSpPr>
          <p:nvPr>
            <p:ph idx="1"/>
          </p:nvPr>
        </p:nvSpPr>
        <p:spPr>
          <a:xfrm>
            <a:off x="611559" y="1052736"/>
            <a:ext cx="8071271" cy="5229320"/>
          </a:xfrm>
        </p:spPr>
        <p:txBody>
          <a:bodyPr/>
          <a:lstStyle/>
          <a:p>
            <a:pPr algn="just"/>
            <a:r>
              <a:rPr lang="zh-TW" altLang="en-US" dirty="0"/>
              <a:t>雲端業者與客戶之間會訂定</a:t>
            </a:r>
            <a:r>
              <a:rPr lang="zh-TW" altLang="en-US" b="1" dirty="0">
                <a:solidFill>
                  <a:srgbClr val="FF0000"/>
                </a:solidFill>
              </a:rPr>
              <a:t>契約</a:t>
            </a:r>
            <a:r>
              <a:rPr lang="en-US" altLang="zh-TW" b="1" dirty="0">
                <a:solidFill>
                  <a:srgbClr val="FF0000"/>
                </a:solidFill>
              </a:rPr>
              <a:t>(Contract)</a:t>
            </a:r>
            <a:r>
              <a:rPr lang="zh-TW" altLang="en-US" dirty="0"/>
              <a:t>與</a:t>
            </a:r>
            <a:r>
              <a:rPr lang="zh-TW" altLang="en-US" b="1" dirty="0">
                <a:solidFill>
                  <a:srgbClr val="FF0000"/>
                </a:solidFill>
              </a:rPr>
              <a:t>服務水準協議</a:t>
            </a:r>
            <a:r>
              <a:rPr lang="en-US" altLang="zh-TW" b="1" dirty="0">
                <a:solidFill>
                  <a:srgbClr val="FF0000"/>
                </a:solidFill>
              </a:rPr>
              <a:t>(Service Level Agreement,</a:t>
            </a:r>
            <a:r>
              <a:rPr lang="zh-TW" altLang="en-US" b="1" dirty="0">
                <a:solidFill>
                  <a:srgbClr val="FF0000"/>
                </a:solidFill>
              </a:rPr>
              <a:t> </a:t>
            </a:r>
            <a:r>
              <a:rPr lang="en-US" altLang="zh-TW" b="1" dirty="0">
                <a:solidFill>
                  <a:srgbClr val="FF0000"/>
                </a:solidFill>
              </a:rPr>
              <a:t>SLA)</a:t>
            </a:r>
            <a:r>
              <a:rPr lang="zh-TW" altLang="en-US" dirty="0"/>
              <a:t>，來規範業者在約定的服務提供期間能達到客戶要求</a:t>
            </a:r>
            <a:endParaRPr lang="en-US" altLang="zh-TW" dirty="0"/>
          </a:p>
          <a:p>
            <a:pPr algn="just"/>
            <a:r>
              <a:rPr lang="zh-TW" altLang="en-US" dirty="0"/>
              <a:t>契約明訂業者應該提供的服務以及罰則，而服務協定提供的是數值的度量，用來客觀的衡量業者提供的特定服務項目是否滿足客戶要求</a:t>
            </a:r>
          </a:p>
          <a:p>
            <a:pPr algn="just"/>
            <a:endParaRPr lang="zh-TW" altLang="en-US" dirty="0"/>
          </a:p>
        </p:txBody>
      </p:sp>
    </p:spTree>
    <p:extLst>
      <p:ext uri="{BB962C8B-B14F-4D97-AF65-F5344CB8AC3E}">
        <p14:creationId xmlns:p14="http://schemas.microsoft.com/office/powerpoint/2010/main" val="37578322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7458831" cy="935708"/>
          </a:xfrm>
        </p:spPr>
        <p:txBody>
          <a:bodyPr/>
          <a:lstStyle/>
          <a:p>
            <a:r>
              <a:rPr lang="zh-TW" altLang="en-US" dirty="0"/>
              <a:t>實作練習</a:t>
            </a:r>
            <a:r>
              <a:rPr lang="en-US" altLang="zh-TW" dirty="0"/>
              <a:t>(3)</a:t>
            </a:r>
            <a:r>
              <a:rPr lang="zh-TW" altLang="en-US" dirty="0"/>
              <a:t>：建立雲端服務</a:t>
            </a:r>
          </a:p>
        </p:txBody>
      </p:sp>
      <p:sp>
        <p:nvSpPr>
          <p:cNvPr id="3" name="內容版面配置區 2"/>
          <p:cNvSpPr>
            <a:spLocks noGrp="1"/>
          </p:cNvSpPr>
          <p:nvPr>
            <p:ph idx="1"/>
          </p:nvPr>
        </p:nvSpPr>
        <p:spPr>
          <a:xfrm>
            <a:off x="611559" y="1052736"/>
            <a:ext cx="8071271" cy="5229320"/>
          </a:xfrm>
        </p:spPr>
        <p:txBody>
          <a:bodyPr/>
          <a:lstStyle/>
          <a:p>
            <a:r>
              <a:rPr lang="zh-TW" altLang="en-US" dirty="0"/>
              <a:t>建立虛擬環境</a:t>
            </a:r>
            <a:endParaRPr lang="en-US" altLang="zh-TW" dirty="0"/>
          </a:p>
          <a:p>
            <a:pPr lvl="1"/>
            <a:r>
              <a:rPr lang="zh-TW" altLang="en-US" dirty="0"/>
              <a:t>下載免費的</a:t>
            </a:r>
            <a:r>
              <a:rPr lang="en-US" altLang="zh-TW" dirty="0" err="1"/>
              <a:t>VirtualBox</a:t>
            </a:r>
            <a:r>
              <a:rPr lang="zh-TW" altLang="en-US" dirty="0"/>
              <a:t>軟體並完成安裝</a:t>
            </a:r>
            <a:endParaRPr lang="en-US" altLang="zh-TW" dirty="0"/>
          </a:p>
          <a:p>
            <a:pPr lvl="1"/>
            <a:r>
              <a:rPr lang="zh-TW" altLang="en-US" dirty="0"/>
              <a:t>新增一個虛擬機器</a:t>
            </a:r>
            <a:r>
              <a:rPr lang="en-US" altLang="zh-TW" dirty="0"/>
              <a:t>(VM)</a:t>
            </a:r>
          </a:p>
          <a:p>
            <a:r>
              <a:rPr lang="zh-TW" altLang="en-US" dirty="0"/>
              <a:t>建立</a:t>
            </a:r>
            <a:r>
              <a:rPr lang="en-US" altLang="zh-TW" dirty="0"/>
              <a:t>VM</a:t>
            </a:r>
            <a:r>
              <a:rPr lang="zh-TW" altLang="en-US" dirty="0"/>
              <a:t>的使用環境</a:t>
            </a:r>
            <a:endParaRPr lang="en-US" altLang="zh-TW" dirty="0"/>
          </a:p>
          <a:p>
            <a:pPr lvl="1"/>
            <a:r>
              <a:rPr lang="zh-TW" altLang="en-US" dirty="0"/>
              <a:t>下載免費的</a:t>
            </a:r>
            <a:r>
              <a:rPr lang="en-US" altLang="zh-TW" dirty="0"/>
              <a:t>Linux</a:t>
            </a:r>
            <a:r>
              <a:rPr lang="zh-TW" altLang="en-US" dirty="0"/>
              <a:t>作業系統並完成安裝</a:t>
            </a:r>
            <a:endParaRPr lang="en-US" altLang="zh-TW" dirty="0"/>
          </a:p>
          <a:p>
            <a:r>
              <a:rPr lang="zh-TW" altLang="en-US" dirty="0"/>
              <a:t>安裝程式</a:t>
            </a:r>
            <a:endParaRPr lang="en-US" altLang="zh-TW" dirty="0"/>
          </a:p>
          <a:p>
            <a:pPr lvl="1"/>
            <a:r>
              <a:rPr lang="zh-TW" altLang="en-US" dirty="0"/>
              <a:t>下載免費的</a:t>
            </a:r>
            <a:r>
              <a:rPr lang="en-US" altLang="zh-TW" dirty="0"/>
              <a:t>Web Server</a:t>
            </a:r>
            <a:r>
              <a:rPr lang="zh-TW" altLang="en-US" dirty="0"/>
              <a:t>並完成安裝，</a:t>
            </a:r>
            <a:r>
              <a:rPr lang="zh-TW" altLang="zh-TW" dirty="0"/>
              <a:t>讓其他學員連線至</a:t>
            </a:r>
            <a:r>
              <a:rPr lang="en-US" altLang="zh-TW" dirty="0"/>
              <a:t>Web </a:t>
            </a:r>
            <a:r>
              <a:rPr lang="en-US" altLang="zh-TW"/>
              <a:t>server</a:t>
            </a:r>
            <a:r>
              <a:rPr lang="zh-TW" altLang="zh-TW"/>
              <a:t>存取</a:t>
            </a:r>
            <a:r>
              <a:rPr lang="zh-TW" altLang="en-US"/>
              <a:t>服務</a:t>
            </a:r>
            <a:endParaRPr lang="zh-TW" altLang="en-US" dirty="0"/>
          </a:p>
        </p:txBody>
      </p:sp>
    </p:spTree>
    <p:extLst>
      <p:ext uri="{BB962C8B-B14F-4D97-AF65-F5344CB8AC3E}">
        <p14:creationId xmlns:p14="http://schemas.microsoft.com/office/powerpoint/2010/main" val="10954241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en-US" altLang="zh-TW" sz="3600" dirty="0" err="1">
                <a:solidFill>
                  <a:srgbClr val="FF0000"/>
                </a:solidFill>
              </a:rPr>
              <a:t>實體安全</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169229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1115616" y="117028"/>
            <a:ext cx="7458831" cy="935708"/>
          </a:xfrm>
        </p:spPr>
        <p:txBody>
          <a:bodyPr/>
          <a:lstStyle/>
          <a:p>
            <a:r>
              <a:rPr lang="zh-TW" altLang="en-US" dirty="0"/>
              <a:t>威脅類型</a:t>
            </a:r>
          </a:p>
        </p:txBody>
      </p:sp>
      <p:sp>
        <p:nvSpPr>
          <p:cNvPr id="86020" name="Rectangle 3"/>
          <p:cNvSpPr>
            <a:spLocks noGrp="1" noChangeArrowheads="1"/>
          </p:cNvSpPr>
          <p:nvPr>
            <p:ph type="body" idx="1"/>
          </p:nvPr>
        </p:nvSpPr>
        <p:spPr>
          <a:xfrm>
            <a:off x="611559" y="1052736"/>
            <a:ext cx="8071271" cy="5229320"/>
          </a:xfrm>
        </p:spPr>
        <p:txBody>
          <a:bodyPr/>
          <a:lstStyle/>
          <a:p>
            <a:pPr algn="just"/>
            <a:r>
              <a:rPr lang="zh-TW" altLang="en-US" dirty="0"/>
              <a:t>天然環境災害</a:t>
            </a:r>
          </a:p>
          <a:p>
            <a:pPr lvl="1" algn="just"/>
            <a:r>
              <a:rPr lang="zh-TW" altLang="en-US" sz="2400" dirty="0"/>
              <a:t>水災、颱風、地震、土石流、山崩及極端溫度等</a:t>
            </a:r>
          </a:p>
          <a:p>
            <a:pPr algn="just"/>
            <a:r>
              <a:rPr lang="zh-TW" altLang="en-US" dirty="0"/>
              <a:t>供應系統中斷</a:t>
            </a:r>
          </a:p>
          <a:p>
            <a:pPr lvl="1" algn="just"/>
            <a:r>
              <a:rPr lang="zh-TW" altLang="en-US" sz="2400" dirty="0"/>
              <a:t>電力、通訊、瓦斯及水等</a:t>
            </a:r>
          </a:p>
          <a:p>
            <a:pPr algn="just"/>
            <a:r>
              <a:rPr lang="zh-TW" altLang="en-US" dirty="0"/>
              <a:t>人為的破壞</a:t>
            </a:r>
          </a:p>
          <a:p>
            <a:pPr lvl="1" algn="just"/>
            <a:r>
              <a:rPr lang="zh-TW" altLang="en-US" sz="2400" dirty="0"/>
              <a:t>火災、非授權入侵、破壞、偷竊、爆裂物及員工疏失</a:t>
            </a:r>
          </a:p>
          <a:p>
            <a:pPr algn="just"/>
            <a:r>
              <a:rPr lang="zh-TW" altLang="en-US" dirty="0"/>
              <a:t>政治事件</a:t>
            </a:r>
          </a:p>
          <a:p>
            <a:pPr lvl="1" algn="just"/>
            <a:r>
              <a:rPr lang="zh-TW" altLang="en-US" sz="2400" dirty="0"/>
              <a:t>抗議團體與恐怖組織</a:t>
            </a:r>
          </a:p>
        </p:txBody>
      </p:sp>
    </p:spTree>
    <p:extLst>
      <p:ext uri="{BB962C8B-B14F-4D97-AF65-F5344CB8AC3E}">
        <p14:creationId xmlns:p14="http://schemas.microsoft.com/office/powerpoint/2010/main" val="41031573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防護措施規劃</a:t>
            </a:r>
            <a:r>
              <a:rPr lang="en-US" altLang="zh-TW" dirty="0"/>
              <a:t>(1/4)</a:t>
            </a:r>
            <a:endParaRPr lang="zh-TW" altLang="en-US" dirty="0"/>
          </a:p>
        </p:txBody>
      </p:sp>
      <p:sp>
        <p:nvSpPr>
          <p:cNvPr id="88068" name="Rectangle 3"/>
          <p:cNvSpPr>
            <a:spLocks noGrp="1" noChangeArrowheads="1"/>
          </p:cNvSpPr>
          <p:nvPr>
            <p:ph type="body" idx="1"/>
          </p:nvPr>
        </p:nvSpPr>
        <p:spPr>
          <a:xfrm>
            <a:off x="611560" y="1052513"/>
            <a:ext cx="8244757" cy="5184775"/>
          </a:xfrm>
        </p:spPr>
        <p:txBody>
          <a:bodyPr/>
          <a:lstStyle/>
          <a:p>
            <a:pPr algn="just"/>
            <a:r>
              <a:rPr lang="zh-TW" altLang="en-US" sz="2200" dirty="0"/>
              <a:t>確認擬定實體安全計畫之相關人員，包含內部員工與外部顧問</a:t>
            </a:r>
          </a:p>
          <a:p>
            <a:pPr algn="just"/>
            <a:r>
              <a:rPr lang="zh-TW" altLang="en-US" sz="2200" dirty="0"/>
              <a:t>執行</a:t>
            </a:r>
            <a:r>
              <a:rPr lang="zh-TW" altLang="en-US" sz="2200" b="1" dirty="0">
                <a:solidFill>
                  <a:srgbClr val="FF0000"/>
                </a:solidFill>
              </a:rPr>
              <a:t>實體安全風險分析</a:t>
            </a:r>
            <a:r>
              <a:rPr lang="zh-TW" altLang="en-US" sz="2200" dirty="0"/>
              <a:t>，識別弱點、威脅及衝擊程度</a:t>
            </a:r>
          </a:p>
          <a:p>
            <a:pPr algn="just"/>
            <a:r>
              <a:rPr lang="zh-TW" altLang="en-US" sz="2200" dirty="0"/>
              <a:t>與管理階段溝通實體安全計畫中可接受的風險程度</a:t>
            </a:r>
          </a:p>
          <a:p>
            <a:pPr algn="just"/>
            <a:r>
              <a:rPr lang="zh-TW" altLang="en-US" sz="2200" dirty="0"/>
              <a:t>從</a:t>
            </a:r>
            <a:r>
              <a:rPr lang="zh-TW" altLang="en-US" sz="2200" b="1" dirty="0">
                <a:solidFill>
                  <a:srgbClr val="FF0000"/>
                </a:solidFill>
              </a:rPr>
              <a:t>可接受風險程度</a:t>
            </a:r>
            <a:r>
              <a:rPr lang="zh-TW" altLang="en-US" sz="2200" dirty="0"/>
              <a:t>中建立</a:t>
            </a:r>
            <a:r>
              <a:rPr lang="zh-TW" altLang="en-US" sz="2200"/>
              <a:t>防護措施效能衡量</a:t>
            </a:r>
            <a:r>
              <a:rPr lang="zh-TW" altLang="en-US" sz="2200" dirty="0"/>
              <a:t>標準</a:t>
            </a:r>
          </a:p>
          <a:p>
            <a:pPr algn="just"/>
            <a:r>
              <a:rPr lang="zh-TW" altLang="en-US" sz="2200" dirty="0"/>
              <a:t>擬定實體安全防護措施計畫</a:t>
            </a:r>
            <a:r>
              <a:rPr lang="en-US" altLang="zh-TW" sz="2200" dirty="0"/>
              <a:t>(</a:t>
            </a:r>
            <a:r>
              <a:rPr lang="zh-TW" altLang="en-US" sz="2200" dirty="0"/>
              <a:t>包含：嚇阻、延遲、偵測、評估及處理等類別</a:t>
            </a:r>
            <a:r>
              <a:rPr lang="en-US" altLang="zh-TW" sz="2200" dirty="0"/>
              <a:t>)</a:t>
            </a:r>
          </a:p>
        </p:txBody>
      </p:sp>
      <p:cxnSp>
        <p:nvCxnSpPr>
          <p:cNvPr id="88076" name="AutoShape 11"/>
          <p:cNvCxnSpPr>
            <a:cxnSpLocks noChangeShapeType="1"/>
            <a:stCxn id="1003526" idx="3"/>
            <a:endCxn id="1003527" idx="1"/>
          </p:cNvCxnSpPr>
          <p:nvPr/>
        </p:nvCxnSpPr>
        <p:spPr bwMode="auto">
          <a:xfrm flipV="1">
            <a:off x="5262941" y="4905648"/>
            <a:ext cx="433388" cy="39073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grpSp>
        <p:nvGrpSpPr>
          <p:cNvPr id="2" name="群組 1"/>
          <p:cNvGrpSpPr/>
          <p:nvPr/>
        </p:nvGrpSpPr>
        <p:grpSpPr>
          <a:xfrm>
            <a:off x="1159253" y="4365104"/>
            <a:ext cx="7129463" cy="2168730"/>
            <a:chOff x="1763017" y="4509120"/>
            <a:chExt cx="7129463" cy="2168730"/>
          </a:xfrm>
        </p:grpSpPr>
        <p:sp>
          <p:nvSpPr>
            <p:cNvPr id="1003524" name="Rectangle 4"/>
            <p:cNvSpPr>
              <a:spLocks noChangeArrowheads="1"/>
            </p:cNvSpPr>
            <p:nvPr/>
          </p:nvSpPr>
          <p:spPr bwMode="auto">
            <a:xfrm>
              <a:off x="1763017" y="4899850"/>
              <a:ext cx="1079500" cy="1081087"/>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lIns="36000" tIns="36000" rIns="36000" bIns="36000" anchor="ctr"/>
            <a:lstStyle/>
            <a:p>
              <a:pPr algn="ctr" eaLnBrk="1" hangingPunct="1">
                <a:defRPr/>
              </a:pPr>
              <a:r>
                <a:rPr lang="zh-TW" altLang="en-US" sz="1800" b="0" i="0">
                  <a:latin typeface="+mn-ea"/>
                  <a:ea typeface="+mn-ea"/>
                </a:rPr>
                <a:t>組織計畫擬定小組</a:t>
              </a:r>
            </a:p>
          </p:txBody>
        </p:sp>
        <p:sp>
          <p:nvSpPr>
            <p:cNvPr id="1003525" name="Rectangle 5"/>
            <p:cNvSpPr>
              <a:spLocks noChangeArrowheads="1"/>
            </p:cNvSpPr>
            <p:nvPr/>
          </p:nvSpPr>
          <p:spPr bwMode="auto">
            <a:xfrm>
              <a:off x="3167955" y="4517610"/>
              <a:ext cx="1079500" cy="1081087"/>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lIns="36000" tIns="36000" rIns="36000" bIns="36000" anchor="ctr"/>
            <a:lstStyle/>
            <a:p>
              <a:pPr algn="ctr" eaLnBrk="1" hangingPunct="1">
                <a:defRPr/>
              </a:pPr>
              <a:r>
                <a:rPr lang="zh-TW" altLang="en-US" sz="1800" b="0" i="0">
                  <a:latin typeface="+mn-ea"/>
                  <a:ea typeface="+mn-ea"/>
                </a:rPr>
                <a:t>執行風險分析</a:t>
              </a:r>
            </a:p>
          </p:txBody>
        </p:sp>
        <p:sp>
          <p:nvSpPr>
            <p:cNvPr id="1003526" name="Rectangle 6"/>
            <p:cNvSpPr>
              <a:spLocks noChangeArrowheads="1"/>
            </p:cNvSpPr>
            <p:nvPr/>
          </p:nvSpPr>
          <p:spPr bwMode="auto">
            <a:xfrm>
              <a:off x="4787205" y="4899850"/>
              <a:ext cx="1079500" cy="1081087"/>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lIns="36000" tIns="36000" rIns="36000" bIns="36000" anchor="ctr"/>
            <a:lstStyle/>
            <a:p>
              <a:pPr algn="ctr" eaLnBrk="1" hangingPunct="1">
                <a:defRPr/>
              </a:pPr>
              <a:r>
                <a:rPr lang="zh-TW" altLang="en-US" sz="1800" b="0" i="0">
                  <a:latin typeface="+mn-ea"/>
                  <a:ea typeface="+mn-ea"/>
                </a:rPr>
                <a:t>決定可接受風險程度</a:t>
              </a:r>
            </a:p>
          </p:txBody>
        </p:sp>
        <p:sp>
          <p:nvSpPr>
            <p:cNvPr id="1003527" name="Rectangle 7"/>
            <p:cNvSpPr>
              <a:spLocks noChangeArrowheads="1"/>
            </p:cNvSpPr>
            <p:nvPr/>
          </p:nvSpPr>
          <p:spPr bwMode="auto">
            <a:xfrm>
              <a:off x="6300093" y="4509120"/>
              <a:ext cx="1079500" cy="1081087"/>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lIns="36000" tIns="36000" rIns="36000" bIns="36000" anchor="ctr"/>
            <a:lstStyle/>
            <a:p>
              <a:pPr algn="ctr" eaLnBrk="1" hangingPunct="1">
                <a:defRPr/>
              </a:pPr>
              <a:r>
                <a:rPr lang="zh-TW" altLang="en-US" sz="1800" b="0" i="0" dirty="0">
                  <a:latin typeface="+mn-ea"/>
                  <a:ea typeface="+mn-ea"/>
                </a:rPr>
                <a:t>建立效能基準</a:t>
              </a:r>
            </a:p>
          </p:txBody>
        </p:sp>
        <p:sp>
          <p:nvSpPr>
            <p:cNvPr id="1003528" name="Rectangle 8"/>
            <p:cNvSpPr>
              <a:spLocks noChangeArrowheads="1"/>
            </p:cNvSpPr>
            <p:nvPr/>
          </p:nvSpPr>
          <p:spPr bwMode="auto">
            <a:xfrm>
              <a:off x="7812980" y="4899850"/>
              <a:ext cx="1079500" cy="1081087"/>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lIns="36000" tIns="36000" rIns="36000" bIns="36000" anchor="ctr"/>
            <a:lstStyle/>
            <a:p>
              <a:pPr algn="ctr" eaLnBrk="1" hangingPunct="1">
                <a:defRPr/>
              </a:pPr>
              <a:r>
                <a:rPr lang="zh-TW" altLang="en-US" sz="1800" b="0" i="0">
                  <a:latin typeface="+mn-ea"/>
                  <a:ea typeface="+mn-ea"/>
                </a:rPr>
                <a:t>實作與防護措施</a:t>
              </a:r>
            </a:p>
          </p:txBody>
        </p:sp>
        <p:cxnSp>
          <p:nvCxnSpPr>
            <p:cNvPr id="88074" name="AutoShape 9"/>
            <p:cNvCxnSpPr>
              <a:cxnSpLocks noChangeShapeType="1"/>
              <a:stCxn id="1003524" idx="3"/>
              <a:endCxn id="1003525" idx="1"/>
            </p:cNvCxnSpPr>
            <p:nvPr/>
          </p:nvCxnSpPr>
          <p:spPr bwMode="auto">
            <a:xfrm flipV="1">
              <a:off x="2842517" y="5058154"/>
              <a:ext cx="325438" cy="38224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88075" name="AutoShape 10"/>
            <p:cNvCxnSpPr>
              <a:cxnSpLocks noChangeShapeType="1"/>
              <a:stCxn id="1003525" idx="3"/>
              <a:endCxn id="1003526" idx="1"/>
            </p:cNvCxnSpPr>
            <p:nvPr/>
          </p:nvCxnSpPr>
          <p:spPr bwMode="auto">
            <a:xfrm>
              <a:off x="4247455" y="5058154"/>
              <a:ext cx="539750" cy="38224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88077" name="AutoShape 12"/>
            <p:cNvCxnSpPr>
              <a:cxnSpLocks noChangeShapeType="1"/>
              <a:stCxn id="1003527" idx="3"/>
              <a:endCxn id="1003528" idx="1"/>
            </p:cNvCxnSpPr>
            <p:nvPr/>
          </p:nvCxnSpPr>
          <p:spPr bwMode="auto">
            <a:xfrm>
              <a:off x="7379593" y="5049664"/>
              <a:ext cx="433387" cy="39073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88078" name="AutoShape 13"/>
            <p:cNvCxnSpPr>
              <a:cxnSpLocks noChangeShapeType="1"/>
              <a:stCxn id="1003528" idx="2"/>
              <a:endCxn id="1003526" idx="2"/>
            </p:cNvCxnSpPr>
            <p:nvPr/>
          </p:nvCxnSpPr>
          <p:spPr bwMode="auto">
            <a:xfrm rot="5400000">
              <a:off x="6839049" y="4468843"/>
              <a:ext cx="1588" cy="3025775"/>
            </a:xfrm>
            <a:prstGeom prst="bentConnector3">
              <a:avLst>
                <a:gd name="adj1" fmla="val 22100000"/>
              </a:avLst>
            </a:prstGeom>
            <a:noFill/>
            <a:ln w="3810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1003534" name="Text Box 14"/>
            <p:cNvSpPr txBox="1">
              <a:spLocks noChangeArrowheads="1"/>
            </p:cNvSpPr>
            <p:nvPr/>
          </p:nvSpPr>
          <p:spPr bwMode="auto">
            <a:xfrm>
              <a:off x="5515867" y="6341300"/>
              <a:ext cx="2622550" cy="3365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1600" b="0" i="0">
                  <a:latin typeface="+mn-ea"/>
                  <a:ea typeface="+mn-ea"/>
                </a:rPr>
                <a:t>確保與可接受風險程度相符</a:t>
              </a:r>
            </a:p>
          </p:txBody>
        </p:sp>
      </p:grpSp>
    </p:spTree>
    <p:extLst>
      <p:ext uri="{BB962C8B-B14F-4D97-AF65-F5344CB8AC3E}">
        <p14:creationId xmlns:p14="http://schemas.microsoft.com/office/powerpoint/2010/main" val="36312728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防護措施規劃</a:t>
            </a:r>
            <a:r>
              <a:rPr lang="en-US" altLang="zh-TW" dirty="0"/>
              <a:t>(2/4)</a:t>
            </a:r>
          </a:p>
        </p:txBody>
      </p:sp>
      <p:sp>
        <p:nvSpPr>
          <p:cNvPr id="90116" name="Rectangle 3"/>
          <p:cNvSpPr>
            <a:spLocks noGrp="1" noChangeArrowheads="1"/>
          </p:cNvSpPr>
          <p:nvPr>
            <p:ph type="body" idx="1"/>
          </p:nvPr>
        </p:nvSpPr>
        <p:spPr>
          <a:xfrm>
            <a:off x="611560" y="1052736"/>
            <a:ext cx="5699125" cy="5184775"/>
          </a:xfrm>
        </p:spPr>
        <p:txBody>
          <a:bodyPr/>
          <a:lstStyle/>
          <a:p>
            <a:pPr algn="just"/>
            <a:r>
              <a:rPr lang="zh-TW" altLang="en-US" sz="2400" dirty="0"/>
              <a:t>「嚇阻」犯罪發生</a:t>
            </a:r>
          </a:p>
          <a:p>
            <a:pPr lvl="1" algn="just"/>
            <a:r>
              <a:rPr lang="zh-TW" altLang="en-US" sz="2000" dirty="0"/>
              <a:t>圍牆、警衛、警告標語及狗</a:t>
            </a:r>
          </a:p>
          <a:p>
            <a:pPr lvl="1" algn="just"/>
            <a:r>
              <a:rPr lang="zh-TW" altLang="en-US" sz="2000" dirty="0"/>
              <a:t>夠大聲的警報器</a:t>
            </a:r>
          </a:p>
          <a:p>
            <a:pPr lvl="1" algn="just"/>
            <a:r>
              <a:rPr lang="zh-TW" altLang="en-US" sz="2000" dirty="0"/>
              <a:t>加強警衛巡守頻率</a:t>
            </a:r>
          </a:p>
          <a:p>
            <a:pPr lvl="1" algn="just"/>
            <a:r>
              <a:rPr lang="zh-TW" altLang="en-US" sz="2000" dirty="0"/>
              <a:t>布建全時攝影系統</a:t>
            </a:r>
          </a:p>
          <a:p>
            <a:pPr lvl="1" algn="just"/>
            <a:r>
              <a:rPr lang="zh-TW" altLang="en-US" sz="2000" dirty="0"/>
              <a:t>公布違反實體控管要求人員姓名</a:t>
            </a:r>
          </a:p>
          <a:p>
            <a:pPr lvl="1" algn="just"/>
            <a:r>
              <a:rPr lang="zh-TW" altLang="en-US" sz="2000" dirty="0"/>
              <a:t>簽署認同相關實體控管規範</a:t>
            </a:r>
          </a:p>
          <a:p>
            <a:pPr lvl="1" algn="just"/>
            <a:r>
              <a:rPr lang="zh-TW" altLang="en-US" sz="2000" dirty="0"/>
              <a:t>訂定相關罰則</a:t>
            </a:r>
          </a:p>
          <a:p>
            <a:pPr algn="just"/>
            <a:r>
              <a:rPr lang="zh-TW" altLang="en-US" sz="2400" dirty="0"/>
              <a:t>「延遲」入侵時間</a:t>
            </a:r>
          </a:p>
          <a:p>
            <a:pPr lvl="1" algn="just"/>
            <a:r>
              <a:rPr lang="zh-TW" altLang="en-US" sz="2000" dirty="0"/>
              <a:t>門鎖、隔間、人員及標示牌</a:t>
            </a:r>
          </a:p>
          <a:p>
            <a:pPr lvl="1" algn="just"/>
            <a:r>
              <a:rPr lang="zh-TW" altLang="en-US" sz="2000" dirty="0"/>
              <a:t>階層式的防護設計，從門口到重要資產需要經過層層關卡</a:t>
            </a:r>
          </a:p>
        </p:txBody>
      </p:sp>
      <p:grpSp>
        <p:nvGrpSpPr>
          <p:cNvPr id="90117" name="Group 4"/>
          <p:cNvGrpSpPr>
            <a:grpSpLocks/>
          </p:cNvGrpSpPr>
          <p:nvPr/>
        </p:nvGrpSpPr>
        <p:grpSpPr bwMode="auto">
          <a:xfrm>
            <a:off x="6732786" y="1700808"/>
            <a:ext cx="1871662" cy="4248150"/>
            <a:chOff x="4150" y="845"/>
            <a:chExt cx="1179" cy="2676"/>
          </a:xfrm>
        </p:grpSpPr>
        <p:sp>
          <p:nvSpPr>
            <p:cNvPr id="1004549" name="Rectangle 5"/>
            <p:cNvSpPr>
              <a:spLocks noChangeArrowheads="1"/>
            </p:cNvSpPr>
            <p:nvPr/>
          </p:nvSpPr>
          <p:spPr bwMode="auto">
            <a:xfrm>
              <a:off x="4513" y="2840"/>
              <a:ext cx="453" cy="317"/>
            </a:xfrm>
            <a:prstGeom prst="rect">
              <a:avLst/>
            </a:prstGeom>
            <a:solidFill>
              <a:srgbClr val="FF99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400" i="0">
                  <a:latin typeface="+mn-ea"/>
                  <a:ea typeface="+mn-ea"/>
                </a:rPr>
                <a:t>資產</a:t>
              </a:r>
            </a:p>
          </p:txBody>
        </p:sp>
        <p:sp>
          <p:nvSpPr>
            <p:cNvPr id="90119" name="Rectangle 6"/>
            <p:cNvSpPr>
              <a:spLocks noChangeArrowheads="1"/>
            </p:cNvSpPr>
            <p:nvPr/>
          </p:nvSpPr>
          <p:spPr bwMode="auto">
            <a:xfrm>
              <a:off x="4422" y="2614"/>
              <a:ext cx="635" cy="635"/>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dirty="0">
                  <a:latin typeface="+mn-ea"/>
                  <a:ea typeface="+mn-ea"/>
                </a:rPr>
                <a:t>機櫃鎖</a:t>
              </a:r>
            </a:p>
          </p:txBody>
        </p:sp>
        <p:sp>
          <p:nvSpPr>
            <p:cNvPr id="90120" name="Rectangle 7"/>
            <p:cNvSpPr>
              <a:spLocks noChangeArrowheads="1"/>
            </p:cNvSpPr>
            <p:nvPr/>
          </p:nvSpPr>
          <p:spPr bwMode="auto">
            <a:xfrm>
              <a:off x="4377" y="2387"/>
              <a:ext cx="726" cy="907"/>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攝影機</a:t>
              </a:r>
            </a:p>
          </p:txBody>
        </p:sp>
        <p:sp>
          <p:nvSpPr>
            <p:cNvPr id="90121" name="Rectangle 8"/>
            <p:cNvSpPr>
              <a:spLocks noChangeArrowheads="1"/>
            </p:cNvSpPr>
            <p:nvPr/>
          </p:nvSpPr>
          <p:spPr bwMode="auto">
            <a:xfrm>
              <a:off x="4332" y="2160"/>
              <a:ext cx="816" cy="1180"/>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門禁</a:t>
              </a:r>
            </a:p>
          </p:txBody>
        </p:sp>
        <p:sp>
          <p:nvSpPr>
            <p:cNvPr id="90122" name="Rectangle 9"/>
            <p:cNvSpPr>
              <a:spLocks noChangeArrowheads="1"/>
            </p:cNvSpPr>
            <p:nvPr/>
          </p:nvSpPr>
          <p:spPr bwMode="auto">
            <a:xfrm>
              <a:off x="4286" y="1933"/>
              <a:ext cx="907" cy="1453"/>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機房人員</a:t>
              </a:r>
            </a:p>
          </p:txBody>
        </p:sp>
        <p:sp>
          <p:nvSpPr>
            <p:cNvPr id="90123" name="Rectangle 10"/>
            <p:cNvSpPr>
              <a:spLocks noChangeArrowheads="1"/>
            </p:cNvSpPr>
            <p:nvPr/>
          </p:nvSpPr>
          <p:spPr bwMode="auto">
            <a:xfrm>
              <a:off x="4241" y="1706"/>
              <a:ext cx="998" cy="1724"/>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大樓門禁</a:t>
              </a:r>
            </a:p>
          </p:txBody>
        </p:sp>
        <p:sp>
          <p:nvSpPr>
            <p:cNvPr id="90124" name="Rectangle 11"/>
            <p:cNvSpPr>
              <a:spLocks noChangeArrowheads="1"/>
            </p:cNvSpPr>
            <p:nvPr/>
          </p:nvSpPr>
          <p:spPr bwMode="auto">
            <a:xfrm>
              <a:off x="4195" y="1480"/>
              <a:ext cx="1089" cy="1996"/>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門口警衛</a:t>
              </a:r>
            </a:p>
          </p:txBody>
        </p:sp>
        <p:sp>
          <p:nvSpPr>
            <p:cNvPr id="90125" name="Rectangle 12"/>
            <p:cNvSpPr>
              <a:spLocks noChangeArrowheads="1"/>
            </p:cNvSpPr>
            <p:nvPr/>
          </p:nvSpPr>
          <p:spPr bwMode="auto">
            <a:xfrm>
              <a:off x="4150" y="1253"/>
              <a:ext cx="1179" cy="2268"/>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tIns="36000"/>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圍牆</a:t>
              </a:r>
            </a:p>
          </p:txBody>
        </p:sp>
        <p:sp>
          <p:nvSpPr>
            <p:cNvPr id="90126" name="AutoShape 13"/>
            <p:cNvSpPr>
              <a:spLocks noChangeArrowheads="1"/>
            </p:cNvSpPr>
            <p:nvPr/>
          </p:nvSpPr>
          <p:spPr bwMode="auto">
            <a:xfrm>
              <a:off x="4468" y="845"/>
              <a:ext cx="499" cy="362"/>
            </a:xfrm>
            <a:prstGeom prst="downArrow">
              <a:avLst>
                <a:gd name="adj1" fmla="val 50000"/>
                <a:gd name="adj2" fmla="val 25000"/>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b="0" i="0">
                <a:latin typeface="+mn-ea"/>
                <a:ea typeface="+mn-ea"/>
              </a:endParaRPr>
            </a:p>
          </p:txBody>
        </p:sp>
      </p:grpSp>
    </p:spTree>
    <p:extLst>
      <p:ext uri="{BB962C8B-B14F-4D97-AF65-F5344CB8AC3E}">
        <p14:creationId xmlns:p14="http://schemas.microsoft.com/office/powerpoint/2010/main" val="1979404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防護措施規劃</a:t>
            </a:r>
            <a:r>
              <a:rPr lang="en-US" altLang="zh-TW" dirty="0"/>
              <a:t>(3/4)</a:t>
            </a:r>
            <a:endParaRPr lang="zh-TW" altLang="en-US" dirty="0"/>
          </a:p>
        </p:txBody>
      </p:sp>
      <p:sp>
        <p:nvSpPr>
          <p:cNvPr id="92164" name="Rectangle 3"/>
          <p:cNvSpPr>
            <a:spLocks noGrp="1" noChangeArrowheads="1"/>
          </p:cNvSpPr>
          <p:nvPr>
            <p:ph type="body" idx="1"/>
          </p:nvPr>
        </p:nvSpPr>
        <p:spPr>
          <a:xfrm>
            <a:off x="607497" y="1052215"/>
            <a:ext cx="8229600" cy="5545137"/>
          </a:xfrm>
        </p:spPr>
        <p:txBody>
          <a:bodyPr/>
          <a:lstStyle/>
          <a:p>
            <a:pPr algn="just"/>
            <a:r>
              <a:rPr lang="zh-TW" altLang="en-US" sz="2400" dirty="0"/>
              <a:t>「偵測」實體威脅</a:t>
            </a:r>
          </a:p>
          <a:p>
            <a:pPr lvl="1" algn="just"/>
            <a:r>
              <a:rPr lang="zh-TW" altLang="en-US" sz="2000" dirty="0"/>
              <a:t>門窗開啟偵測</a:t>
            </a:r>
          </a:p>
          <a:p>
            <a:pPr lvl="1" algn="just"/>
            <a:r>
              <a:rPr lang="zh-TW" altLang="en-US" sz="2000" dirty="0"/>
              <a:t>紅外線進出感應</a:t>
            </a:r>
          </a:p>
          <a:p>
            <a:pPr lvl="1" algn="just"/>
            <a:r>
              <a:rPr lang="zh-TW" altLang="en-US" sz="2000" dirty="0"/>
              <a:t>動作感應器</a:t>
            </a:r>
          </a:p>
          <a:p>
            <a:pPr lvl="1" algn="just"/>
            <a:r>
              <a:rPr lang="zh-TW" altLang="en-US" sz="2000" dirty="0"/>
              <a:t>煙霧偵測器</a:t>
            </a:r>
          </a:p>
          <a:p>
            <a:pPr lvl="1" algn="just"/>
            <a:r>
              <a:rPr lang="zh-TW" altLang="en-US" sz="2000" dirty="0"/>
              <a:t>溫濕度偵測</a:t>
            </a:r>
          </a:p>
          <a:p>
            <a:pPr algn="just"/>
            <a:r>
              <a:rPr lang="zh-TW" altLang="en-US" sz="2400" dirty="0"/>
              <a:t>「評估」事件狀態</a:t>
            </a:r>
          </a:p>
          <a:p>
            <a:pPr lvl="1" algn="just"/>
            <a:r>
              <a:rPr lang="zh-TW" altLang="en-US" sz="2000" dirty="0"/>
              <a:t>警衛緊急處理標準程序</a:t>
            </a:r>
          </a:p>
          <a:p>
            <a:pPr algn="just"/>
            <a:r>
              <a:rPr lang="zh-TW" altLang="en-US" sz="2400" dirty="0"/>
              <a:t>「處理」回復正常作業</a:t>
            </a:r>
          </a:p>
          <a:p>
            <a:pPr lvl="1" algn="just"/>
            <a:r>
              <a:rPr lang="zh-TW" altLang="en-US" sz="2000" dirty="0"/>
              <a:t>處理人員或組織</a:t>
            </a:r>
          </a:p>
          <a:p>
            <a:pPr lvl="1" algn="just"/>
            <a:r>
              <a:rPr lang="zh-TW" altLang="en-US" sz="2000" dirty="0"/>
              <a:t>相關緊急處理程序</a:t>
            </a:r>
            <a:endParaRPr lang="en-US" altLang="zh-TW" sz="2000" dirty="0"/>
          </a:p>
          <a:p>
            <a:pPr lvl="1" algn="just"/>
            <a:r>
              <a:rPr lang="zh-TW" altLang="en-US" sz="2000" dirty="0"/>
              <a:t>聯絡與通報程序</a:t>
            </a:r>
            <a:r>
              <a:rPr lang="en-US" altLang="zh-TW" sz="2000" dirty="0"/>
              <a:t>(</a:t>
            </a:r>
            <a:r>
              <a:rPr lang="zh-TW" altLang="en-US" sz="2000" dirty="0"/>
              <a:t>警察、消防及醫療人員</a:t>
            </a:r>
            <a:r>
              <a:rPr lang="en-US" altLang="zh-TW" sz="2000" dirty="0"/>
              <a:t>)</a:t>
            </a:r>
            <a:endParaRPr lang="zh-TW" altLang="en-US" sz="2000"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8565" y="1988221"/>
            <a:ext cx="3515883" cy="2636912"/>
          </a:xfrm>
          <a:prstGeom prst="rect">
            <a:avLst/>
          </a:prstGeom>
          <a:ln>
            <a:noFill/>
          </a:ln>
          <a:effectLst>
            <a:softEdge rad="112500"/>
          </a:effectLst>
        </p:spPr>
      </p:pic>
    </p:spTree>
    <p:extLst>
      <p:ext uri="{BB962C8B-B14F-4D97-AF65-F5344CB8AC3E}">
        <p14:creationId xmlns:p14="http://schemas.microsoft.com/office/powerpoint/2010/main" val="2959521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防護措施規劃</a:t>
            </a:r>
            <a:r>
              <a:rPr lang="en-US" altLang="zh-TW" dirty="0"/>
              <a:t>(4/4)</a:t>
            </a:r>
            <a:endParaRPr lang="zh-TW" altLang="en-US" dirty="0"/>
          </a:p>
        </p:txBody>
      </p:sp>
      <p:sp>
        <p:nvSpPr>
          <p:cNvPr id="94212" name="Rectangle 3"/>
          <p:cNvSpPr>
            <a:spLocks noGrp="1" noChangeArrowheads="1"/>
          </p:cNvSpPr>
          <p:nvPr>
            <p:ph type="body" idx="1"/>
          </p:nvPr>
        </p:nvSpPr>
        <p:spPr>
          <a:xfrm>
            <a:off x="611559" y="1052736"/>
            <a:ext cx="8071271" cy="5229320"/>
          </a:xfrm>
        </p:spPr>
        <p:txBody>
          <a:bodyPr/>
          <a:lstStyle/>
          <a:p>
            <a:pPr algn="just"/>
            <a:r>
              <a:rPr lang="zh-TW" altLang="en-US" dirty="0"/>
              <a:t>縱深防禦的脆弱環節在哪裡？</a:t>
            </a:r>
          </a:p>
        </p:txBody>
      </p:sp>
      <p:grpSp>
        <p:nvGrpSpPr>
          <p:cNvPr id="94213" name="Group 4"/>
          <p:cNvGrpSpPr>
            <a:grpSpLocks/>
          </p:cNvGrpSpPr>
          <p:nvPr/>
        </p:nvGrpSpPr>
        <p:grpSpPr bwMode="auto">
          <a:xfrm>
            <a:off x="1911138" y="1988592"/>
            <a:ext cx="5472112" cy="4176712"/>
            <a:chOff x="839" y="1162"/>
            <a:chExt cx="3447" cy="2631"/>
          </a:xfrm>
        </p:grpSpPr>
        <p:sp>
          <p:nvSpPr>
            <p:cNvPr id="1006597" name="Rectangle 5"/>
            <p:cNvSpPr>
              <a:spLocks noChangeArrowheads="1"/>
            </p:cNvSpPr>
            <p:nvPr/>
          </p:nvSpPr>
          <p:spPr bwMode="auto">
            <a:xfrm>
              <a:off x="2245" y="1797"/>
              <a:ext cx="816" cy="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嚇阻</a:t>
              </a:r>
            </a:p>
          </p:txBody>
        </p:sp>
        <p:sp>
          <p:nvSpPr>
            <p:cNvPr id="1006598" name="Oval 6"/>
            <p:cNvSpPr>
              <a:spLocks noChangeArrowheads="1"/>
            </p:cNvSpPr>
            <p:nvPr/>
          </p:nvSpPr>
          <p:spPr bwMode="auto">
            <a:xfrm>
              <a:off x="2245" y="1162"/>
              <a:ext cx="817" cy="409"/>
            </a:xfrm>
            <a:prstGeom prst="ellipse">
              <a:avLst/>
            </a:prstGeom>
            <a:solidFill>
              <a:srgbClr val="FF99CC"/>
            </a:solidFill>
            <a:ln w="9525" algn="ctr">
              <a:solidFill>
                <a:schemeClr val="tx1"/>
              </a:solidFill>
              <a:round/>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dirty="0">
                  <a:latin typeface="+mn-ea"/>
                  <a:ea typeface="+mn-ea"/>
                </a:rPr>
                <a:t>攻擊</a:t>
              </a:r>
            </a:p>
          </p:txBody>
        </p:sp>
        <p:cxnSp>
          <p:nvCxnSpPr>
            <p:cNvPr id="94216" name="AutoShape 7"/>
            <p:cNvCxnSpPr>
              <a:cxnSpLocks noChangeShapeType="1"/>
              <a:stCxn id="1006598" idx="4"/>
              <a:endCxn id="1006597" idx="0"/>
            </p:cNvCxnSpPr>
            <p:nvPr/>
          </p:nvCxnSpPr>
          <p:spPr bwMode="auto">
            <a:xfrm flipH="1">
              <a:off x="2653" y="1571"/>
              <a:ext cx="1" cy="226"/>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1006600" name="Rectangle 8"/>
            <p:cNvSpPr>
              <a:spLocks noChangeArrowheads="1"/>
            </p:cNvSpPr>
            <p:nvPr/>
          </p:nvSpPr>
          <p:spPr bwMode="auto">
            <a:xfrm>
              <a:off x="2245" y="2341"/>
              <a:ext cx="816" cy="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偵測</a:t>
              </a:r>
            </a:p>
          </p:txBody>
        </p:sp>
        <p:sp>
          <p:nvSpPr>
            <p:cNvPr id="1006601" name="Rectangle 9"/>
            <p:cNvSpPr>
              <a:spLocks noChangeArrowheads="1"/>
            </p:cNvSpPr>
            <p:nvPr/>
          </p:nvSpPr>
          <p:spPr bwMode="auto">
            <a:xfrm>
              <a:off x="2245" y="2886"/>
              <a:ext cx="816" cy="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處理</a:t>
              </a:r>
            </a:p>
          </p:txBody>
        </p:sp>
        <p:sp>
          <p:nvSpPr>
            <p:cNvPr id="1006602" name="Rectangle 10"/>
            <p:cNvSpPr>
              <a:spLocks noChangeArrowheads="1"/>
            </p:cNvSpPr>
            <p:nvPr/>
          </p:nvSpPr>
          <p:spPr bwMode="auto">
            <a:xfrm>
              <a:off x="2245" y="3430"/>
              <a:ext cx="816" cy="363"/>
            </a:xfrm>
            <a:prstGeom prst="rect">
              <a:avLst/>
            </a:prstGeom>
            <a:solidFill>
              <a:srgbClr val="CCFF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逮捕</a:t>
              </a:r>
            </a:p>
          </p:txBody>
        </p:sp>
        <p:sp>
          <p:nvSpPr>
            <p:cNvPr id="1006603" name="AutoShape 11"/>
            <p:cNvSpPr>
              <a:spLocks noChangeArrowheads="1"/>
            </p:cNvSpPr>
            <p:nvPr/>
          </p:nvSpPr>
          <p:spPr bwMode="auto">
            <a:xfrm>
              <a:off x="839" y="1797"/>
              <a:ext cx="816" cy="363"/>
            </a:xfrm>
            <a:prstGeom prst="flowChartAlternateProcess">
              <a:avLst/>
            </a:prstGeom>
            <a:solidFill>
              <a:srgbClr val="FF99CC"/>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攻擊成功</a:t>
              </a:r>
            </a:p>
          </p:txBody>
        </p:sp>
        <p:sp>
          <p:nvSpPr>
            <p:cNvPr id="1006604" name="AutoShape 12"/>
            <p:cNvSpPr>
              <a:spLocks noChangeArrowheads="1"/>
            </p:cNvSpPr>
            <p:nvPr/>
          </p:nvSpPr>
          <p:spPr bwMode="auto">
            <a:xfrm>
              <a:off x="3470" y="1797"/>
              <a:ext cx="816" cy="363"/>
            </a:xfrm>
            <a:prstGeom prst="flowChartAlternateProcess">
              <a:avLst/>
            </a:prstGeom>
            <a:solidFill>
              <a:srgbClr val="99C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攻擊失敗</a:t>
              </a:r>
            </a:p>
          </p:txBody>
        </p:sp>
        <p:sp>
          <p:nvSpPr>
            <p:cNvPr id="1006605" name="AutoShape 13"/>
            <p:cNvSpPr>
              <a:spLocks noChangeArrowheads="1"/>
            </p:cNvSpPr>
            <p:nvPr/>
          </p:nvSpPr>
          <p:spPr bwMode="auto">
            <a:xfrm>
              <a:off x="3470" y="3430"/>
              <a:ext cx="816" cy="363"/>
            </a:xfrm>
            <a:prstGeom prst="flowChartAlternateProcess">
              <a:avLst/>
            </a:prstGeom>
            <a:solidFill>
              <a:srgbClr val="99CCFF"/>
            </a:solidFill>
            <a:ln w="9525" algn="ctr">
              <a:solidFill>
                <a:schemeClr val="tx1"/>
              </a:solidFill>
              <a:miter lim="800000"/>
              <a:headEnd/>
              <a:tailEnd/>
            </a:ln>
            <a:effectLst>
              <a:prstShdw prst="shdw18" dist="17961" dir="13500000">
                <a:schemeClr val="tx1">
                  <a:gamma/>
                  <a:shade val="60000"/>
                  <a:invGamma/>
                  <a:alpha val="50000"/>
                </a:schemeClr>
              </a:prstShdw>
            </a:effectLst>
          </p:spPr>
          <p:txBody>
            <a:bodyPr wrap="none" anchor="ctr"/>
            <a:lstStyle/>
            <a:p>
              <a:pPr algn="ctr" eaLnBrk="1" hangingPunct="1">
                <a:defRPr/>
              </a:pPr>
              <a:r>
                <a:rPr lang="zh-TW" altLang="en-US" sz="2000" b="0" i="0">
                  <a:latin typeface="+mn-ea"/>
                  <a:ea typeface="+mn-ea"/>
                </a:rPr>
                <a:t>攻擊失敗</a:t>
              </a:r>
            </a:p>
          </p:txBody>
        </p:sp>
        <p:cxnSp>
          <p:nvCxnSpPr>
            <p:cNvPr id="94223" name="AutoShape 14"/>
            <p:cNvCxnSpPr>
              <a:cxnSpLocks noChangeShapeType="1"/>
              <a:stCxn id="1006597" idx="2"/>
              <a:endCxn id="1006600" idx="0"/>
            </p:cNvCxnSpPr>
            <p:nvPr/>
          </p:nvCxnSpPr>
          <p:spPr bwMode="auto">
            <a:xfrm>
              <a:off x="2653" y="2160"/>
              <a:ext cx="0" cy="181"/>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24" name="AutoShape 15"/>
            <p:cNvCxnSpPr>
              <a:cxnSpLocks noChangeShapeType="1"/>
              <a:stCxn id="1006600" idx="2"/>
              <a:endCxn id="1006601" idx="0"/>
            </p:cNvCxnSpPr>
            <p:nvPr/>
          </p:nvCxnSpPr>
          <p:spPr bwMode="auto">
            <a:xfrm>
              <a:off x="2653" y="2704"/>
              <a:ext cx="0" cy="182"/>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25" name="AutoShape 16"/>
            <p:cNvCxnSpPr>
              <a:cxnSpLocks noChangeShapeType="1"/>
              <a:stCxn id="1006601" idx="2"/>
              <a:endCxn id="1006602" idx="0"/>
            </p:cNvCxnSpPr>
            <p:nvPr/>
          </p:nvCxnSpPr>
          <p:spPr bwMode="auto">
            <a:xfrm>
              <a:off x="2653" y="3249"/>
              <a:ext cx="0" cy="181"/>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26" name="AutoShape 17"/>
            <p:cNvCxnSpPr>
              <a:cxnSpLocks noChangeShapeType="1"/>
              <a:stCxn id="1006597" idx="3"/>
              <a:endCxn id="1006604" idx="1"/>
            </p:cNvCxnSpPr>
            <p:nvPr/>
          </p:nvCxnSpPr>
          <p:spPr bwMode="auto">
            <a:xfrm>
              <a:off x="3061" y="1979"/>
              <a:ext cx="409" cy="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27" name="AutoShape 18"/>
            <p:cNvCxnSpPr>
              <a:cxnSpLocks noChangeShapeType="1"/>
              <a:stCxn id="1006597" idx="1"/>
              <a:endCxn id="1006603" idx="3"/>
            </p:cNvCxnSpPr>
            <p:nvPr/>
          </p:nvCxnSpPr>
          <p:spPr bwMode="auto">
            <a:xfrm flipH="1">
              <a:off x="1655" y="1979"/>
              <a:ext cx="590" cy="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94228" name="Text Box 19"/>
            <p:cNvSpPr txBox="1">
              <a:spLocks noChangeArrowheads="1"/>
            </p:cNvSpPr>
            <p:nvPr/>
          </p:nvSpPr>
          <p:spPr bwMode="auto">
            <a:xfrm>
              <a:off x="3107" y="1797"/>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成功</a:t>
              </a:r>
            </a:p>
          </p:txBody>
        </p:sp>
        <p:sp>
          <p:nvSpPr>
            <p:cNvPr id="94229" name="Text Box 20"/>
            <p:cNvSpPr txBox="1">
              <a:spLocks noChangeArrowheads="1"/>
            </p:cNvSpPr>
            <p:nvPr/>
          </p:nvSpPr>
          <p:spPr bwMode="auto">
            <a:xfrm>
              <a:off x="3107" y="3430"/>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dirty="0">
                  <a:latin typeface="+mn-ea"/>
                  <a:ea typeface="+mn-ea"/>
                </a:rPr>
                <a:t>成功</a:t>
              </a:r>
            </a:p>
          </p:txBody>
        </p:sp>
        <p:cxnSp>
          <p:nvCxnSpPr>
            <p:cNvPr id="94230" name="AutoShape 21"/>
            <p:cNvCxnSpPr>
              <a:cxnSpLocks noChangeShapeType="1"/>
              <a:stCxn id="1006602" idx="3"/>
              <a:endCxn id="1006605" idx="1"/>
            </p:cNvCxnSpPr>
            <p:nvPr/>
          </p:nvCxnSpPr>
          <p:spPr bwMode="auto">
            <a:xfrm>
              <a:off x="3061" y="3612"/>
              <a:ext cx="409" cy="0"/>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94231" name="Text Box 22"/>
            <p:cNvSpPr txBox="1">
              <a:spLocks noChangeArrowheads="1"/>
            </p:cNvSpPr>
            <p:nvPr/>
          </p:nvSpPr>
          <p:spPr bwMode="auto">
            <a:xfrm>
              <a:off x="1927" y="1797"/>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dirty="0">
                  <a:latin typeface="+mn-ea"/>
                  <a:ea typeface="+mn-ea"/>
                </a:rPr>
                <a:t>失敗</a:t>
              </a:r>
            </a:p>
          </p:txBody>
        </p:sp>
        <p:sp>
          <p:nvSpPr>
            <p:cNvPr id="94232" name="Text Box 23"/>
            <p:cNvSpPr txBox="1">
              <a:spLocks noChangeArrowheads="1"/>
            </p:cNvSpPr>
            <p:nvPr/>
          </p:nvSpPr>
          <p:spPr bwMode="auto">
            <a:xfrm>
              <a:off x="1927" y="2341"/>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dirty="0">
                  <a:latin typeface="+mn-ea"/>
                  <a:ea typeface="+mn-ea"/>
                </a:rPr>
                <a:t>失敗</a:t>
              </a:r>
            </a:p>
          </p:txBody>
        </p:sp>
        <p:sp>
          <p:nvSpPr>
            <p:cNvPr id="94233" name="Text Box 24"/>
            <p:cNvSpPr txBox="1">
              <a:spLocks noChangeArrowheads="1"/>
            </p:cNvSpPr>
            <p:nvPr/>
          </p:nvSpPr>
          <p:spPr bwMode="auto">
            <a:xfrm>
              <a:off x="1927" y="2886"/>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太慢</a:t>
              </a:r>
            </a:p>
          </p:txBody>
        </p:sp>
        <p:cxnSp>
          <p:nvCxnSpPr>
            <p:cNvPr id="94234" name="AutoShape 25"/>
            <p:cNvCxnSpPr>
              <a:cxnSpLocks noChangeShapeType="1"/>
              <a:stCxn id="1006600" idx="1"/>
              <a:endCxn id="1006603" idx="2"/>
            </p:cNvCxnSpPr>
            <p:nvPr/>
          </p:nvCxnSpPr>
          <p:spPr bwMode="auto">
            <a:xfrm rot="10800000">
              <a:off x="1247" y="2160"/>
              <a:ext cx="998" cy="363"/>
            </a:xfrm>
            <a:prstGeom prst="bentConnector2">
              <a:avLst/>
            </a:prstGeom>
            <a:noFill/>
            <a:ln w="3810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35" name="AutoShape 26"/>
            <p:cNvCxnSpPr>
              <a:cxnSpLocks noChangeShapeType="1"/>
              <a:stCxn id="1006601" idx="1"/>
              <a:endCxn id="1006603" idx="2"/>
            </p:cNvCxnSpPr>
            <p:nvPr/>
          </p:nvCxnSpPr>
          <p:spPr bwMode="auto">
            <a:xfrm rot="10800000">
              <a:off x="1247" y="2160"/>
              <a:ext cx="998" cy="908"/>
            </a:xfrm>
            <a:prstGeom prst="bentConnector2">
              <a:avLst/>
            </a:prstGeom>
            <a:noFill/>
            <a:ln w="3810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4236" name="AutoShape 27"/>
            <p:cNvCxnSpPr>
              <a:cxnSpLocks noChangeShapeType="1"/>
              <a:stCxn id="1006602" idx="1"/>
              <a:endCxn id="1006603" idx="2"/>
            </p:cNvCxnSpPr>
            <p:nvPr/>
          </p:nvCxnSpPr>
          <p:spPr bwMode="auto">
            <a:xfrm rot="10800000">
              <a:off x="1247" y="2160"/>
              <a:ext cx="998" cy="1452"/>
            </a:xfrm>
            <a:prstGeom prst="bentConnector2">
              <a:avLst/>
            </a:prstGeom>
            <a:noFill/>
            <a:ln w="38100">
              <a:solidFill>
                <a:schemeClr val="tx1"/>
              </a:solidFill>
              <a:miter lim="800000"/>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94237" name="Text Box 28"/>
            <p:cNvSpPr txBox="1">
              <a:spLocks noChangeArrowheads="1"/>
            </p:cNvSpPr>
            <p:nvPr/>
          </p:nvSpPr>
          <p:spPr bwMode="auto">
            <a:xfrm>
              <a:off x="1927" y="3430"/>
              <a:ext cx="256" cy="154"/>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0" tIns="0" rIns="0" bIns="0">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失敗</a:t>
              </a:r>
            </a:p>
          </p:txBody>
        </p:sp>
      </p:grpSp>
    </p:spTree>
    <p:extLst>
      <p:ext uri="{BB962C8B-B14F-4D97-AF65-F5344CB8AC3E}">
        <p14:creationId xmlns:p14="http://schemas.microsoft.com/office/powerpoint/2010/main" val="2853529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量化指標</a:t>
            </a:r>
          </a:p>
        </p:txBody>
      </p:sp>
      <p:sp>
        <p:nvSpPr>
          <p:cNvPr id="83972" name="Rectangle 3"/>
          <p:cNvSpPr>
            <a:spLocks noGrp="1" noChangeArrowheads="1"/>
          </p:cNvSpPr>
          <p:nvPr>
            <p:ph type="body" idx="1"/>
          </p:nvPr>
        </p:nvSpPr>
        <p:spPr>
          <a:xfrm>
            <a:off x="607498" y="1052736"/>
            <a:ext cx="8229600" cy="5400675"/>
          </a:xfrm>
        </p:spPr>
        <p:txBody>
          <a:bodyPr/>
          <a:lstStyle/>
          <a:p>
            <a:pPr algn="just"/>
            <a:r>
              <a:rPr lang="zh-TW" altLang="en-US" sz="2400" dirty="0"/>
              <a:t>設計</a:t>
            </a:r>
            <a:r>
              <a:rPr lang="zh-TW" altLang="en-US" sz="2400" dirty="0">
                <a:solidFill>
                  <a:srgbClr val="FF0000"/>
                </a:solidFill>
              </a:rPr>
              <a:t>量化指標</a:t>
            </a:r>
            <a:r>
              <a:rPr lang="zh-TW" altLang="en-US" sz="2400" dirty="0"/>
              <a:t>以</a:t>
            </a:r>
            <a:r>
              <a:rPr lang="zh-TW" altLang="en-US" sz="2400" dirty="0">
                <a:solidFill>
                  <a:srgbClr val="FF0000"/>
                </a:solidFill>
              </a:rPr>
              <a:t>評估</a:t>
            </a:r>
            <a:r>
              <a:rPr lang="zh-TW" altLang="en-US" sz="2400" dirty="0"/>
              <a:t>實體防護措施的</a:t>
            </a:r>
            <a:r>
              <a:rPr lang="zh-TW" altLang="en-US" sz="2400" dirty="0">
                <a:solidFill>
                  <a:srgbClr val="FF0000"/>
                </a:solidFill>
              </a:rPr>
              <a:t>有效性</a:t>
            </a:r>
            <a:r>
              <a:rPr lang="zh-TW" altLang="en-US" sz="2400" dirty="0"/>
              <a:t>，例如下列量化指標</a:t>
            </a:r>
            <a:r>
              <a:rPr lang="zh-TW" altLang="en-US" sz="2000" dirty="0"/>
              <a:t>：</a:t>
            </a:r>
          </a:p>
          <a:p>
            <a:pPr lvl="1" algn="just"/>
            <a:r>
              <a:rPr lang="zh-TW" altLang="en-US" sz="2000" dirty="0"/>
              <a:t>成功入侵次數</a:t>
            </a:r>
          </a:p>
          <a:p>
            <a:pPr lvl="1" algn="just"/>
            <a:r>
              <a:rPr lang="zh-TW" altLang="en-US" sz="2000" dirty="0"/>
              <a:t>成功破壞或竊盗的次數</a:t>
            </a:r>
          </a:p>
          <a:p>
            <a:pPr lvl="1" algn="just"/>
            <a:r>
              <a:rPr lang="zh-TW" altLang="en-US" sz="2000" dirty="0"/>
              <a:t>不成功的入侵次數</a:t>
            </a:r>
          </a:p>
          <a:p>
            <a:pPr lvl="1" algn="just"/>
            <a:r>
              <a:rPr lang="zh-TW" altLang="en-US" sz="2000" dirty="0"/>
              <a:t>不成功的破壞或竊盗的次數</a:t>
            </a:r>
          </a:p>
          <a:p>
            <a:pPr lvl="1" algn="just"/>
            <a:r>
              <a:rPr lang="zh-TW" altLang="en-US" sz="2000" dirty="0"/>
              <a:t>偵測、評估到復原的時間</a:t>
            </a:r>
          </a:p>
          <a:p>
            <a:pPr lvl="1" algn="just"/>
            <a:r>
              <a:rPr lang="zh-TW" altLang="en-US" sz="2000" dirty="0"/>
              <a:t>對機關影響程度</a:t>
            </a:r>
          </a:p>
          <a:p>
            <a:pPr lvl="1" algn="just"/>
            <a:r>
              <a:rPr lang="zh-TW" altLang="en-US" sz="2000" dirty="0"/>
              <a:t>偵測機制誤判次數</a:t>
            </a:r>
          </a:p>
          <a:p>
            <a:pPr lvl="1" algn="just"/>
            <a:r>
              <a:rPr lang="zh-TW" altLang="en-US" sz="2000" dirty="0"/>
              <a:t>入侵者突破實體防護機制的時間</a:t>
            </a:r>
          </a:p>
          <a:p>
            <a:pPr algn="just"/>
            <a:r>
              <a:rPr lang="zh-TW" altLang="en-US" sz="2400" dirty="0">
                <a:solidFill>
                  <a:srgbClr val="FF0000"/>
                </a:solidFill>
              </a:rPr>
              <a:t>生命安全</a:t>
            </a:r>
            <a:r>
              <a:rPr lang="zh-TW" altLang="en-US" sz="2400" dirty="0"/>
              <a:t>是實體安全計畫中</a:t>
            </a:r>
            <a:r>
              <a:rPr lang="zh-TW" altLang="en-US" sz="2400" dirty="0">
                <a:solidFill>
                  <a:srgbClr val="FF0000"/>
                </a:solidFill>
              </a:rPr>
              <a:t>永遠的第一優先</a:t>
            </a:r>
          </a:p>
          <a:p>
            <a:pPr lvl="1" algn="just"/>
            <a:r>
              <a:rPr lang="zh-TW" altLang="en-US" sz="2000" dirty="0"/>
              <a:t>安全控制措施採</a:t>
            </a:r>
            <a:r>
              <a:rPr lang="en-US" altLang="zh-TW" sz="2000" dirty="0"/>
              <a:t>Fail Safe</a:t>
            </a:r>
            <a:r>
              <a:rPr lang="zh-TW" altLang="en-US" sz="2000" dirty="0"/>
              <a:t>原則</a:t>
            </a: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2204864"/>
            <a:ext cx="3275856" cy="245689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2822757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資訊委外資安要求</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35470035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r>
              <a:rPr lang="zh-TW" altLang="en-US" dirty="0"/>
              <a:t>實體安全</a:t>
            </a:r>
            <a:r>
              <a:rPr lang="en-US" altLang="zh-TW" dirty="0"/>
              <a:t>-</a:t>
            </a:r>
            <a:r>
              <a:rPr lang="zh-TW" altLang="en-US" dirty="0"/>
              <a:t>空間規劃</a:t>
            </a:r>
            <a:r>
              <a:rPr lang="en-US" altLang="zh-TW" dirty="0"/>
              <a:t>(1/2)</a:t>
            </a:r>
            <a:endParaRPr lang="zh-TW" altLang="en-US" dirty="0"/>
          </a:p>
        </p:txBody>
      </p:sp>
      <p:sp>
        <p:nvSpPr>
          <p:cNvPr id="98308" name="Rectangle 3"/>
          <p:cNvSpPr>
            <a:spLocks noGrp="1" noChangeArrowheads="1"/>
          </p:cNvSpPr>
          <p:nvPr>
            <p:ph sz="quarter" idx="10"/>
          </p:nvPr>
        </p:nvSpPr>
        <p:spPr/>
        <p:txBody>
          <a:bodyPr/>
          <a:lstStyle/>
          <a:p>
            <a:pPr algn="just"/>
            <a:r>
              <a:rPr lang="zh-TW" altLang="en-US" sz="2000" dirty="0"/>
              <a:t>牆</a:t>
            </a:r>
          </a:p>
          <a:p>
            <a:pPr lvl="1" algn="just"/>
            <a:r>
              <a:rPr lang="zh-TW" altLang="en-US" sz="1800" dirty="0"/>
              <a:t>考量「防火程度」、「強固程度」及「攀爬可能性」</a:t>
            </a:r>
          </a:p>
          <a:p>
            <a:pPr algn="just"/>
            <a:r>
              <a:rPr lang="zh-TW" altLang="en-US" sz="2000" dirty="0"/>
              <a:t>天花板</a:t>
            </a:r>
          </a:p>
          <a:p>
            <a:pPr lvl="1" algn="just"/>
            <a:r>
              <a:rPr lang="zh-TW" altLang="en-US" sz="1800" dirty="0"/>
              <a:t>考量「天花板承載能力」與「防火程度」</a:t>
            </a:r>
          </a:p>
          <a:p>
            <a:pPr algn="just"/>
            <a:r>
              <a:rPr lang="zh-TW" altLang="en-US" sz="2000" dirty="0"/>
              <a:t>樓地板</a:t>
            </a:r>
          </a:p>
          <a:p>
            <a:pPr lvl="1" algn="just"/>
            <a:r>
              <a:rPr lang="zh-TW" altLang="en-US" sz="1800" dirty="0"/>
              <a:t>鋼筋混凝土厚度可以「承載」的實物重量與其「防火程度」需符合標準</a:t>
            </a:r>
          </a:p>
          <a:p>
            <a:pPr lvl="1" algn="just"/>
            <a:r>
              <a:rPr lang="zh-TW" altLang="en-US" sz="1800" dirty="0"/>
              <a:t>高架地板應注意「防火程度」與「導電係數」，其表面應為非導電與防靜電材料</a:t>
            </a:r>
          </a:p>
          <a:p>
            <a:pPr algn="just"/>
            <a:r>
              <a:rPr lang="zh-TW" altLang="en-US" sz="2000" dirty="0"/>
              <a:t>門</a:t>
            </a:r>
          </a:p>
          <a:p>
            <a:pPr lvl="1" algn="just"/>
            <a:r>
              <a:rPr lang="zh-TW" altLang="en-US" sz="1800" dirty="0"/>
              <a:t>考量「強固程度」必須能防止暴力入侵，緊急出口「保持淨空」，在緊急情況下應維持在開啟狀態</a:t>
            </a:r>
          </a:p>
          <a:p>
            <a:pPr algn="just"/>
            <a:r>
              <a:rPr lang="zh-TW" altLang="en-US" sz="2000" dirty="0"/>
              <a:t>窗</a:t>
            </a:r>
          </a:p>
          <a:p>
            <a:pPr lvl="1" algn="just"/>
            <a:r>
              <a:rPr lang="zh-TW" altLang="en-US" sz="1800" dirty="0"/>
              <a:t>考量「強固程度」及「攀爬可能性」，機房不應設計窗戶，若必須存在則採用半透明與防碎的強化玻璃</a:t>
            </a:r>
          </a:p>
        </p:txBody>
      </p:sp>
    </p:spTree>
    <p:extLst>
      <p:ext uri="{BB962C8B-B14F-4D97-AF65-F5344CB8AC3E}">
        <p14:creationId xmlns:p14="http://schemas.microsoft.com/office/powerpoint/2010/main" val="4275174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空間規劃</a:t>
            </a:r>
            <a:r>
              <a:rPr lang="en-US" altLang="zh-TW" dirty="0"/>
              <a:t>(2/2)</a:t>
            </a:r>
            <a:endParaRPr lang="zh-TW" altLang="en-US" dirty="0"/>
          </a:p>
        </p:txBody>
      </p:sp>
      <p:sp>
        <p:nvSpPr>
          <p:cNvPr id="106500" name="Rectangle 3"/>
          <p:cNvSpPr>
            <a:spLocks noGrp="1" noChangeArrowheads="1"/>
          </p:cNvSpPr>
          <p:nvPr>
            <p:ph type="body" idx="1"/>
          </p:nvPr>
        </p:nvSpPr>
        <p:spPr>
          <a:xfrm>
            <a:off x="611559" y="1052736"/>
            <a:ext cx="8071271" cy="5229320"/>
          </a:xfrm>
        </p:spPr>
        <p:txBody>
          <a:bodyPr/>
          <a:lstStyle/>
          <a:p>
            <a:pPr algn="just"/>
            <a:r>
              <a:rPr lang="zh-TW" altLang="en-US" dirty="0">
                <a:latin typeface="+mn-ea"/>
                <a:ea typeface="+mn-ea"/>
              </a:rPr>
              <a:t>門應依疏散方向順向開啟</a:t>
            </a:r>
            <a:r>
              <a:rPr lang="en-US" altLang="zh-TW" dirty="0">
                <a:latin typeface="+mn-ea"/>
                <a:ea typeface="+mn-ea"/>
              </a:rPr>
              <a:t>(</a:t>
            </a:r>
            <a:r>
              <a:rPr lang="zh-TW" altLang="en-US" dirty="0">
                <a:latin typeface="+mn-ea"/>
                <a:ea typeface="+mn-ea"/>
              </a:rPr>
              <a:t>向外</a:t>
            </a:r>
            <a:r>
              <a:rPr lang="en-US" altLang="zh-TW" dirty="0">
                <a:latin typeface="+mn-ea"/>
                <a:ea typeface="+mn-ea"/>
              </a:rPr>
              <a:t>)</a:t>
            </a:r>
          </a:p>
          <a:p>
            <a:pPr algn="just"/>
            <a:endParaRPr lang="en-US" altLang="zh-TW" sz="1800" dirty="0">
              <a:solidFill>
                <a:srgbClr val="FF0000"/>
              </a:solidFill>
              <a:latin typeface="+mn-ea"/>
              <a:ea typeface="+mn-ea"/>
            </a:endParaRPr>
          </a:p>
          <a:p>
            <a:pPr algn="just"/>
            <a:endParaRPr lang="en-US" altLang="zh-TW" sz="1800" dirty="0">
              <a:solidFill>
                <a:srgbClr val="FF0000"/>
              </a:solidFill>
              <a:latin typeface="+mn-ea"/>
              <a:ea typeface="+mn-ea"/>
            </a:endParaRPr>
          </a:p>
          <a:p>
            <a:pPr algn="just"/>
            <a:r>
              <a:rPr lang="zh-TW" altLang="en-US" dirty="0">
                <a:latin typeface="+mn-ea"/>
                <a:ea typeface="+mn-ea"/>
              </a:rPr>
              <a:t>門的設定</a:t>
            </a:r>
          </a:p>
          <a:p>
            <a:pPr lvl="1" algn="just"/>
            <a:r>
              <a:rPr lang="en-US" altLang="zh-TW" sz="2200" dirty="0">
                <a:latin typeface="+mn-ea"/>
                <a:ea typeface="+mn-ea"/>
              </a:rPr>
              <a:t>Fail Safe</a:t>
            </a:r>
          </a:p>
          <a:p>
            <a:pPr lvl="2" algn="just">
              <a:buFont typeface="Wingdings" panose="05000000000000000000" pitchFamily="2" charset="2"/>
              <a:buChar char="Ø"/>
            </a:pPr>
            <a:r>
              <a:rPr lang="zh-TW" altLang="en-US" sz="2000" dirty="0">
                <a:latin typeface="+mn-ea"/>
              </a:rPr>
              <a:t>平常應是上鎖的狀態</a:t>
            </a:r>
          </a:p>
          <a:p>
            <a:pPr lvl="2" algn="just">
              <a:buFont typeface="Wingdings" panose="05000000000000000000" pitchFamily="2" charset="2"/>
              <a:buChar char="Ø"/>
            </a:pPr>
            <a:r>
              <a:rPr lang="zh-TW" altLang="en-US" sz="2000" dirty="0">
                <a:latin typeface="+mn-ea"/>
              </a:rPr>
              <a:t>但當緊急狀況發生時，如：火災或電力中斷時，應保持開啟狀態</a:t>
            </a:r>
          </a:p>
          <a:p>
            <a:pPr lvl="1" algn="just"/>
            <a:r>
              <a:rPr lang="en-US" altLang="zh-TW" sz="2200" dirty="0">
                <a:latin typeface="+mn-ea"/>
                <a:ea typeface="+mn-ea"/>
              </a:rPr>
              <a:t>Fail Secure</a:t>
            </a:r>
          </a:p>
          <a:p>
            <a:pPr lvl="2" algn="just">
              <a:buFont typeface="Wingdings" panose="05000000000000000000" pitchFamily="2" charset="2"/>
              <a:buChar char="Ø"/>
            </a:pPr>
            <a:r>
              <a:rPr lang="zh-TW" altLang="en-US" sz="2000" dirty="0">
                <a:latin typeface="+mn-ea"/>
              </a:rPr>
              <a:t>平常應是上鎖的狀態</a:t>
            </a:r>
          </a:p>
          <a:p>
            <a:pPr lvl="2" algn="just">
              <a:buFont typeface="Wingdings" panose="05000000000000000000" pitchFamily="2" charset="2"/>
              <a:buChar char="Ø"/>
            </a:pPr>
            <a:r>
              <a:rPr lang="zh-TW" altLang="en-US" sz="2000" dirty="0">
                <a:latin typeface="+mn-ea"/>
              </a:rPr>
              <a:t>但當緊急狀況發生時，如：火災或電力中斷時，應繼續保持關閉狀態</a:t>
            </a:r>
            <a:endParaRPr lang="en-US" altLang="zh-TW" sz="2000" dirty="0">
              <a:latin typeface="+mn-ea"/>
            </a:endParaRPr>
          </a:p>
        </p:txBody>
      </p:sp>
      <p:grpSp>
        <p:nvGrpSpPr>
          <p:cNvPr id="106501" name="Group 11"/>
          <p:cNvGrpSpPr>
            <a:grpSpLocks/>
          </p:cNvGrpSpPr>
          <p:nvPr/>
        </p:nvGrpSpPr>
        <p:grpSpPr bwMode="auto">
          <a:xfrm>
            <a:off x="4729861" y="1975249"/>
            <a:ext cx="3024188" cy="1511300"/>
            <a:chOff x="1519" y="1162"/>
            <a:chExt cx="1905" cy="952"/>
          </a:xfrm>
        </p:grpSpPr>
        <p:sp>
          <p:nvSpPr>
            <p:cNvPr id="106502" name="Rectangle 4"/>
            <p:cNvSpPr>
              <a:spLocks noChangeArrowheads="1"/>
            </p:cNvSpPr>
            <p:nvPr/>
          </p:nvSpPr>
          <p:spPr bwMode="auto">
            <a:xfrm>
              <a:off x="1519" y="1162"/>
              <a:ext cx="1497" cy="95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p>
          </p:txBody>
        </p:sp>
        <p:sp>
          <p:nvSpPr>
            <p:cNvPr id="106503" name="Rectangle 6"/>
            <p:cNvSpPr>
              <a:spLocks noChangeArrowheads="1"/>
            </p:cNvSpPr>
            <p:nvPr/>
          </p:nvSpPr>
          <p:spPr bwMode="auto">
            <a:xfrm>
              <a:off x="2971" y="1434"/>
              <a:ext cx="90" cy="40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p>
          </p:txBody>
        </p:sp>
        <p:sp>
          <p:nvSpPr>
            <p:cNvPr id="106504" name="Rectangle 7"/>
            <p:cNvSpPr>
              <a:spLocks noChangeArrowheads="1"/>
            </p:cNvSpPr>
            <p:nvPr/>
          </p:nvSpPr>
          <p:spPr bwMode="auto">
            <a:xfrm rot="5400000">
              <a:off x="3189" y="1208"/>
              <a:ext cx="45" cy="408"/>
            </a:xfrm>
            <a:prstGeom prst="rect">
              <a:avLst/>
            </a:prstGeom>
            <a:solidFill>
              <a:srgbClr val="C0C0C0"/>
            </a:solidFill>
            <a:ln w="9525" algn="ctr">
              <a:solidFill>
                <a:srgbClr val="C0C0C0"/>
              </a:solidFill>
              <a:miter lim="800000"/>
              <a:headEnd/>
              <a:tailEnd/>
            </a:ln>
            <a:effectLst/>
            <a:extLst>
              <a:ext uri="{AF507438-7753-43E0-B8FC-AC1667EBCBE1}">
                <a14:hiddenEffects xmlns:a14="http://schemas.microsoft.com/office/drawing/2010/main">
                  <a:effectLst>
                    <a:outerShdw dist="17961" dir="13500000" algn="ctr" rotWithShape="0">
                      <a:srgbClr val="737373">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p>
          </p:txBody>
        </p:sp>
        <p:sp>
          <p:nvSpPr>
            <p:cNvPr id="106505" name="Freeform 9"/>
            <p:cNvSpPr>
              <a:spLocks/>
            </p:cNvSpPr>
            <p:nvPr/>
          </p:nvSpPr>
          <p:spPr bwMode="auto">
            <a:xfrm>
              <a:off x="3016" y="1389"/>
              <a:ext cx="408" cy="453"/>
            </a:xfrm>
            <a:custGeom>
              <a:avLst/>
              <a:gdLst>
                <a:gd name="T0" fmla="*/ 0 w 408"/>
                <a:gd name="T1" fmla="*/ 453 h 453"/>
                <a:gd name="T2" fmla="*/ 272 w 408"/>
                <a:gd name="T3" fmla="*/ 317 h 453"/>
                <a:gd name="T4" fmla="*/ 408 w 408"/>
                <a:gd name="T5" fmla="*/ 0 h 453"/>
                <a:gd name="T6" fmla="*/ 0 60000 65536"/>
                <a:gd name="T7" fmla="*/ 0 60000 65536"/>
                <a:gd name="T8" fmla="*/ 0 60000 65536"/>
              </a:gdLst>
              <a:ahLst/>
              <a:cxnLst>
                <a:cxn ang="T6">
                  <a:pos x="T0" y="T1"/>
                </a:cxn>
                <a:cxn ang="T7">
                  <a:pos x="T2" y="T3"/>
                </a:cxn>
                <a:cxn ang="T8">
                  <a:pos x="T4" y="T5"/>
                </a:cxn>
              </a:cxnLst>
              <a:rect l="0" t="0" r="r" b="b"/>
              <a:pathLst>
                <a:path w="408" h="453">
                  <a:moveTo>
                    <a:pt x="0" y="453"/>
                  </a:moveTo>
                  <a:cubicBezTo>
                    <a:pt x="102" y="422"/>
                    <a:pt x="204" y="392"/>
                    <a:pt x="272" y="317"/>
                  </a:cubicBezTo>
                  <a:cubicBezTo>
                    <a:pt x="340" y="242"/>
                    <a:pt x="374" y="121"/>
                    <a:pt x="408" y="0"/>
                  </a:cubicBezTo>
                </a:path>
              </a:pathLst>
            </a:custGeom>
            <a:noFill/>
            <a:ln w="9525" cap="flat" cmpd="sng">
              <a:solidFill>
                <a:srgbClr val="C0C0C0"/>
              </a:solidFill>
              <a:prstDash val="sysDot"/>
              <a:round/>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737373">
                        <a:alpha val="50000"/>
                      </a:srgbClr>
                    </a:outerShdw>
                  </a:effectLst>
                </a14:hiddenEffects>
              </a:ext>
            </a:extLst>
          </p:spPr>
          <p:txBody>
            <a:bodyPr anchor="ctr"/>
            <a:lstStyle/>
            <a:p>
              <a:endParaRPr lang="zh-TW" altLang="en-US" i="0"/>
            </a:p>
          </p:txBody>
        </p:sp>
        <p:sp>
          <p:nvSpPr>
            <p:cNvPr id="106506" name="AutoShape 10"/>
            <p:cNvSpPr>
              <a:spLocks noChangeArrowheads="1"/>
            </p:cNvSpPr>
            <p:nvPr/>
          </p:nvSpPr>
          <p:spPr bwMode="auto">
            <a:xfrm>
              <a:off x="2381" y="1480"/>
              <a:ext cx="726" cy="362"/>
            </a:xfrm>
            <a:prstGeom prst="rightArrow">
              <a:avLst>
                <a:gd name="adj1" fmla="val 71824"/>
                <a:gd name="adj2" fmla="val 49999"/>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dirty="0">
                  <a:latin typeface="+mn-ea"/>
                  <a:ea typeface="+mn-ea"/>
                </a:rPr>
                <a:t>疏散方向</a:t>
              </a:r>
            </a:p>
          </p:txBody>
        </p:sp>
      </p:grpSp>
    </p:spTree>
    <p:extLst>
      <p:ext uri="{BB962C8B-B14F-4D97-AF65-F5344CB8AC3E}">
        <p14:creationId xmlns:p14="http://schemas.microsoft.com/office/powerpoint/2010/main" val="1669156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進出控管</a:t>
            </a:r>
            <a:r>
              <a:rPr lang="en-US" altLang="zh-TW" dirty="0"/>
              <a:t>(1/2)</a:t>
            </a:r>
          </a:p>
        </p:txBody>
      </p:sp>
      <p:sp>
        <p:nvSpPr>
          <p:cNvPr id="110596" name="Rectangle 3"/>
          <p:cNvSpPr>
            <a:spLocks noGrp="1" noChangeArrowheads="1"/>
          </p:cNvSpPr>
          <p:nvPr>
            <p:ph type="body" idx="1"/>
          </p:nvPr>
        </p:nvSpPr>
        <p:spPr>
          <a:xfrm>
            <a:off x="611559" y="1052736"/>
            <a:ext cx="8071271" cy="5229320"/>
          </a:xfrm>
        </p:spPr>
        <p:txBody>
          <a:bodyPr/>
          <a:lstStyle/>
          <a:p>
            <a:pPr algn="just"/>
            <a:r>
              <a:rPr lang="zh-TW" altLang="en-US" dirty="0"/>
              <a:t>進出口</a:t>
            </a:r>
            <a:r>
              <a:rPr lang="en-US" altLang="zh-TW" dirty="0"/>
              <a:t>(</a:t>
            </a:r>
            <a:r>
              <a:rPr lang="zh-TW" altLang="en-US" dirty="0"/>
              <a:t>需要控管的地方</a:t>
            </a:r>
            <a:r>
              <a:rPr lang="en-US" altLang="zh-TW" dirty="0"/>
              <a:t>)</a:t>
            </a:r>
          </a:p>
          <a:p>
            <a:pPr lvl="1" algn="just"/>
            <a:r>
              <a:rPr lang="zh-TW" altLang="en-US" sz="2400" dirty="0"/>
              <a:t>主要與次要進出口</a:t>
            </a:r>
            <a:r>
              <a:rPr lang="en-US" altLang="zh-TW" sz="2400" dirty="0"/>
              <a:t>(</a:t>
            </a:r>
            <a:r>
              <a:rPr lang="zh-TW" altLang="en-US" sz="2400" dirty="0"/>
              <a:t>大門</a:t>
            </a:r>
            <a:r>
              <a:rPr lang="en-US" altLang="zh-TW" sz="2400" dirty="0"/>
              <a:t>/</a:t>
            </a:r>
            <a:r>
              <a:rPr lang="zh-TW" altLang="en-US" sz="2400" dirty="0"/>
              <a:t>側門</a:t>
            </a:r>
            <a:r>
              <a:rPr lang="en-US" altLang="zh-TW" sz="2400" dirty="0"/>
              <a:t>)</a:t>
            </a:r>
          </a:p>
          <a:p>
            <a:pPr lvl="1" algn="just"/>
            <a:r>
              <a:rPr lang="zh-TW" altLang="en-US" sz="2400" dirty="0"/>
              <a:t>緊急疏散出口</a:t>
            </a:r>
          </a:p>
          <a:p>
            <a:pPr lvl="1" algn="just"/>
            <a:r>
              <a:rPr lang="zh-TW" altLang="en-US" sz="2400" dirty="0"/>
              <a:t>車輛與貨物進出口</a:t>
            </a:r>
          </a:p>
          <a:p>
            <a:pPr lvl="1" algn="just"/>
            <a:r>
              <a:rPr lang="zh-TW" altLang="en-US" sz="2400" dirty="0"/>
              <a:t>屋頂、維護孔及窗</a:t>
            </a:r>
          </a:p>
          <a:p>
            <a:pPr algn="just"/>
            <a:r>
              <a:rPr lang="zh-TW" altLang="en-US" dirty="0"/>
              <a:t>進出識別</a:t>
            </a:r>
          </a:p>
          <a:p>
            <a:pPr lvl="1" algn="just"/>
            <a:r>
              <a:rPr lang="zh-TW" altLang="en-US" sz="2400" dirty="0"/>
              <a:t>有相片的識別證，由警衛檢查</a:t>
            </a:r>
          </a:p>
          <a:p>
            <a:pPr lvl="1" algn="just"/>
            <a:r>
              <a:rPr lang="zh-TW" altLang="en-US" sz="2400" dirty="0"/>
              <a:t>生物特徵辨識</a:t>
            </a:r>
          </a:p>
          <a:p>
            <a:pPr lvl="1" algn="just"/>
            <a:r>
              <a:rPr lang="zh-TW" altLang="en-US" sz="2400" dirty="0"/>
              <a:t>持有卡片識別</a:t>
            </a:r>
            <a:endParaRPr lang="en-US" altLang="zh-TW" sz="2400" dirty="0"/>
          </a:p>
          <a:p>
            <a:pPr lvl="1" algn="just"/>
            <a:r>
              <a:rPr lang="zh-TW" altLang="en-US" dirty="0"/>
              <a:t>門禁卡及</a:t>
            </a:r>
            <a:r>
              <a:rPr lang="en-US" altLang="zh-TW" dirty="0"/>
              <a:t>PIN</a:t>
            </a:r>
            <a:r>
              <a:rPr lang="zh-TW" altLang="en-US" dirty="0"/>
              <a:t>碼雙重鑑別</a:t>
            </a:r>
            <a:endParaRPr lang="en-US" altLang="zh-TW" dirty="0"/>
          </a:p>
        </p:txBody>
      </p:sp>
      <p:pic>
        <p:nvPicPr>
          <p:cNvPr id="110597" name="Picture 4"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221556"/>
            <a:ext cx="3024188"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Picture 5" descr="Loading_Dock"/>
          <p:cNvPicPr>
            <a:picLocks noChangeAspect="1" noChangeArrowheads="1"/>
          </p:cNvPicPr>
          <p:nvPr/>
        </p:nvPicPr>
        <p:blipFill>
          <a:blip r:embed="rId4">
            <a:extLst>
              <a:ext uri="{28A0092B-C50C-407E-A947-70E740481C1C}">
                <a14:useLocalDpi xmlns:a14="http://schemas.microsoft.com/office/drawing/2010/main" val="0"/>
              </a:ext>
            </a:extLst>
          </a:blip>
          <a:srcRect b="27570"/>
          <a:stretch>
            <a:fillRect/>
          </a:stretch>
        </p:blipFill>
        <p:spPr bwMode="auto">
          <a:xfrm>
            <a:off x="5724525" y="3069381"/>
            <a:ext cx="30416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9" name="Picture 6" descr="mifare-pic"/>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19283" r="14362"/>
          <a:stretch>
            <a:fillRect/>
          </a:stretch>
        </p:blipFill>
        <p:spPr bwMode="auto">
          <a:xfrm>
            <a:off x="5076056" y="4653807"/>
            <a:ext cx="25209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7181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進出控管</a:t>
            </a:r>
            <a:r>
              <a:rPr lang="en-US" altLang="zh-TW" dirty="0"/>
              <a:t>(2/2)</a:t>
            </a:r>
            <a:endParaRPr lang="zh-TW" altLang="en-US" dirty="0"/>
          </a:p>
        </p:txBody>
      </p:sp>
      <p:sp>
        <p:nvSpPr>
          <p:cNvPr id="112644" name="Rectangle 3"/>
          <p:cNvSpPr>
            <a:spLocks noGrp="1" noChangeArrowheads="1"/>
          </p:cNvSpPr>
          <p:nvPr>
            <p:ph type="body" idx="1"/>
          </p:nvPr>
        </p:nvSpPr>
        <p:spPr>
          <a:xfrm>
            <a:off x="611559" y="1052736"/>
            <a:ext cx="8071271" cy="5229320"/>
          </a:xfrm>
        </p:spPr>
        <p:txBody>
          <a:bodyPr/>
          <a:lstStyle/>
          <a:p>
            <a:pPr algn="just"/>
            <a:r>
              <a:rPr lang="zh-TW" altLang="en-US" dirty="0"/>
              <a:t>尾隨進出</a:t>
            </a:r>
          </a:p>
          <a:p>
            <a:pPr lvl="1" algn="just"/>
            <a:r>
              <a:rPr lang="zh-TW" altLang="en-US" sz="2400" dirty="0"/>
              <a:t>非授權人員跟隨授權人員一起進出</a:t>
            </a:r>
          </a:p>
          <a:p>
            <a:pPr algn="just"/>
            <a:r>
              <a:rPr lang="zh-TW" altLang="en-US" dirty="0"/>
              <a:t>防範尾隨進出</a:t>
            </a:r>
          </a:p>
          <a:p>
            <a:pPr lvl="1" algn="just"/>
            <a:r>
              <a:rPr lang="zh-TW" altLang="en-US" sz="2400" dirty="0"/>
              <a:t>警衛與人員的訓練與認知</a:t>
            </a:r>
          </a:p>
          <a:p>
            <a:pPr lvl="1" algn="just"/>
            <a:r>
              <a:rPr lang="zh-TW" altLang="en-US" sz="2400" dirty="0"/>
              <a:t>旋轉門、驗票匣門</a:t>
            </a:r>
          </a:p>
          <a:p>
            <a:pPr lvl="1" algn="just"/>
            <a:r>
              <a:rPr lang="en-US" altLang="zh-TW" sz="2200" dirty="0"/>
              <a:t>Mantrap</a:t>
            </a:r>
            <a:r>
              <a:rPr lang="en-US" altLang="zh-TW" sz="2400" dirty="0"/>
              <a:t>+</a:t>
            </a:r>
            <a:r>
              <a:rPr lang="zh-TW" altLang="en-US" sz="2400" dirty="0"/>
              <a:t>警衛或內外門的鑑別機制</a:t>
            </a:r>
            <a:endParaRPr lang="en-US" altLang="zh-TW" sz="2400" dirty="0"/>
          </a:p>
        </p:txBody>
      </p:sp>
      <p:pic>
        <p:nvPicPr>
          <p:cNvPr id="112645" name="Picture 5" descr="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25" y="1196975"/>
            <a:ext cx="217646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Picture 7" descr="49f4df16010424ij"/>
          <p:cNvPicPr>
            <a:picLocks noChangeAspect="1" noChangeArrowheads="1"/>
          </p:cNvPicPr>
          <p:nvPr/>
        </p:nvPicPr>
        <p:blipFill>
          <a:blip r:embed="rId4">
            <a:extLst>
              <a:ext uri="{28A0092B-C50C-407E-A947-70E740481C1C}">
                <a14:useLocalDpi xmlns:a14="http://schemas.microsoft.com/office/drawing/2010/main" val="0"/>
              </a:ext>
            </a:extLst>
          </a:blip>
          <a:srcRect l="35832" t="24806" r="5583"/>
          <a:stretch>
            <a:fillRect/>
          </a:stretch>
        </p:blipFill>
        <p:spPr bwMode="auto">
          <a:xfrm>
            <a:off x="6156325" y="4165178"/>
            <a:ext cx="230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Picture 8" descr="Mantrap-9"/>
          <p:cNvPicPr>
            <a:picLocks noChangeAspect="1" noChangeArrowheads="1"/>
          </p:cNvPicPr>
          <p:nvPr/>
        </p:nvPicPr>
        <p:blipFill>
          <a:blip r:embed="rId5">
            <a:extLst>
              <a:ext uri="{28A0092B-C50C-407E-A947-70E740481C1C}">
                <a14:useLocalDpi xmlns:a14="http://schemas.microsoft.com/office/drawing/2010/main" val="0"/>
              </a:ext>
            </a:extLst>
          </a:blip>
          <a:srcRect l="16121" t="2519" r="18707" b="4303"/>
          <a:stretch>
            <a:fillRect/>
          </a:stretch>
        </p:blipFill>
        <p:spPr bwMode="auto">
          <a:xfrm>
            <a:off x="1547664" y="4627226"/>
            <a:ext cx="1860575" cy="197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Picture 10" descr="2009111215453447408"/>
          <p:cNvPicPr>
            <a:picLocks noChangeAspect="1" noChangeArrowheads="1"/>
          </p:cNvPicPr>
          <p:nvPr/>
        </p:nvPicPr>
        <p:blipFill>
          <a:blip r:embed="rId6" cstate="print">
            <a:extLst>
              <a:ext uri="{28A0092B-C50C-407E-A947-70E740481C1C}">
                <a14:useLocalDpi xmlns:a14="http://schemas.microsoft.com/office/drawing/2010/main" val="0"/>
              </a:ext>
            </a:extLst>
          </a:blip>
          <a:srcRect l="18169" t="5617" r="22798" b="3465"/>
          <a:stretch>
            <a:fillRect/>
          </a:stretch>
        </p:blipFill>
        <p:spPr bwMode="auto">
          <a:xfrm>
            <a:off x="3851920" y="4295257"/>
            <a:ext cx="1617205" cy="251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1098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安全區域規劃</a:t>
            </a:r>
            <a:r>
              <a:rPr lang="en-US" altLang="zh-TW" dirty="0"/>
              <a:t>(1/2)</a:t>
            </a:r>
          </a:p>
        </p:txBody>
      </p:sp>
      <p:sp>
        <p:nvSpPr>
          <p:cNvPr id="114692" name="Rectangle 3"/>
          <p:cNvSpPr>
            <a:spLocks noGrp="1" noChangeArrowheads="1"/>
          </p:cNvSpPr>
          <p:nvPr>
            <p:ph type="body" idx="1"/>
          </p:nvPr>
        </p:nvSpPr>
        <p:spPr>
          <a:xfrm>
            <a:off x="611559" y="1052736"/>
            <a:ext cx="8280029" cy="5229320"/>
          </a:xfrm>
        </p:spPr>
        <p:txBody>
          <a:bodyPr/>
          <a:lstStyle/>
          <a:p>
            <a:pPr algn="just"/>
            <a:r>
              <a:rPr lang="zh-TW" altLang="en-US" dirty="0"/>
              <a:t>需要加強保護的區域</a:t>
            </a:r>
          </a:p>
          <a:p>
            <a:pPr lvl="1" algn="just"/>
            <a:r>
              <a:rPr lang="zh-TW" altLang="en-US" sz="2400" dirty="0"/>
              <a:t>電腦資訊設備機房</a:t>
            </a:r>
          </a:p>
          <a:p>
            <a:pPr lvl="1" algn="just"/>
            <a:r>
              <a:rPr lang="zh-TW" altLang="en-US" sz="2400" dirty="0"/>
              <a:t>儲存媒體存放室</a:t>
            </a:r>
          </a:p>
          <a:p>
            <a:pPr lvl="1" algn="just"/>
            <a:r>
              <a:rPr lang="zh-TW" altLang="en-US" sz="2400" dirty="0"/>
              <a:t>電力與空調設備機房</a:t>
            </a:r>
          </a:p>
          <a:p>
            <a:pPr lvl="1" algn="just"/>
            <a:r>
              <a:rPr lang="zh-TW" altLang="en-US" sz="2400" dirty="0"/>
              <a:t>電話與資料線路配接室</a:t>
            </a:r>
          </a:p>
          <a:p>
            <a:pPr lvl="1" algn="just"/>
            <a:r>
              <a:rPr lang="zh-TW" altLang="en-US" sz="2400" dirty="0"/>
              <a:t>監控與錄影機房</a:t>
            </a:r>
          </a:p>
          <a:p>
            <a:pPr lvl="1" algn="just"/>
            <a:r>
              <a:rPr lang="zh-TW" altLang="en-US" sz="2400" dirty="0"/>
              <a:t>管道間</a:t>
            </a:r>
          </a:p>
          <a:p>
            <a:pPr algn="just"/>
            <a:r>
              <a:rPr lang="zh-TW" altLang="en-US" dirty="0"/>
              <a:t>安全區域劃分</a:t>
            </a:r>
          </a:p>
          <a:p>
            <a:pPr lvl="1" algn="just"/>
            <a:r>
              <a:rPr lang="zh-TW" altLang="en-US" sz="2400" dirty="0"/>
              <a:t>空間規劃應依不同安全等級劃分為不同區域</a:t>
            </a:r>
          </a:p>
          <a:p>
            <a:pPr lvl="1" algn="just"/>
            <a:r>
              <a:rPr lang="zh-TW" altLang="en-US" sz="2400" dirty="0"/>
              <a:t>應在規劃圖面上清楚標示該區域為「控管」、「限制」、「公開」或「機敏」</a:t>
            </a:r>
          </a:p>
        </p:txBody>
      </p:sp>
      <p:grpSp>
        <p:nvGrpSpPr>
          <p:cNvPr id="114693" name="Group 15"/>
          <p:cNvGrpSpPr>
            <a:grpSpLocks/>
          </p:cNvGrpSpPr>
          <p:nvPr/>
        </p:nvGrpSpPr>
        <p:grpSpPr bwMode="auto">
          <a:xfrm>
            <a:off x="4356100" y="1557338"/>
            <a:ext cx="4535488" cy="2422525"/>
            <a:chOff x="2744" y="981"/>
            <a:chExt cx="2857" cy="1526"/>
          </a:xfrm>
        </p:grpSpPr>
        <p:pic>
          <p:nvPicPr>
            <p:cNvPr id="114694" name="Picture 5" descr="4b0dfdc32d8c5"/>
            <p:cNvPicPr>
              <a:picLocks noChangeAspect="1" noChangeArrowheads="1"/>
            </p:cNvPicPr>
            <p:nvPr/>
          </p:nvPicPr>
          <p:blipFill>
            <a:blip r:embed="rId3">
              <a:extLst>
                <a:ext uri="{28A0092B-C50C-407E-A947-70E740481C1C}">
                  <a14:useLocalDpi xmlns:a14="http://schemas.microsoft.com/office/drawing/2010/main" val="0"/>
                </a:ext>
              </a:extLst>
            </a:blip>
            <a:srcRect l="9375" t="18959" r="7480" b="17589"/>
            <a:stretch>
              <a:fillRect/>
            </a:stretch>
          </p:blipFill>
          <p:spPr bwMode="auto">
            <a:xfrm>
              <a:off x="2744" y="981"/>
              <a:ext cx="2857" cy="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Rectangle 9"/>
            <p:cNvSpPr>
              <a:spLocks noChangeArrowheads="1"/>
            </p:cNvSpPr>
            <p:nvPr/>
          </p:nvSpPr>
          <p:spPr bwMode="auto">
            <a:xfrm>
              <a:off x="4105" y="1434"/>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公開區</a:t>
              </a:r>
            </a:p>
          </p:txBody>
        </p:sp>
        <p:sp>
          <p:nvSpPr>
            <p:cNvPr id="114696" name="Rectangle 10"/>
            <p:cNvSpPr>
              <a:spLocks noChangeArrowheads="1"/>
            </p:cNvSpPr>
            <p:nvPr/>
          </p:nvSpPr>
          <p:spPr bwMode="auto">
            <a:xfrm>
              <a:off x="3061" y="2024"/>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限制區</a:t>
              </a:r>
            </a:p>
          </p:txBody>
        </p:sp>
        <p:sp>
          <p:nvSpPr>
            <p:cNvPr id="114697" name="Rectangle 11"/>
            <p:cNvSpPr>
              <a:spLocks noChangeArrowheads="1"/>
            </p:cNvSpPr>
            <p:nvPr/>
          </p:nvSpPr>
          <p:spPr bwMode="auto">
            <a:xfrm>
              <a:off x="3152" y="1389"/>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作業區</a:t>
              </a:r>
            </a:p>
          </p:txBody>
        </p:sp>
        <p:sp>
          <p:nvSpPr>
            <p:cNvPr id="114698" name="Rectangle 12"/>
            <p:cNvSpPr>
              <a:spLocks noChangeArrowheads="1"/>
            </p:cNvSpPr>
            <p:nvPr/>
          </p:nvSpPr>
          <p:spPr bwMode="auto">
            <a:xfrm>
              <a:off x="5012" y="2115"/>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機敏區</a:t>
              </a:r>
            </a:p>
          </p:txBody>
        </p:sp>
        <p:sp>
          <p:nvSpPr>
            <p:cNvPr id="114699" name="Rectangle 14"/>
            <p:cNvSpPr>
              <a:spLocks noChangeArrowheads="1"/>
            </p:cNvSpPr>
            <p:nvPr/>
          </p:nvSpPr>
          <p:spPr bwMode="auto">
            <a:xfrm>
              <a:off x="3651" y="1388"/>
              <a:ext cx="363" cy="1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作業區</a:t>
              </a:r>
            </a:p>
          </p:txBody>
        </p:sp>
      </p:grpSp>
    </p:spTree>
    <p:extLst>
      <p:ext uri="{BB962C8B-B14F-4D97-AF65-F5344CB8AC3E}">
        <p14:creationId xmlns:p14="http://schemas.microsoft.com/office/powerpoint/2010/main" val="2813020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安全區域規劃</a:t>
            </a:r>
            <a:r>
              <a:rPr lang="en-US" altLang="zh-TW" dirty="0"/>
              <a:t>(2/2)</a:t>
            </a:r>
            <a:endParaRPr lang="zh-TW" altLang="en-US" dirty="0"/>
          </a:p>
        </p:txBody>
      </p:sp>
      <p:sp>
        <p:nvSpPr>
          <p:cNvPr id="116740" name="Rectangle 3"/>
          <p:cNvSpPr>
            <a:spLocks noGrp="1" noChangeArrowheads="1"/>
          </p:cNvSpPr>
          <p:nvPr>
            <p:ph type="body" idx="1"/>
          </p:nvPr>
        </p:nvSpPr>
        <p:spPr>
          <a:xfrm>
            <a:off x="611559" y="1052736"/>
            <a:ext cx="8071271" cy="5229320"/>
          </a:xfrm>
        </p:spPr>
        <p:txBody>
          <a:bodyPr/>
          <a:lstStyle/>
          <a:p>
            <a:r>
              <a:rPr lang="zh-TW" altLang="en-US" dirty="0">
                <a:latin typeface="+mn-ea"/>
                <a:ea typeface="+mn-ea"/>
              </a:rPr>
              <a:t>安全偵測與滅火器位置規劃</a:t>
            </a:r>
          </a:p>
          <a:p>
            <a:pPr lvl="1"/>
            <a:r>
              <a:rPr lang="zh-TW" altLang="en-US" sz="2400" dirty="0">
                <a:latin typeface="+mn-ea"/>
                <a:ea typeface="+mn-ea"/>
              </a:rPr>
              <a:t>煙霧偵測器應置於天花</a:t>
            </a:r>
            <a:br>
              <a:rPr lang="zh-TW" altLang="en-US" sz="2400" dirty="0">
                <a:latin typeface="+mn-ea"/>
                <a:ea typeface="+mn-ea"/>
              </a:rPr>
            </a:br>
            <a:r>
              <a:rPr lang="zh-TW" altLang="en-US" sz="2400" dirty="0">
                <a:latin typeface="+mn-ea"/>
                <a:ea typeface="+mn-ea"/>
              </a:rPr>
              <a:t>板下風處</a:t>
            </a:r>
          </a:p>
          <a:p>
            <a:pPr lvl="1"/>
            <a:r>
              <a:rPr lang="zh-TW" altLang="en-US" sz="2400" dirty="0">
                <a:latin typeface="+mn-ea"/>
                <a:ea typeface="+mn-ea"/>
              </a:rPr>
              <a:t>滅火器應置於容易取得</a:t>
            </a:r>
            <a:br>
              <a:rPr lang="zh-TW" altLang="en-US" sz="2400" dirty="0">
                <a:latin typeface="+mn-ea"/>
                <a:ea typeface="+mn-ea"/>
              </a:rPr>
            </a:br>
            <a:r>
              <a:rPr lang="zh-TW" altLang="en-US" sz="2400" dirty="0">
                <a:latin typeface="+mn-ea"/>
                <a:ea typeface="+mn-ea"/>
              </a:rPr>
              <a:t>的位置</a:t>
            </a:r>
            <a:endParaRPr lang="en-US" altLang="zh-TW" sz="2400" dirty="0">
              <a:latin typeface="+mn-ea"/>
              <a:ea typeface="+mn-ea"/>
            </a:endParaRPr>
          </a:p>
          <a:p>
            <a:pPr lvl="1"/>
            <a:r>
              <a:rPr lang="zh-TW" altLang="en-US" sz="2400" dirty="0">
                <a:latin typeface="+mn-ea"/>
                <a:ea typeface="+mn-ea"/>
              </a:rPr>
              <a:t>門窗開啟感應器</a:t>
            </a:r>
          </a:p>
          <a:p>
            <a:pPr lvl="1"/>
            <a:r>
              <a:rPr lang="zh-TW" altLang="en-US" sz="2400" dirty="0">
                <a:latin typeface="+mn-ea"/>
                <a:ea typeface="+mn-ea"/>
              </a:rPr>
              <a:t>動作感應器</a:t>
            </a:r>
          </a:p>
          <a:p>
            <a:r>
              <a:rPr lang="zh-TW" altLang="en-US" dirty="0">
                <a:latin typeface="+mn-ea"/>
                <a:ea typeface="+mn-ea"/>
              </a:rPr>
              <a:t>安全區域等級較高的隔間</a:t>
            </a:r>
          </a:p>
          <a:p>
            <a:pPr lvl="1"/>
            <a:r>
              <a:rPr lang="zh-TW" altLang="en-US" sz="2400" dirty="0">
                <a:latin typeface="+mn-ea"/>
                <a:ea typeface="+mn-ea"/>
              </a:rPr>
              <a:t>應採用足夠強度的牆面</a:t>
            </a:r>
          </a:p>
          <a:p>
            <a:pPr lvl="1"/>
            <a:r>
              <a:rPr lang="zh-TW" altLang="en-US" sz="2400" dirty="0">
                <a:latin typeface="+mn-ea"/>
                <a:ea typeface="+mn-ea"/>
              </a:rPr>
              <a:t>確定牆面由實際建物樓地板連接到天花板</a:t>
            </a:r>
          </a:p>
          <a:p>
            <a:pPr lvl="2">
              <a:buFont typeface="Wingdings" panose="05000000000000000000" pitchFamily="2" charset="2"/>
              <a:buChar char="Ø"/>
            </a:pPr>
            <a:r>
              <a:rPr lang="zh-TW" altLang="en-US" sz="2000" dirty="0">
                <a:latin typeface="+mn-ea"/>
              </a:rPr>
              <a:t>通風口應加裝鐵網</a:t>
            </a:r>
          </a:p>
        </p:txBody>
      </p:sp>
      <p:pic>
        <p:nvPicPr>
          <p:cNvPr id="116741" name="Picture 13" descr="200993095739542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624" y="4967697"/>
            <a:ext cx="1386013" cy="147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42" name="Group 26"/>
          <p:cNvGrpSpPr>
            <a:grpSpLocks/>
          </p:cNvGrpSpPr>
          <p:nvPr/>
        </p:nvGrpSpPr>
        <p:grpSpPr bwMode="auto">
          <a:xfrm>
            <a:off x="4429000" y="1582539"/>
            <a:ext cx="4535488" cy="2422525"/>
            <a:chOff x="2744" y="725"/>
            <a:chExt cx="2857" cy="1526"/>
          </a:xfrm>
        </p:grpSpPr>
        <p:grpSp>
          <p:nvGrpSpPr>
            <p:cNvPr id="116743" name="Group 4"/>
            <p:cNvGrpSpPr>
              <a:grpSpLocks/>
            </p:cNvGrpSpPr>
            <p:nvPr/>
          </p:nvGrpSpPr>
          <p:grpSpPr bwMode="auto">
            <a:xfrm>
              <a:off x="2744" y="725"/>
              <a:ext cx="2857" cy="1526"/>
              <a:chOff x="2744" y="981"/>
              <a:chExt cx="2857" cy="1526"/>
            </a:xfrm>
          </p:grpSpPr>
          <p:pic>
            <p:nvPicPr>
              <p:cNvPr id="116756" name="Picture 5" descr="4b0dfdc32d8c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375" t="18959" r="7480" b="17589"/>
              <a:stretch>
                <a:fillRect/>
              </a:stretch>
            </p:blipFill>
            <p:spPr bwMode="auto">
              <a:xfrm>
                <a:off x="2744" y="981"/>
                <a:ext cx="2857" cy="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7" name="Rectangle 6"/>
              <p:cNvSpPr>
                <a:spLocks noChangeArrowheads="1"/>
              </p:cNvSpPr>
              <p:nvPr/>
            </p:nvSpPr>
            <p:spPr bwMode="auto">
              <a:xfrm>
                <a:off x="4105" y="1434"/>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公開區</a:t>
                </a:r>
              </a:p>
            </p:txBody>
          </p:sp>
          <p:sp>
            <p:nvSpPr>
              <p:cNvPr id="116758" name="Rectangle 7"/>
              <p:cNvSpPr>
                <a:spLocks noChangeArrowheads="1"/>
              </p:cNvSpPr>
              <p:nvPr/>
            </p:nvSpPr>
            <p:spPr bwMode="auto">
              <a:xfrm>
                <a:off x="3061" y="2024"/>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限制區</a:t>
                </a:r>
              </a:p>
            </p:txBody>
          </p:sp>
          <p:sp>
            <p:nvSpPr>
              <p:cNvPr id="116759" name="Rectangle 8"/>
              <p:cNvSpPr>
                <a:spLocks noChangeArrowheads="1"/>
              </p:cNvSpPr>
              <p:nvPr/>
            </p:nvSpPr>
            <p:spPr bwMode="auto">
              <a:xfrm>
                <a:off x="3152" y="1389"/>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作業區</a:t>
                </a:r>
              </a:p>
            </p:txBody>
          </p:sp>
          <p:sp>
            <p:nvSpPr>
              <p:cNvPr id="116760" name="Rectangle 9"/>
              <p:cNvSpPr>
                <a:spLocks noChangeArrowheads="1"/>
              </p:cNvSpPr>
              <p:nvPr/>
            </p:nvSpPr>
            <p:spPr bwMode="auto">
              <a:xfrm>
                <a:off x="5012" y="2115"/>
                <a:ext cx="363" cy="182"/>
              </a:xfrm>
              <a:prstGeom prst="rect">
                <a:avLst/>
              </a:prstGeom>
              <a:solidFill>
                <a:schemeClr val="bg1"/>
              </a:solidFill>
              <a:ln>
                <a:noFill/>
              </a:ln>
              <a:effectLst/>
              <a:extLs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機敏區</a:t>
                </a:r>
              </a:p>
            </p:txBody>
          </p:sp>
          <p:sp>
            <p:nvSpPr>
              <p:cNvPr id="116761" name="Rectangle 10"/>
              <p:cNvSpPr>
                <a:spLocks noChangeArrowheads="1"/>
              </p:cNvSpPr>
              <p:nvPr/>
            </p:nvSpPr>
            <p:spPr bwMode="auto">
              <a:xfrm>
                <a:off x="3651" y="1388"/>
                <a:ext cx="363" cy="1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lgn="ctr">
                    <a:solidFill>
                      <a:srgbClr val="333333"/>
                    </a:solidFill>
                    <a:miter lim="800000"/>
                    <a:headEnd/>
                    <a:tailEnd/>
                  </a14:hiddenLine>
                </a:ext>
                <a:ext uri="{AF507438-7753-43E0-B8FC-AC1667EBCBE1}">
                  <a14:hiddenEffects xmlns:a14="http://schemas.microsoft.com/office/drawing/2010/main">
                    <a:effectLst>
                      <a:outerShdw dist="17961" dir="13500000" algn="ctr" rotWithShape="0">
                        <a:srgbClr val="999999">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a:latin typeface="+mn-ea"/>
                    <a:ea typeface="+mn-ea"/>
                  </a:rPr>
                  <a:t>作業區</a:t>
                </a:r>
              </a:p>
            </p:txBody>
          </p:sp>
        </p:grpSp>
        <p:sp>
          <p:nvSpPr>
            <p:cNvPr id="116744" name="Oval 14"/>
            <p:cNvSpPr>
              <a:spLocks noChangeArrowheads="1"/>
            </p:cNvSpPr>
            <p:nvPr/>
          </p:nvSpPr>
          <p:spPr bwMode="auto">
            <a:xfrm>
              <a:off x="3424" y="1344"/>
              <a:ext cx="91" cy="90"/>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45" name="Oval 15"/>
            <p:cNvSpPr>
              <a:spLocks noChangeArrowheads="1"/>
            </p:cNvSpPr>
            <p:nvPr/>
          </p:nvSpPr>
          <p:spPr bwMode="auto">
            <a:xfrm>
              <a:off x="3833" y="1344"/>
              <a:ext cx="91" cy="90"/>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46" name="Oval 16"/>
            <p:cNvSpPr>
              <a:spLocks noChangeArrowheads="1"/>
            </p:cNvSpPr>
            <p:nvPr/>
          </p:nvSpPr>
          <p:spPr bwMode="auto">
            <a:xfrm>
              <a:off x="3334" y="1661"/>
              <a:ext cx="91" cy="90"/>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47" name="Oval 17"/>
            <p:cNvSpPr>
              <a:spLocks noChangeArrowheads="1"/>
            </p:cNvSpPr>
            <p:nvPr/>
          </p:nvSpPr>
          <p:spPr bwMode="auto">
            <a:xfrm>
              <a:off x="5057" y="1797"/>
              <a:ext cx="91" cy="90"/>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48" name="Oval 18"/>
            <p:cNvSpPr>
              <a:spLocks noChangeArrowheads="1"/>
            </p:cNvSpPr>
            <p:nvPr/>
          </p:nvSpPr>
          <p:spPr bwMode="auto">
            <a:xfrm>
              <a:off x="4694" y="1117"/>
              <a:ext cx="91" cy="90"/>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49" name="Oval 19"/>
            <p:cNvSpPr>
              <a:spLocks noChangeArrowheads="1"/>
            </p:cNvSpPr>
            <p:nvPr/>
          </p:nvSpPr>
          <p:spPr bwMode="auto">
            <a:xfrm>
              <a:off x="3515" y="845"/>
              <a:ext cx="91" cy="9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0" name="Oval 20"/>
            <p:cNvSpPr>
              <a:spLocks noChangeArrowheads="1"/>
            </p:cNvSpPr>
            <p:nvPr/>
          </p:nvSpPr>
          <p:spPr bwMode="auto">
            <a:xfrm>
              <a:off x="2880" y="1616"/>
              <a:ext cx="91" cy="9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1" name="Oval 21"/>
            <p:cNvSpPr>
              <a:spLocks noChangeArrowheads="1"/>
            </p:cNvSpPr>
            <p:nvPr/>
          </p:nvSpPr>
          <p:spPr bwMode="auto">
            <a:xfrm>
              <a:off x="3878" y="845"/>
              <a:ext cx="91" cy="9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2" name="Oval 22"/>
            <p:cNvSpPr>
              <a:spLocks noChangeArrowheads="1"/>
            </p:cNvSpPr>
            <p:nvPr/>
          </p:nvSpPr>
          <p:spPr bwMode="auto">
            <a:xfrm>
              <a:off x="4014" y="1026"/>
              <a:ext cx="91" cy="9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3" name="Oval 23"/>
            <p:cNvSpPr>
              <a:spLocks noChangeArrowheads="1"/>
            </p:cNvSpPr>
            <p:nvPr/>
          </p:nvSpPr>
          <p:spPr bwMode="auto">
            <a:xfrm>
              <a:off x="4967" y="2069"/>
              <a:ext cx="91" cy="9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4" name="Oval 24"/>
            <p:cNvSpPr>
              <a:spLocks noChangeArrowheads="1"/>
            </p:cNvSpPr>
            <p:nvPr/>
          </p:nvSpPr>
          <p:spPr bwMode="auto">
            <a:xfrm>
              <a:off x="3424" y="1706"/>
              <a:ext cx="91" cy="90"/>
            </a:xfrm>
            <a:prstGeom prst="ellipse">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16755" name="Oval 25"/>
            <p:cNvSpPr>
              <a:spLocks noChangeArrowheads="1"/>
            </p:cNvSpPr>
            <p:nvPr/>
          </p:nvSpPr>
          <p:spPr bwMode="auto">
            <a:xfrm>
              <a:off x="5012" y="1661"/>
              <a:ext cx="91" cy="90"/>
            </a:xfrm>
            <a:prstGeom prst="ellipse">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grpSp>
      <p:sp>
        <p:nvSpPr>
          <p:cNvPr id="25" name="Oval 19"/>
          <p:cNvSpPr>
            <a:spLocks noChangeArrowheads="1"/>
          </p:cNvSpPr>
          <p:nvPr/>
        </p:nvSpPr>
        <p:spPr bwMode="auto">
          <a:xfrm>
            <a:off x="5867697" y="4307468"/>
            <a:ext cx="144463" cy="142875"/>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26" name="Oval 24"/>
          <p:cNvSpPr>
            <a:spLocks noChangeArrowheads="1"/>
          </p:cNvSpPr>
          <p:nvPr/>
        </p:nvSpPr>
        <p:spPr bwMode="auto">
          <a:xfrm>
            <a:off x="5867697" y="4631358"/>
            <a:ext cx="144463" cy="142875"/>
          </a:xfrm>
          <a:prstGeom prst="ellipse">
            <a:avLst/>
          </a:prstGeom>
          <a:solidFill>
            <a:srgbClr val="0000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27" name="Oval 14"/>
          <p:cNvSpPr>
            <a:spLocks noChangeArrowheads="1"/>
          </p:cNvSpPr>
          <p:nvPr/>
        </p:nvSpPr>
        <p:spPr bwMode="auto">
          <a:xfrm>
            <a:off x="5867697" y="4019436"/>
            <a:ext cx="144463" cy="142875"/>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2" name="矩形 1"/>
          <p:cNvSpPr/>
          <p:nvPr/>
        </p:nvSpPr>
        <p:spPr>
          <a:xfrm>
            <a:off x="6039887" y="4239017"/>
            <a:ext cx="800219" cy="338554"/>
          </a:xfrm>
          <a:prstGeom prst="rect">
            <a:avLst/>
          </a:prstGeom>
        </p:spPr>
        <p:txBody>
          <a:bodyPr wrap="none">
            <a:spAutoFit/>
          </a:bodyPr>
          <a:lstStyle/>
          <a:p>
            <a:r>
              <a:rPr lang="zh-TW" altLang="en-US" sz="1600" i="0" dirty="0">
                <a:latin typeface="細明體" panose="02020509000000000000" pitchFamily="49" charset="-120"/>
                <a:ea typeface="細明體" panose="02020509000000000000" pitchFamily="49" charset="-120"/>
              </a:rPr>
              <a:t>滅火器</a:t>
            </a:r>
          </a:p>
        </p:txBody>
      </p:sp>
      <p:sp>
        <p:nvSpPr>
          <p:cNvPr id="3" name="矩形 2"/>
          <p:cNvSpPr/>
          <p:nvPr/>
        </p:nvSpPr>
        <p:spPr>
          <a:xfrm>
            <a:off x="5585723" y="4544978"/>
            <a:ext cx="2082621" cy="338554"/>
          </a:xfrm>
          <a:prstGeom prst="rect">
            <a:avLst/>
          </a:prstGeom>
        </p:spPr>
        <p:txBody>
          <a:bodyPr wrap="none">
            <a:spAutoFit/>
          </a:bodyPr>
          <a:lstStyle/>
          <a:p>
            <a:pPr lvl="1"/>
            <a:r>
              <a:rPr lang="zh-TW" altLang="en-US" sz="1600" i="0" dirty="0">
                <a:latin typeface="細明體" panose="02020509000000000000" pitchFamily="49" charset="-120"/>
                <a:ea typeface="細明體" panose="02020509000000000000" pitchFamily="49" charset="-120"/>
              </a:rPr>
              <a:t>門窗開啟感應器</a:t>
            </a:r>
          </a:p>
        </p:txBody>
      </p:sp>
      <p:sp>
        <p:nvSpPr>
          <p:cNvPr id="4" name="矩形 3"/>
          <p:cNvSpPr/>
          <p:nvPr/>
        </p:nvSpPr>
        <p:spPr>
          <a:xfrm>
            <a:off x="5582264" y="3933056"/>
            <a:ext cx="1672253" cy="338554"/>
          </a:xfrm>
          <a:prstGeom prst="rect">
            <a:avLst/>
          </a:prstGeom>
        </p:spPr>
        <p:txBody>
          <a:bodyPr wrap="none">
            <a:spAutoFit/>
          </a:bodyPr>
          <a:lstStyle/>
          <a:p>
            <a:pPr lvl="1"/>
            <a:r>
              <a:rPr lang="zh-TW" altLang="en-US" sz="1600" i="0" dirty="0">
                <a:latin typeface="細明體" panose="02020509000000000000" pitchFamily="49" charset="-120"/>
                <a:ea typeface="細明體" panose="02020509000000000000" pitchFamily="49" charset="-120"/>
              </a:rPr>
              <a:t>煙霧偵測器</a:t>
            </a:r>
          </a:p>
        </p:txBody>
      </p:sp>
    </p:spTree>
    <p:extLst>
      <p:ext uri="{BB962C8B-B14F-4D97-AF65-F5344CB8AC3E}">
        <p14:creationId xmlns:p14="http://schemas.microsoft.com/office/powerpoint/2010/main" val="20665080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監視錄影</a:t>
            </a:r>
            <a:r>
              <a:rPr lang="en-US" altLang="zh-TW" dirty="0"/>
              <a:t>(1/2)</a:t>
            </a:r>
          </a:p>
        </p:txBody>
      </p:sp>
      <p:sp>
        <p:nvSpPr>
          <p:cNvPr id="118788" name="Rectangle 3"/>
          <p:cNvSpPr>
            <a:spLocks noGrp="1" noChangeArrowheads="1"/>
          </p:cNvSpPr>
          <p:nvPr>
            <p:ph type="body" idx="1"/>
          </p:nvPr>
        </p:nvSpPr>
        <p:spPr>
          <a:xfrm>
            <a:off x="611559" y="1052736"/>
            <a:ext cx="8071271" cy="5229320"/>
          </a:xfrm>
        </p:spPr>
        <p:txBody>
          <a:bodyPr/>
          <a:lstStyle/>
          <a:p>
            <a:pPr algn="just"/>
            <a:r>
              <a:rPr lang="zh-TW" altLang="en-US" sz="2400" dirty="0"/>
              <a:t>監視錄影系統的類型</a:t>
            </a:r>
          </a:p>
          <a:p>
            <a:pPr lvl="1" algn="just"/>
            <a:r>
              <a:rPr lang="zh-TW" altLang="en-US" sz="2000" dirty="0"/>
              <a:t>單純錄影</a:t>
            </a:r>
            <a:endParaRPr lang="en-US" altLang="zh-TW" sz="2000" dirty="0"/>
          </a:p>
          <a:p>
            <a:pPr lvl="1" algn="just"/>
            <a:r>
              <a:rPr lang="zh-TW" altLang="en-US" sz="2000" dirty="0"/>
              <a:t>動作偵測功能</a:t>
            </a:r>
          </a:p>
          <a:p>
            <a:pPr lvl="1" algn="just"/>
            <a:r>
              <a:rPr lang="zh-TW" altLang="en-US" sz="2000" dirty="0"/>
              <a:t>行為分辨</a:t>
            </a:r>
          </a:p>
          <a:p>
            <a:pPr lvl="1" algn="just"/>
            <a:r>
              <a:rPr lang="zh-TW" altLang="en-US" sz="2000" dirty="0"/>
              <a:t>身分識別</a:t>
            </a:r>
          </a:p>
          <a:p>
            <a:pPr algn="just"/>
            <a:r>
              <a:rPr lang="zh-TW" altLang="en-US" sz="2400" dirty="0"/>
              <a:t>選擇合適的錄影系統應考慮</a:t>
            </a:r>
          </a:p>
          <a:p>
            <a:pPr lvl="1" algn="just"/>
            <a:r>
              <a:rPr lang="en-US" altLang="zh-TW" sz="2000" dirty="0"/>
              <a:t>CCTV</a:t>
            </a:r>
            <a:r>
              <a:rPr lang="zh-TW" altLang="en-US" sz="2000" dirty="0"/>
              <a:t>的目的</a:t>
            </a:r>
            <a:r>
              <a:rPr lang="en-US" altLang="zh-TW" sz="2000" dirty="0"/>
              <a:t>(</a:t>
            </a:r>
            <a:r>
              <a:rPr lang="zh-TW" altLang="en-US" sz="2000" dirty="0"/>
              <a:t>偵測</a:t>
            </a:r>
            <a:r>
              <a:rPr lang="en-US" altLang="zh-TW" sz="2000" dirty="0"/>
              <a:t>/</a:t>
            </a:r>
            <a:r>
              <a:rPr lang="zh-TW" altLang="en-US" sz="2000" dirty="0"/>
              <a:t>行為</a:t>
            </a:r>
            <a:r>
              <a:rPr lang="en-US" altLang="zh-TW" sz="2000" dirty="0"/>
              <a:t>/</a:t>
            </a:r>
            <a:r>
              <a:rPr lang="zh-TW" altLang="en-US" sz="2000" dirty="0"/>
              <a:t>識別</a:t>
            </a:r>
            <a:r>
              <a:rPr lang="en-US" altLang="zh-TW" sz="2000" dirty="0"/>
              <a:t>)</a:t>
            </a:r>
          </a:p>
          <a:p>
            <a:pPr lvl="1" algn="just"/>
            <a:r>
              <a:rPr lang="en-US" altLang="zh-TW" sz="2000" dirty="0"/>
              <a:t>CCTV</a:t>
            </a:r>
            <a:r>
              <a:rPr lang="zh-TW" altLang="en-US" sz="2000" dirty="0"/>
              <a:t>攝影機的放置環境</a:t>
            </a:r>
            <a:r>
              <a:rPr lang="en-US" altLang="zh-TW" sz="2000" dirty="0"/>
              <a:t>(</a:t>
            </a:r>
            <a:r>
              <a:rPr lang="zh-TW" altLang="en-US" sz="2000" dirty="0"/>
              <a:t>室內</a:t>
            </a:r>
            <a:r>
              <a:rPr lang="en-US" altLang="zh-TW" sz="2000" dirty="0"/>
              <a:t>/</a:t>
            </a:r>
            <a:r>
              <a:rPr lang="zh-TW" altLang="en-US" sz="2000" dirty="0"/>
              <a:t>室外</a:t>
            </a:r>
            <a:r>
              <a:rPr lang="en-US" altLang="zh-TW" sz="2000" dirty="0"/>
              <a:t>)</a:t>
            </a:r>
          </a:p>
          <a:p>
            <a:pPr lvl="1" algn="just"/>
            <a:r>
              <a:rPr lang="zh-TW" altLang="en-US" sz="2000" dirty="0"/>
              <a:t>需要監視錄影的區域</a:t>
            </a:r>
            <a:r>
              <a:rPr lang="en-US" altLang="zh-TW" sz="2000" dirty="0"/>
              <a:t>(</a:t>
            </a:r>
            <a:r>
              <a:rPr lang="zh-TW" altLang="en-US" sz="2000" dirty="0"/>
              <a:t>數量？</a:t>
            </a:r>
            <a:r>
              <a:rPr lang="en-US" altLang="zh-TW" sz="2000" dirty="0"/>
              <a:t>)</a:t>
            </a:r>
          </a:p>
          <a:p>
            <a:pPr lvl="1" algn="just"/>
            <a:r>
              <a:rPr lang="zh-TW" altLang="en-US" sz="2000" dirty="0"/>
              <a:t>監視錄影區域的照明</a:t>
            </a:r>
            <a:r>
              <a:rPr lang="en-US" altLang="zh-TW" sz="2000" dirty="0"/>
              <a:t>(</a:t>
            </a:r>
            <a:r>
              <a:rPr lang="zh-TW" altLang="en-US" sz="2000" dirty="0"/>
              <a:t>需要紅外線？</a:t>
            </a:r>
            <a:r>
              <a:rPr lang="en-US" altLang="zh-TW" sz="2000" dirty="0"/>
              <a:t>)</a:t>
            </a:r>
          </a:p>
          <a:p>
            <a:pPr lvl="1" algn="just"/>
            <a:r>
              <a:rPr lang="zh-TW" altLang="en-US" sz="2000" dirty="0"/>
              <a:t>儲存空間與保存期限需求</a:t>
            </a:r>
          </a:p>
          <a:p>
            <a:pPr lvl="1" algn="just"/>
            <a:r>
              <a:rPr lang="zh-TW" altLang="en-US" sz="2000" dirty="0"/>
              <a:t>與其他安全系統的整合需求</a:t>
            </a:r>
            <a:endParaRPr lang="en-US" altLang="zh-TW" sz="2000" dirty="0"/>
          </a:p>
        </p:txBody>
      </p:sp>
      <p:pic>
        <p:nvPicPr>
          <p:cNvPr id="118789" name="Picture 4" descr="!BbVmj-w!2k~$(KGrHqYOKjoEq4F8pn97BKvl(M4)!g~~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3573463"/>
            <a:ext cx="198437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5" descr="cc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034479"/>
            <a:ext cx="309562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7286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監視錄影</a:t>
            </a:r>
            <a:r>
              <a:rPr lang="en-US" altLang="zh-TW" dirty="0"/>
              <a:t>(2/2)</a:t>
            </a:r>
            <a:endParaRPr lang="zh-TW" altLang="en-US" dirty="0"/>
          </a:p>
        </p:txBody>
      </p:sp>
      <p:sp>
        <p:nvSpPr>
          <p:cNvPr id="120836" name="Rectangle 3"/>
          <p:cNvSpPr>
            <a:spLocks noGrp="1" noChangeArrowheads="1"/>
          </p:cNvSpPr>
          <p:nvPr>
            <p:ph type="body" idx="1"/>
          </p:nvPr>
        </p:nvSpPr>
        <p:spPr>
          <a:xfrm>
            <a:off x="611559" y="1052736"/>
            <a:ext cx="8071271" cy="5229320"/>
          </a:xfrm>
        </p:spPr>
        <p:txBody>
          <a:bodyPr/>
          <a:lstStyle/>
          <a:p>
            <a:pPr algn="just"/>
            <a:r>
              <a:rPr lang="zh-TW" altLang="en-US" dirty="0"/>
              <a:t>監視錄影系統元件架構圖</a:t>
            </a:r>
          </a:p>
        </p:txBody>
      </p:sp>
      <p:pic>
        <p:nvPicPr>
          <p:cNvPr id="120837" name="Picture 4" descr="CCTV 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t="13542"/>
          <a:stretch>
            <a:fillRect/>
          </a:stretch>
        </p:blipFill>
        <p:spPr bwMode="auto">
          <a:xfrm>
            <a:off x="1115616" y="1696278"/>
            <a:ext cx="6841431" cy="482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6357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空調規劃</a:t>
            </a:r>
          </a:p>
        </p:txBody>
      </p:sp>
      <p:sp>
        <p:nvSpPr>
          <p:cNvPr id="122884" name="Rectangle 3"/>
          <p:cNvSpPr>
            <a:spLocks noGrp="1" noChangeArrowheads="1"/>
          </p:cNvSpPr>
          <p:nvPr>
            <p:ph type="body" idx="1"/>
          </p:nvPr>
        </p:nvSpPr>
        <p:spPr>
          <a:xfrm>
            <a:off x="590872" y="1053232"/>
            <a:ext cx="8229600" cy="5472112"/>
          </a:xfrm>
        </p:spPr>
        <p:txBody>
          <a:bodyPr/>
          <a:lstStyle/>
          <a:p>
            <a:pPr algn="just">
              <a:lnSpc>
                <a:spcPct val="100000"/>
              </a:lnSpc>
            </a:pPr>
            <a:r>
              <a:rPr lang="zh-TW" altLang="en-US" sz="2400" dirty="0"/>
              <a:t>空調系統的功能</a:t>
            </a:r>
          </a:p>
          <a:p>
            <a:pPr lvl="1" algn="just">
              <a:lnSpc>
                <a:spcPct val="100000"/>
              </a:lnSpc>
            </a:pPr>
            <a:r>
              <a:rPr lang="zh-TW" altLang="en-US" sz="2200" dirty="0"/>
              <a:t>溫度調節：機房區域與人員作業需求不同</a:t>
            </a:r>
          </a:p>
          <a:p>
            <a:pPr lvl="1" algn="just">
              <a:lnSpc>
                <a:spcPct val="100000"/>
              </a:lnSpc>
            </a:pPr>
            <a:r>
              <a:rPr lang="zh-TW" altLang="en-US" sz="2200" dirty="0"/>
              <a:t>濕度調節：濕度太高容易使設備生鏽，濕度太低容易產生靜電</a:t>
            </a:r>
            <a:r>
              <a:rPr lang="en-US" altLang="zh-TW" sz="2200" dirty="0"/>
              <a:t>(</a:t>
            </a:r>
            <a:r>
              <a:rPr lang="zh-TW" altLang="en-US" sz="2200" dirty="0"/>
              <a:t>理想的相對濕度應控制在</a:t>
            </a:r>
            <a:r>
              <a:rPr lang="en-US" altLang="zh-TW" sz="2200" dirty="0"/>
              <a:t>40%~60% )</a:t>
            </a:r>
          </a:p>
          <a:p>
            <a:pPr lvl="1" algn="just">
              <a:lnSpc>
                <a:spcPct val="100000"/>
              </a:lnSpc>
            </a:pPr>
            <a:r>
              <a:rPr lang="zh-TW" altLang="en-US" sz="2200" dirty="0"/>
              <a:t>換氣功能：保持空氣新鮮與流通</a:t>
            </a:r>
          </a:p>
          <a:p>
            <a:pPr algn="just">
              <a:lnSpc>
                <a:spcPct val="100000"/>
              </a:lnSpc>
            </a:pPr>
            <a:r>
              <a:rPr lang="zh-TW" altLang="en-US" sz="2400" dirty="0"/>
              <a:t>空調系統規劃</a:t>
            </a:r>
          </a:p>
          <a:p>
            <a:pPr lvl="1" algn="just">
              <a:lnSpc>
                <a:spcPct val="100000"/>
              </a:lnSpc>
            </a:pPr>
            <a:r>
              <a:rPr lang="zh-TW" altLang="en-US" sz="2200" dirty="0"/>
              <a:t>安全區域應</a:t>
            </a:r>
            <a:r>
              <a:rPr lang="zh-TW" altLang="en-US" sz="2200" dirty="0">
                <a:solidFill>
                  <a:srgbClr val="FF0000"/>
                </a:solidFill>
              </a:rPr>
              <a:t>維持正風壓</a:t>
            </a:r>
            <a:r>
              <a:rPr lang="zh-TW" altLang="en-US" sz="2200" dirty="0"/>
              <a:t>，也就是開門時風要往外吹</a:t>
            </a:r>
            <a:r>
              <a:rPr lang="en-US" altLang="zh-TW" sz="2200" dirty="0"/>
              <a:t>(</a:t>
            </a:r>
            <a:r>
              <a:rPr lang="zh-TW" altLang="en-US" sz="2200" dirty="0"/>
              <a:t>目的是讓煙霧與不好的氣體向外流動</a:t>
            </a:r>
            <a:r>
              <a:rPr lang="en-US" altLang="zh-TW" sz="2200" dirty="0"/>
              <a:t>)</a:t>
            </a:r>
          </a:p>
          <a:p>
            <a:pPr lvl="1" algn="just">
              <a:lnSpc>
                <a:spcPct val="100000"/>
              </a:lnSpc>
            </a:pPr>
            <a:r>
              <a:rPr lang="zh-TW" altLang="en-US" sz="2200" dirty="0"/>
              <a:t>保護進氣口</a:t>
            </a:r>
            <a:r>
              <a:rPr lang="en-US" altLang="zh-TW" sz="2200" dirty="0"/>
              <a:t>(</a:t>
            </a:r>
            <a:r>
              <a:rPr lang="zh-TW" altLang="en-US" sz="2200" dirty="0"/>
              <a:t>避免惡意污染</a:t>
            </a:r>
            <a:r>
              <a:rPr lang="en-US" altLang="zh-TW" sz="2200" dirty="0"/>
              <a:t>)</a:t>
            </a:r>
          </a:p>
          <a:p>
            <a:pPr lvl="1" algn="just">
              <a:lnSpc>
                <a:spcPct val="100000"/>
              </a:lnSpc>
            </a:pPr>
            <a:r>
              <a:rPr lang="zh-TW" altLang="en-US" sz="2200" dirty="0"/>
              <a:t>自動偵煙與自動關閉機制</a:t>
            </a:r>
          </a:p>
          <a:p>
            <a:pPr lvl="1" algn="just">
              <a:lnSpc>
                <a:spcPct val="100000"/>
              </a:lnSpc>
            </a:pPr>
            <a:r>
              <a:rPr lang="zh-TW" altLang="en-US" sz="2200" dirty="0"/>
              <a:t>緊急手動關閉開關</a:t>
            </a:r>
            <a:r>
              <a:rPr lang="en-US" altLang="zh-TW" sz="2200" dirty="0"/>
              <a:t>(</a:t>
            </a:r>
            <a:r>
              <a:rPr lang="zh-TW" altLang="en-US" sz="2200" dirty="0"/>
              <a:t>當火災或發現不良的氣體在室內散播時</a:t>
            </a:r>
            <a:r>
              <a:rPr lang="en-US" altLang="zh-TW" sz="2200" dirty="0"/>
              <a:t>)</a:t>
            </a:r>
          </a:p>
          <a:p>
            <a:pPr lvl="1" algn="just">
              <a:lnSpc>
                <a:spcPct val="100000"/>
              </a:lnSpc>
            </a:pPr>
            <a:r>
              <a:rPr lang="zh-TW" altLang="en-US" sz="2200" dirty="0"/>
              <a:t>獨立的電力供應線路</a:t>
            </a:r>
          </a:p>
          <a:p>
            <a:pPr lvl="1" algn="just">
              <a:lnSpc>
                <a:spcPct val="100000"/>
              </a:lnSpc>
            </a:pPr>
            <a:r>
              <a:rPr lang="zh-TW" altLang="en-US" sz="2200" dirty="0"/>
              <a:t>文件描述維護程序</a:t>
            </a:r>
          </a:p>
        </p:txBody>
      </p:sp>
    </p:spTree>
    <p:extLst>
      <p:ext uri="{BB962C8B-B14F-4D97-AF65-F5344CB8AC3E}">
        <p14:creationId xmlns:p14="http://schemas.microsoft.com/office/powerpoint/2010/main" val="2640476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電力來源</a:t>
            </a:r>
          </a:p>
        </p:txBody>
      </p:sp>
      <p:sp>
        <p:nvSpPr>
          <p:cNvPr id="126980" name="Rectangle 3"/>
          <p:cNvSpPr>
            <a:spLocks noGrp="1" noChangeArrowheads="1"/>
          </p:cNvSpPr>
          <p:nvPr>
            <p:ph type="body" idx="1"/>
          </p:nvPr>
        </p:nvSpPr>
        <p:spPr>
          <a:xfrm>
            <a:off x="601216" y="1052736"/>
            <a:ext cx="4618856" cy="5184775"/>
          </a:xfrm>
        </p:spPr>
        <p:txBody>
          <a:bodyPr/>
          <a:lstStyle/>
          <a:p>
            <a:pPr algn="just"/>
            <a:r>
              <a:rPr lang="zh-TW" altLang="en-US" dirty="0"/>
              <a:t>主要電力來源</a:t>
            </a:r>
          </a:p>
          <a:p>
            <a:pPr lvl="1" algn="just"/>
            <a:r>
              <a:rPr lang="zh-TW" altLang="en-US" sz="2400" dirty="0"/>
              <a:t>供應日常電力</a:t>
            </a:r>
          </a:p>
          <a:p>
            <a:pPr lvl="1" algn="just"/>
            <a:r>
              <a:rPr lang="zh-TW" altLang="en-US" sz="2400" dirty="0"/>
              <a:t>必要時由變電所提供專屬電力供應</a:t>
            </a:r>
          </a:p>
          <a:p>
            <a:pPr algn="just"/>
            <a:r>
              <a:rPr lang="zh-TW" altLang="en-US" dirty="0"/>
              <a:t>次要電力來源</a:t>
            </a:r>
          </a:p>
          <a:p>
            <a:pPr lvl="1" algn="just"/>
            <a:r>
              <a:rPr lang="zh-TW" altLang="en-US" sz="2400" dirty="0"/>
              <a:t>當主要電力來源中斷時使用之電力</a:t>
            </a:r>
            <a:r>
              <a:rPr lang="en-US" altLang="zh-TW" sz="2400" dirty="0"/>
              <a:t>(</a:t>
            </a:r>
            <a:r>
              <a:rPr lang="zh-TW" altLang="en-US" sz="2400" dirty="0"/>
              <a:t>例如</a:t>
            </a:r>
            <a:r>
              <a:rPr lang="en-US" altLang="zh-TW" sz="2400" dirty="0"/>
              <a:t>:</a:t>
            </a:r>
            <a:r>
              <a:rPr lang="zh-TW" altLang="en-US" sz="2400" dirty="0"/>
              <a:t>發電機</a:t>
            </a:r>
            <a:r>
              <a:rPr lang="en-US" altLang="zh-TW" sz="2400" dirty="0"/>
              <a:t>)</a:t>
            </a:r>
            <a:endParaRPr lang="zh-TW" altLang="en-US" sz="2400" dirty="0"/>
          </a:p>
          <a:p>
            <a:pPr lvl="1" algn="just"/>
            <a:r>
              <a:rPr lang="zh-TW" altLang="en-US" sz="2400" dirty="0"/>
              <a:t>必要時由</a:t>
            </a:r>
            <a:r>
              <a:rPr lang="zh-TW" altLang="en-US" sz="2400" dirty="0">
                <a:solidFill>
                  <a:srgbClr val="FF0000"/>
                </a:solidFill>
              </a:rPr>
              <a:t>額外</a:t>
            </a:r>
            <a:r>
              <a:rPr lang="zh-TW" altLang="en-US" sz="2400" dirty="0"/>
              <a:t>的變電所提供電力</a:t>
            </a:r>
          </a:p>
        </p:txBody>
      </p:sp>
      <p:pic>
        <p:nvPicPr>
          <p:cNvPr id="126981" name="Picture 4" descr="中寮變電所-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125538"/>
            <a:ext cx="3533775"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Picture 5" descr="photobig-1131-309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4221163"/>
            <a:ext cx="3455987"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4445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115616" y="117028"/>
            <a:ext cx="7458831" cy="935708"/>
          </a:xfrm>
        </p:spPr>
        <p:txBody>
          <a:bodyPr/>
          <a:lstStyle/>
          <a:p>
            <a:r>
              <a:rPr lang="zh-TW" altLang="en-US" dirty="0"/>
              <a:t>資訊委外資安要求</a:t>
            </a:r>
          </a:p>
        </p:txBody>
      </p:sp>
      <p:sp>
        <p:nvSpPr>
          <p:cNvPr id="19460" name="Rectangle 3"/>
          <p:cNvSpPr>
            <a:spLocks noChangeArrowheads="1"/>
          </p:cNvSpPr>
          <p:nvPr/>
        </p:nvSpPr>
        <p:spPr bwMode="auto">
          <a:xfrm>
            <a:off x="590801" y="1268760"/>
            <a:ext cx="7992368"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just">
              <a:buFont typeface="Wingdings" panose="05000000000000000000" pitchFamily="2" charset="2"/>
              <a:buChar char="l"/>
            </a:pPr>
            <a:r>
              <a:rPr lang="zh-TW" altLang="en-US" i="0" dirty="0">
                <a:solidFill>
                  <a:srgbClr val="333399"/>
                </a:solidFill>
                <a:latin typeface="微軟正黑體" panose="020B0604030504040204" pitchFamily="34" charset="-120"/>
                <a:ea typeface="微軟正黑體" panose="020B0604030504040204" pitchFamily="34" charset="-120"/>
                <a:cs typeface="微軟正黑體" pitchFamily="34" charset="-120"/>
              </a:rPr>
              <a:t>依一般採購流程區分成以下階段，並提出各階段應有之資安控管建議，以確保資訊委外之資通安全</a:t>
            </a:r>
            <a:endParaRPr lang="en-US" altLang="zh-TW" i="0" dirty="0">
              <a:solidFill>
                <a:srgbClr val="333399"/>
              </a:solidFill>
              <a:latin typeface="微軟正黑體" panose="020B0604030504040204" pitchFamily="34" charset="-120"/>
              <a:ea typeface="微軟正黑體" panose="020B0604030504040204" pitchFamily="34" charset="-120"/>
              <a:cs typeface="微軟正黑體" pitchFamily="34" charset="-120"/>
            </a:endParaRP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計畫階段</a:t>
            </a: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招標階段</a:t>
            </a: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決標階段</a:t>
            </a: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履約管理階段</a:t>
            </a: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驗收階段</a:t>
            </a:r>
            <a:endParaRPr lang="en-US" altLang="zh-TW" sz="2400" i="0" dirty="0">
              <a:latin typeface="Microsoft JhengHei" panose="020B0604030504040204" pitchFamily="34" charset="-120"/>
              <a:ea typeface="Microsoft JhengHei" panose="020B0604030504040204" pitchFamily="34" charset="-120"/>
              <a:cs typeface="Microsoft JhengHei" panose="020B0604030504040204" pitchFamily="34" charset="-120"/>
            </a:endParaRPr>
          </a:p>
          <a:p>
            <a:pPr marL="468000" lvl="1" indent="-180000" algn="just">
              <a:lnSpc>
                <a:spcPct val="120000"/>
              </a:lnSpc>
              <a:spcBef>
                <a:spcPts val="200"/>
              </a:spcBef>
              <a:spcAft>
                <a:spcPts val="200"/>
              </a:spcAft>
              <a:buClrTx/>
              <a:buSzTx/>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cs typeface="Microsoft JhengHei" panose="020B0604030504040204" pitchFamily="34" charset="-120"/>
              </a:rPr>
              <a:t>保固階段</a:t>
            </a:r>
          </a:p>
        </p:txBody>
      </p:sp>
    </p:spTree>
    <p:extLst>
      <p:ext uri="{BB962C8B-B14F-4D97-AF65-F5344CB8AC3E}">
        <p14:creationId xmlns:p14="http://schemas.microsoft.com/office/powerpoint/2010/main" val="24414684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電力備援</a:t>
            </a:r>
            <a:endParaRPr lang="en-US" altLang="zh-TW" dirty="0"/>
          </a:p>
        </p:txBody>
      </p:sp>
      <p:sp>
        <p:nvSpPr>
          <p:cNvPr id="129028" name="Rectangle 3"/>
          <p:cNvSpPr>
            <a:spLocks noGrp="1" noChangeArrowheads="1"/>
          </p:cNvSpPr>
          <p:nvPr>
            <p:ph type="body" idx="1"/>
          </p:nvPr>
        </p:nvSpPr>
        <p:spPr>
          <a:xfrm>
            <a:off x="600868" y="1052736"/>
            <a:ext cx="6275388" cy="5184775"/>
          </a:xfrm>
        </p:spPr>
        <p:txBody>
          <a:bodyPr/>
          <a:lstStyle/>
          <a:p>
            <a:pPr algn="just"/>
            <a:r>
              <a:rPr lang="zh-TW" altLang="en-US" dirty="0">
                <a:latin typeface="+mn-ea"/>
                <a:ea typeface="+mn-ea"/>
              </a:rPr>
              <a:t>不斷電系統</a:t>
            </a:r>
            <a:r>
              <a:rPr lang="en-US" altLang="zh-TW" dirty="0">
                <a:latin typeface="+mn-ea"/>
                <a:ea typeface="+mn-ea"/>
              </a:rPr>
              <a:t>(</a:t>
            </a:r>
            <a:r>
              <a:rPr lang="en-US" altLang="zh-TW" sz="2600" dirty="0">
                <a:latin typeface="+mn-ea"/>
                <a:ea typeface="+mn-ea"/>
              </a:rPr>
              <a:t>UPS</a:t>
            </a:r>
            <a:r>
              <a:rPr lang="en-US" altLang="zh-TW" dirty="0">
                <a:latin typeface="+mn-ea"/>
                <a:ea typeface="+mn-ea"/>
              </a:rPr>
              <a:t>)</a:t>
            </a:r>
          </a:p>
          <a:p>
            <a:pPr lvl="1" algn="just"/>
            <a:r>
              <a:rPr lang="zh-TW" altLang="en-US" sz="2400" dirty="0">
                <a:latin typeface="+mn-ea"/>
                <a:ea typeface="+mn-ea"/>
              </a:rPr>
              <a:t>在線式</a:t>
            </a:r>
          </a:p>
          <a:p>
            <a:pPr lvl="2" algn="just">
              <a:buFont typeface="Wingdings" panose="05000000000000000000" pitchFamily="2" charset="2"/>
              <a:buChar char="Ø"/>
            </a:pPr>
            <a:r>
              <a:rPr lang="zh-TW" altLang="en-US" sz="2200" dirty="0">
                <a:latin typeface="+mn-ea"/>
              </a:rPr>
              <a:t>不論市電是否正常，電力的供應會通過</a:t>
            </a:r>
            <a:r>
              <a:rPr lang="en-US" altLang="zh-TW" sz="2000" dirty="0">
                <a:latin typeface="+mn-ea"/>
              </a:rPr>
              <a:t>UPS</a:t>
            </a:r>
            <a:r>
              <a:rPr lang="zh-TW" altLang="en-US" sz="2200" dirty="0">
                <a:latin typeface="+mn-ea"/>
              </a:rPr>
              <a:t>系統</a:t>
            </a:r>
          </a:p>
          <a:p>
            <a:pPr lvl="2" algn="just">
              <a:buFont typeface="Wingdings" panose="05000000000000000000" pitchFamily="2" charset="2"/>
              <a:buChar char="Ø"/>
            </a:pPr>
            <a:r>
              <a:rPr lang="zh-TW" altLang="en-US" sz="2200" dirty="0">
                <a:latin typeface="+mn-ea"/>
              </a:rPr>
              <a:t>當電力中斷時無需切換</a:t>
            </a:r>
          </a:p>
          <a:p>
            <a:pPr lvl="2" algn="just">
              <a:buFont typeface="Wingdings" panose="05000000000000000000" pitchFamily="2" charset="2"/>
              <a:buChar char="Ø"/>
            </a:pPr>
            <a:r>
              <a:rPr lang="zh-TW" altLang="en-US" sz="2200" dirty="0">
                <a:latin typeface="+mn-ea"/>
              </a:rPr>
              <a:t>電力的供應較為穩定</a:t>
            </a:r>
          </a:p>
          <a:p>
            <a:pPr lvl="2" algn="just">
              <a:buFont typeface="Wingdings" panose="05000000000000000000" pitchFamily="2" charset="2"/>
              <a:buChar char="Ø"/>
            </a:pPr>
            <a:r>
              <a:rPr lang="zh-TW" altLang="en-US" sz="2200" dirty="0">
                <a:latin typeface="+mn-ea"/>
              </a:rPr>
              <a:t>適合對電力供應品質要求較嚴格的使用者</a:t>
            </a:r>
          </a:p>
          <a:p>
            <a:pPr lvl="1" algn="just"/>
            <a:r>
              <a:rPr lang="zh-TW" altLang="en-US" sz="2400" dirty="0">
                <a:latin typeface="+mn-ea"/>
                <a:ea typeface="+mn-ea"/>
              </a:rPr>
              <a:t>非在線式</a:t>
            </a:r>
          </a:p>
          <a:p>
            <a:pPr lvl="2" algn="just">
              <a:buFont typeface="Wingdings" panose="05000000000000000000" pitchFamily="2" charset="2"/>
              <a:buChar char="Ø"/>
            </a:pPr>
            <a:r>
              <a:rPr lang="zh-TW" altLang="en-US" sz="2200" dirty="0">
                <a:latin typeface="+mn-ea"/>
              </a:rPr>
              <a:t>平時電力的供應並不會通過</a:t>
            </a:r>
            <a:r>
              <a:rPr lang="en-US" altLang="zh-TW" sz="2000" dirty="0">
                <a:latin typeface="+mn-ea"/>
              </a:rPr>
              <a:t>UPS</a:t>
            </a:r>
            <a:r>
              <a:rPr lang="zh-TW" altLang="en-US" sz="2200" dirty="0">
                <a:latin typeface="+mn-ea"/>
              </a:rPr>
              <a:t>系統，只有當市電供應中斷時，設備的電力供給來源才會切換至</a:t>
            </a:r>
            <a:r>
              <a:rPr lang="en-US" altLang="zh-TW" sz="2000" dirty="0">
                <a:latin typeface="+mn-ea"/>
              </a:rPr>
              <a:t>UPS</a:t>
            </a:r>
            <a:r>
              <a:rPr lang="zh-TW" altLang="en-US" sz="2200" dirty="0">
                <a:latin typeface="+mn-ea"/>
              </a:rPr>
              <a:t>系統，持續供應電力</a:t>
            </a:r>
          </a:p>
        </p:txBody>
      </p:sp>
      <p:pic>
        <p:nvPicPr>
          <p:cNvPr id="129029" name="Picture 4"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2636912"/>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5328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電力干擾</a:t>
            </a:r>
          </a:p>
        </p:txBody>
      </p:sp>
      <p:sp>
        <p:nvSpPr>
          <p:cNvPr id="133124" name="Rectangle 3"/>
          <p:cNvSpPr>
            <a:spLocks noGrp="1" noChangeArrowheads="1"/>
          </p:cNvSpPr>
          <p:nvPr>
            <p:ph type="body" idx="1"/>
          </p:nvPr>
        </p:nvSpPr>
        <p:spPr>
          <a:xfrm>
            <a:off x="611560" y="1052736"/>
            <a:ext cx="8229600" cy="5761038"/>
          </a:xfrm>
        </p:spPr>
        <p:txBody>
          <a:bodyPr/>
          <a:lstStyle/>
          <a:p>
            <a:pPr algn="just"/>
            <a:r>
              <a:rPr lang="zh-TW" altLang="en-US" sz="2400" dirty="0"/>
              <a:t>電力供應常受到外部環境的干擾而導致電力供應不穩定</a:t>
            </a:r>
          </a:p>
          <a:p>
            <a:pPr algn="just"/>
            <a:r>
              <a:rPr lang="zh-TW" altLang="en-US" sz="2400" dirty="0"/>
              <a:t>電力供應不穩定將導致</a:t>
            </a:r>
          </a:p>
          <a:p>
            <a:pPr lvl="1" algn="just"/>
            <a:r>
              <a:rPr lang="zh-TW" altLang="en-US" sz="2000" dirty="0"/>
              <a:t>設備故障</a:t>
            </a:r>
            <a:r>
              <a:rPr lang="en-US" altLang="zh-TW" sz="2000" dirty="0"/>
              <a:t>(</a:t>
            </a:r>
            <a:r>
              <a:rPr lang="zh-TW" altLang="en-US" sz="2000" dirty="0"/>
              <a:t>突然的高電壓</a:t>
            </a:r>
            <a:r>
              <a:rPr lang="en-US" altLang="zh-TW" sz="2000" dirty="0"/>
              <a:t>)</a:t>
            </a:r>
          </a:p>
          <a:p>
            <a:pPr lvl="1" algn="just"/>
            <a:r>
              <a:rPr lang="zh-TW" altLang="en-US" sz="2000" dirty="0"/>
              <a:t>設備運作不正常</a:t>
            </a:r>
            <a:r>
              <a:rPr lang="en-US" altLang="zh-TW" sz="2000" dirty="0"/>
              <a:t>(</a:t>
            </a:r>
            <a:r>
              <a:rPr lang="zh-TW" altLang="en-US" sz="2000" dirty="0"/>
              <a:t>突然的低電壓</a:t>
            </a:r>
            <a:r>
              <a:rPr lang="en-US" altLang="zh-TW" sz="2000" dirty="0"/>
              <a:t>)</a:t>
            </a:r>
          </a:p>
          <a:p>
            <a:pPr lvl="1" algn="just"/>
            <a:r>
              <a:rPr lang="zh-TW" altLang="en-US" sz="2000" dirty="0"/>
              <a:t>系統效能降低</a:t>
            </a:r>
            <a:r>
              <a:rPr lang="en-US" altLang="zh-TW" sz="2000" dirty="0"/>
              <a:t>(</a:t>
            </a:r>
            <a:r>
              <a:rPr lang="zh-TW" altLang="en-US" sz="2000" dirty="0"/>
              <a:t>持續低電壓</a:t>
            </a:r>
            <a:r>
              <a:rPr lang="en-US" altLang="zh-TW" sz="2000" dirty="0"/>
              <a:t>)</a:t>
            </a:r>
            <a:endParaRPr lang="zh-TW" altLang="en-US" sz="2000" dirty="0"/>
          </a:p>
          <a:p>
            <a:pPr lvl="1" algn="just"/>
            <a:r>
              <a:rPr lang="zh-TW" altLang="en-US" sz="2000" dirty="0"/>
              <a:t>瞬間資料遺失</a:t>
            </a:r>
            <a:r>
              <a:rPr lang="en-US" altLang="zh-TW" sz="2000" dirty="0"/>
              <a:t>(</a:t>
            </a:r>
            <a:r>
              <a:rPr lang="zh-TW" altLang="en-US" sz="2000" kern="1200" dirty="0"/>
              <a:t>電力不穩定</a:t>
            </a:r>
            <a:r>
              <a:rPr lang="en-US" altLang="zh-TW" sz="2000" kern="1200" dirty="0"/>
              <a:t>)</a:t>
            </a:r>
            <a:endParaRPr lang="zh-TW" altLang="en-US" sz="2000" dirty="0"/>
          </a:p>
          <a:p>
            <a:pPr algn="just"/>
            <a:r>
              <a:rPr lang="zh-TW" altLang="en-US" sz="2400" dirty="0"/>
              <a:t>電力供應的狀態應被偵測與記錄</a:t>
            </a:r>
          </a:p>
          <a:p>
            <a:pPr lvl="1" algn="just"/>
            <a:r>
              <a:rPr lang="zh-TW" altLang="en-US" sz="2000" dirty="0"/>
              <a:t>以掌握供電來源的品質</a:t>
            </a:r>
          </a:p>
          <a:p>
            <a:pPr lvl="1" algn="just"/>
            <a:r>
              <a:rPr lang="zh-TW" altLang="en-US" sz="2000" dirty="0"/>
              <a:t>作為改善供電的依據</a:t>
            </a:r>
          </a:p>
          <a:p>
            <a:pPr algn="just"/>
            <a:r>
              <a:rPr lang="zh-TW" altLang="en-US" sz="2400" dirty="0"/>
              <a:t>電力干擾來源</a:t>
            </a:r>
          </a:p>
          <a:p>
            <a:pPr lvl="1" algn="just"/>
            <a:r>
              <a:rPr lang="zh-TW" altLang="en-US" sz="2000" dirty="0"/>
              <a:t>閃電、高壓電塔、電纜線、電器用品等</a:t>
            </a:r>
            <a:endParaRPr lang="en-US" altLang="zh-TW" sz="2000" dirty="0"/>
          </a:p>
        </p:txBody>
      </p:sp>
      <p:grpSp>
        <p:nvGrpSpPr>
          <p:cNvPr id="2" name="群組 1"/>
          <p:cNvGrpSpPr/>
          <p:nvPr/>
        </p:nvGrpSpPr>
        <p:grpSpPr>
          <a:xfrm>
            <a:off x="5724128" y="2492896"/>
            <a:ext cx="2909888" cy="2376487"/>
            <a:chOff x="5982592" y="1628577"/>
            <a:chExt cx="2909888" cy="2376487"/>
          </a:xfrm>
        </p:grpSpPr>
        <p:pic>
          <p:nvPicPr>
            <p:cNvPr id="133125" name="Picture 5" descr="thu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892" y="1628577"/>
              <a:ext cx="1398588"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6" descr="769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592" y="1628577"/>
              <a:ext cx="1465263"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27362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靜電防範</a:t>
            </a:r>
          </a:p>
        </p:txBody>
      </p:sp>
      <p:sp>
        <p:nvSpPr>
          <p:cNvPr id="135172" name="Rectangle 3"/>
          <p:cNvSpPr>
            <a:spLocks noGrp="1" noChangeArrowheads="1"/>
          </p:cNvSpPr>
          <p:nvPr>
            <p:ph type="body" idx="1"/>
          </p:nvPr>
        </p:nvSpPr>
        <p:spPr>
          <a:xfrm>
            <a:off x="601141" y="1052736"/>
            <a:ext cx="4906963" cy="5184775"/>
          </a:xfrm>
        </p:spPr>
        <p:txBody>
          <a:bodyPr/>
          <a:lstStyle/>
          <a:p>
            <a:pPr algn="just"/>
            <a:r>
              <a:rPr lang="zh-TW" altLang="en-US" dirty="0"/>
              <a:t>防止靜電危害的方法</a:t>
            </a:r>
            <a:endParaRPr lang="en-US" altLang="zh-TW" dirty="0"/>
          </a:p>
          <a:p>
            <a:pPr lvl="1" algn="just"/>
            <a:r>
              <a:rPr lang="zh-TW" altLang="en-US" sz="2400" dirty="0"/>
              <a:t>在機房使用抗靜電高架地板</a:t>
            </a:r>
          </a:p>
          <a:p>
            <a:pPr lvl="1" algn="just"/>
            <a:r>
              <a:rPr lang="zh-TW" altLang="en-US" sz="2400" dirty="0"/>
              <a:t>使用抗靜電桌面</a:t>
            </a:r>
          </a:p>
          <a:p>
            <a:pPr lvl="1" algn="just"/>
            <a:r>
              <a:rPr lang="zh-TW" altLang="en-US" sz="2400" dirty="0"/>
              <a:t>建築物、機房、電力設備及電腦設備要正常的接地</a:t>
            </a:r>
            <a:endParaRPr lang="en-US" altLang="zh-TW" sz="2400" dirty="0"/>
          </a:p>
          <a:p>
            <a:pPr lvl="1" algn="just"/>
            <a:r>
              <a:rPr lang="zh-TW" altLang="en-US" sz="2400" dirty="0"/>
              <a:t>空調維持在合適的濕度</a:t>
            </a:r>
            <a:r>
              <a:rPr lang="en-US" altLang="zh-TW" sz="2400" dirty="0"/>
              <a:t> </a:t>
            </a:r>
          </a:p>
          <a:p>
            <a:pPr lvl="1" algn="just"/>
            <a:r>
              <a:rPr lang="zh-TW" altLang="en-US" sz="2400" dirty="0"/>
              <a:t>在機房中不使用地毯，若有必要請使用抗靜電的地毯</a:t>
            </a:r>
            <a:endParaRPr lang="en-US" altLang="zh-TW" sz="2400" dirty="0"/>
          </a:p>
          <a:p>
            <a:pPr lvl="1" algn="just"/>
            <a:r>
              <a:rPr lang="zh-TW" altLang="en-US" sz="2400" dirty="0"/>
              <a:t>在組裝或拆解電腦硬體時戴上抗靜電帶</a:t>
            </a:r>
          </a:p>
        </p:txBody>
      </p:sp>
      <p:pic>
        <p:nvPicPr>
          <p:cNvPr id="135173" name="Picture 4" descr="62E6F65F-4F17-42E8-B27B-BEDC0E8596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391792"/>
            <a:ext cx="3341688"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494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滅火方式</a:t>
            </a:r>
            <a:r>
              <a:rPr lang="en-US" altLang="zh-TW" dirty="0"/>
              <a:t>(1/2)</a:t>
            </a:r>
            <a:endParaRPr lang="zh-TW" altLang="en-US" dirty="0"/>
          </a:p>
        </p:txBody>
      </p:sp>
      <p:sp>
        <p:nvSpPr>
          <p:cNvPr id="139268" name="Rectangle 3"/>
          <p:cNvSpPr>
            <a:spLocks noGrp="1" noChangeArrowheads="1"/>
          </p:cNvSpPr>
          <p:nvPr>
            <p:ph type="body" idx="1"/>
          </p:nvPr>
        </p:nvSpPr>
        <p:spPr>
          <a:xfrm>
            <a:off x="611559" y="1052736"/>
            <a:ext cx="8071271" cy="5229320"/>
          </a:xfrm>
        </p:spPr>
        <p:txBody>
          <a:bodyPr/>
          <a:lstStyle/>
          <a:p>
            <a:pPr algn="just"/>
            <a:r>
              <a:rPr lang="zh-TW" altLang="en-US" dirty="0"/>
              <a:t>火由下列四種因素所組成</a:t>
            </a:r>
          </a:p>
          <a:p>
            <a:pPr lvl="1" algn="just"/>
            <a:r>
              <a:rPr lang="zh-TW" altLang="en-US" sz="2400" dirty="0"/>
              <a:t>可燃物：木材與油</a:t>
            </a:r>
            <a:endParaRPr lang="en-US" altLang="zh-TW" sz="2400" dirty="0"/>
          </a:p>
          <a:p>
            <a:pPr lvl="1" algn="just"/>
            <a:r>
              <a:rPr lang="zh-TW" altLang="en-US" sz="2400" dirty="0"/>
              <a:t>溫度超出燃點</a:t>
            </a:r>
          </a:p>
          <a:p>
            <a:pPr lvl="1" algn="just"/>
            <a:r>
              <a:rPr lang="zh-TW" altLang="en-US" sz="2400" dirty="0"/>
              <a:t>氧氣</a:t>
            </a:r>
          </a:p>
          <a:p>
            <a:pPr lvl="1" algn="just"/>
            <a:r>
              <a:rPr lang="zh-TW" altLang="en-US" sz="2400" dirty="0"/>
              <a:t>化學反應</a:t>
            </a:r>
          </a:p>
          <a:p>
            <a:pPr algn="just"/>
            <a:r>
              <a:rPr lang="zh-TW" altLang="en-US" dirty="0"/>
              <a:t>滅火的方式</a:t>
            </a:r>
          </a:p>
          <a:p>
            <a:pPr lvl="1" algn="just"/>
            <a:r>
              <a:rPr lang="zh-TW" altLang="en-US" sz="2400" dirty="0"/>
              <a:t>降低溫度</a:t>
            </a:r>
          </a:p>
          <a:p>
            <a:pPr lvl="1" algn="just"/>
            <a:r>
              <a:rPr lang="zh-TW" altLang="en-US" sz="2400" dirty="0"/>
              <a:t>去除可燃物</a:t>
            </a:r>
          </a:p>
          <a:p>
            <a:pPr lvl="1" algn="just"/>
            <a:r>
              <a:rPr lang="zh-TW" altLang="en-US" sz="2400" dirty="0"/>
              <a:t>去除氧氣</a:t>
            </a:r>
          </a:p>
          <a:p>
            <a:pPr lvl="1" algn="just"/>
            <a:r>
              <a:rPr lang="zh-TW" altLang="en-US" sz="2400" dirty="0"/>
              <a:t>瓦解燃燒的化學反應</a:t>
            </a:r>
          </a:p>
        </p:txBody>
      </p:sp>
      <p:pic>
        <p:nvPicPr>
          <p:cNvPr id="139269" name="Picture 4"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943" y="2276475"/>
            <a:ext cx="3671887"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655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26"/>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滅火方式</a:t>
            </a:r>
            <a:r>
              <a:rPr lang="en-US" altLang="zh-TW" dirty="0"/>
              <a:t>(2/2)</a:t>
            </a:r>
          </a:p>
        </p:txBody>
      </p:sp>
      <p:sp>
        <p:nvSpPr>
          <p:cNvPr id="145412" name="Rectangle 152"/>
          <p:cNvSpPr>
            <a:spLocks noGrp="1" noChangeArrowheads="1"/>
          </p:cNvSpPr>
          <p:nvPr>
            <p:ph type="body" idx="1"/>
          </p:nvPr>
        </p:nvSpPr>
        <p:spPr>
          <a:xfrm>
            <a:off x="611559" y="1052736"/>
            <a:ext cx="8071271" cy="5229320"/>
          </a:xfrm>
        </p:spPr>
        <p:txBody>
          <a:bodyPr/>
          <a:lstStyle/>
          <a:p>
            <a:pPr algn="just"/>
            <a:r>
              <a:rPr lang="zh-TW" altLang="en-US" dirty="0"/>
              <a:t>不同的可燃物必須採用適合的滅火方式</a:t>
            </a:r>
          </a:p>
        </p:txBody>
      </p:sp>
      <p:graphicFrame>
        <p:nvGraphicFramePr>
          <p:cNvPr id="960666" name="Group 154"/>
          <p:cNvGraphicFramePr>
            <a:graphicFrameLocks noGrp="1"/>
          </p:cNvGraphicFramePr>
          <p:nvPr>
            <p:ph idx="4294967295"/>
            <p:extLst/>
          </p:nvPr>
        </p:nvGraphicFramePr>
        <p:xfrm>
          <a:off x="539750" y="2164836"/>
          <a:ext cx="8207375" cy="4114800"/>
        </p:xfrm>
        <a:graphic>
          <a:graphicData uri="http://schemas.openxmlformats.org/drawingml/2006/table">
            <a:tbl>
              <a:tblPr/>
              <a:tblGrid>
                <a:gridCol w="919163">
                  <a:extLst>
                    <a:ext uri="{9D8B030D-6E8A-4147-A177-3AD203B41FA5}">
                      <a16:colId xmlns:a16="http://schemas.microsoft.com/office/drawing/2014/main" val="3184078119"/>
                    </a:ext>
                  </a:extLst>
                </a:gridCol>
                <a:gridCol w="1905000">
                  <a:extLst>
                    <a:ext uri="{9D8B030D-6E8A-4147-A177-3AD203B41FA5}">
                      <a16:colId xmlns:a16="http://schemas.microsoft.com/office/drawing/2014/main" val="1436306586"/>
                    </a:ext>
                  </a:extLst>
                </a:gridCol>
                <a:gridCol w="2300287">
                  <a:extLst>
                    <a:ext uri="{9D8B030D-6E8A-4147-A177-3AD203B41FA5}">
                      <a16:colId xmlns:a16="http://schemas.microsoft.com/office/drawing/2014/main" val="2318922317"/>
                    </a:ext>
                  </a:extLst>
                </a:gridCol>
                <a:gridCol w="3082925">
                  <a:extLst>
                    <a:ext uri="{9D8B030D-6E8A-4147-A177-3AD203B41FA5}">
                      <a16:colId xmlns:a16="http://schemas.microsoft.com/office/drawing/2014/main" val="517205221"/>
                    </a:ext>
                  </a:extLst>
                </a:gridCol>
              </a:tblGrid>
              <a:tr h="739775">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1" i="0" u="none" strike="noStrike" cap="none" normalizeH="0" baseline="0" dirty="0">
                          <a:ln>
                            <a:noFill/>
                          </a:ln>
                          <a:solidFill>
                            <a:schemeClr val="tx1"/>
                          </a:solidFill>
                          <a:effectLst/>
                          <a:latin typeface="+mn-ea"/>
                          <a:ea typeface="+mn-ea"/>
                        </a:rPr>
                        <a:t>火的類別</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1" i="0" u="none" strike="noStrike" cap="none" normalizeH="0" baseline="0" dirty="0">
                          <a:ln>
                            <a:noFill/>
                          </a:ln>
                          <a:solidFill>
                            <a:schemeClr val="tx1"/>
                          </a:solidFill>
                          <a:effectLst/>
                          <a:latin typeface="+mn-ea"/>
                          <a:ea typeface="+mn-ea"/>
                        </a:rPr>
                        <a:t>可燃物型態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1" i="0" u="none" strike="noStrike" cap="none" normalizeH="0" baseline="0">
                          <a:ln>
                            <a:noFill/>
                          </a:ln>
                          <a:solidFill>
                            <a:schemeClr val="tx1"/>
                          </a:solidFill>
                          <a:effectLst/>
                          <a:latin typeface="+mn-ea"/>
                          <a:ea typeface="+mn-ea"/>
                        </a:rPr>
                        <a:t>可燃物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1" i="0" u="none" strike="noStrike" cap="none" normalizeH="0" baseline="0">
                          <a:ln>
                            <a:noFill/>
                          </a:ln>
                          <a:solidFill>
                            <a:schemeClr val="tx1"/>
                          </a:solidFill>
                          <a:effectLst/>
                          <a:latin typeface="+mn-ea"/>
                          <a:ea typeface="+mn-ea"/>
                        </a:rPr>
                        <a:t>滅火方式</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2948891847"/>
                  </a:ext>
                </a:extLst>
              </a:tr>
              <a:tr h="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400" b="0" i="0" u="none" strike="noStrike" cap="none" normalizeH="0" baseline="0" dirty="0">
                          <a:ln>
                            <a:noFill/>
                          </a:ln>
                          <a:solidFill>
                            <a:schemeClr val="tx1"/>
                          </a:solidFill>
                          <a:effectLst/>
                          <a:latin typeface="+mn-ea"/>
                          <a:ea typeface="+mn-ea"/>
                        </a:rPr>
                        <a:t>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dirty="0">
                          <a:ln>
                            <a:noFill/>
                          </a:ln>
                          <a:solidFill>
                            <a:schemeClr val="tx1"/>
                          </a:solidFill>
                          <a:effectLst/>
                          <a:latin typeface="+mn-ea"/>
                          <a:ea typeface="+mn-ea"/>
                        </a:rPr>
                        <a:t>一般可燃物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木材、紙張、衣服及塑膠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水與酸鹼滅火器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731035"/>
                  </a:ext>
                </a:extLst>
              </a:tr>
              <a:tr h="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400" b="0" i="0" u="none" strike="noStrike" cap="none" normalizeH="0" baseline="0">
                          <a:ln>
                            <a:noFill/>
                          </a:ln>
                          <a:solidFill>
                            <a:schemeClr val="tx1"/>
                          </a:solidFill>
                          <a:effectLst/>
                          <a:latin typeface="+mn-ea"/>
                          <a:ea typeface="+mn-ea"/>
                        </a:rPr>
                        <a:t>B</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dirty="0">
                          <a:ln>
                            <a:noFill/>
                          </a:ln>
                          <a:solidFill>
                            <a:schemeClr val="tx1"/>
                          </a:solidFill>
                          <a:effectLst/>
                          <a:latin typeface="+mn-ea"/>
                          <a:ea typeface="+mn-ea"/>
                        </a:rPr>
                        <a:t>液體</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dirty="0">
                          <a:ln>
                            <a:noFill/>
                          </a:ln>
                          <a:solidFill>
                            <a:schemeClr val="tx1"/>
                          </a:solidFill>
                          <a:effectLst/>
                          <a:latin typeface="+mn-ea"/>
                          <a:ea typeface="+mn-ea"/>
                        </a:rPr>
                        <a:t>石油、焦油、油、溶劑、酒精及液態瓦斯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400" b="0" i="0" u="none" strike="noStrike" cap="none" normalizeH="0" baseline="0" dirty="0">
                          <a:ln>
                            <a:noFill/>
                          </a:ln>
                          <a:solidFill>
                            <a:schemeClr val="tx1"/>
                          </a:solidFill>
                          <a:effectLst/>
                          <a:latin typeface="+mn-ea"/>
                          <a:ea typeface="+mn-ea"/>
                        </a:rPr>
                        <a:t>CO2</a:t>
                      </a:r>
                      <a:r>
                        <a:rPr kumimoji="1" lang="zh-TW" altLang="en-US" sz="2400" b="0" i="0" u="none" strike="noStrike" cap="none" normalizeH="0" baseline="0" dirty="0">
                          <a:ln>
                            <a:noFill/>
                          </a:ln>
                          <a:solidFill>
                            <a:schemeClr val="tx1"/>
                          </a:solidFill>
                          <a:effectLst/>
                          <a:latin typeface="+mn-ea"/>
                          <a:ea typeface="+mn-ea"/>
                        </a:rPr>
                        <a:t>與</a:t>
                      </a:r>
                      <a:r>
                        <a:rPr kumimoji="1" lang="en-US" altLang="zh-TW" sz="2400" b="0" i="0" u="none" strike="noStrike" cap="none" normalizeH="0" baseline="0" dirty="0">
                          <a:ln>
                            <a:noFill/>
                          </a:ln>
                          <a:solidFill>
                            <a:schemeClr val="tx1"/>
                          </a:solidFill>
                          <a:effectLst/>
                          <a:latin typeface="+mn-ea"/>
                          <a:ea typeface="+mn-ea"/>
                        </a:rPr>
                        <a:t>FM-200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8331072"/>
                  </a:ext>
                </a:extLst>
              </a:tr>
              <a:tr h="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400" b="0" i="0" u="none" strike="noStrike" cap="none" normalizeH="0" baseline="0">
                          <a:ln>
                            <a:noFill/>
                          </a:ln>
                          <a:solidFill>
                            <a:schemeClr val="tx1"/>
                          </a:solidFill>
                          <a:effectLst/>
                          <a:latin typeface="+mn-ea"/>
                          <a:ea typeface="+mn-ea"/>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電</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電器設備、電路及電纜</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dirty="0">
                          <a:ln>
                            <a:noFill/>
                          </a:ln>
                          <a:solidFill>
                            <a:schemeClr val="tx1"/>
                          </a:solidFill>
                          <a:effectLst/>
                          <a:latin typeface="+mn-ea"/>
                          <a:ea typeface="+mn-ea"/>
                        </a:rPr>
                        <a:t>海龍、</a:t>
                      </a:r>
                      <a:r>
                        <a:rPr kumimoji="1" lang="en-US" altLang="zh-TW" sz="2400" b="0" i="0" u="none" strike="noStrike" cap="none" normalizeH="0" baseline="0" dirty="0">
                          <a:ln>
                            <a:noFill/>
                          </a:ln>
                          <a:solidFill>
                            <a:schemeClr val="tx1"/>
                          </a:solidFill>
                          <a:effectLst/>
                          <a:latin typeface="+mn-ea"/>
                          <a:ea typeface="+mn-ea"/>
                        </a:rPr>
                        <a:t>CO2</a:t>
                      </a:r>
                      <a:r>
                        <a:rPr kumimoji="1" lang="zh-TW" altLang="en-US" sz="2400" b="0" i="0" u="none" strike="noStrike" cap="none" normalizeH="0" baseline="0" dirty="0">
                          <a:ln>
                            <a:noFill/>
                          </a:ln>
                          <a:solidFill>
                            <a:schemeClr val="tx1"/>
                          </a:solidFill>
                          <a:effectLst/>
                          <a:latin typeface="+mn-ea"/>
                          <a:ea typeface="+mn-ea"/>
                        </a:rPr>
                        <a:t>及</a:t>
                      </a:r>
                      <a:r>
                        <a:rPr kumimoji="1" lang="en-US" altLang="zh-TW" sz="2400" b="0" i="0" u="none" strike="noStrike" cap="none" normalizeH="0" baseline="0" dirty="0">
                          <a:ln>
                            <a:noFill/>
                          </a:ln>
                          <a:solidFill>
                            <a:schemeClr val="tx1"/>
                          </a:solidFill>
                          <a:effectLst/>
                          <a:latin typeface="+mn-ea"/>
                          <a:ea typeface="+mn-ea"/>
                        </a:rPr>
                        <a:t>FM-200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9099362"/>
                  </a:ext>
                </a:extLst>
              </a:tr>
              <a:tr h="0">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2400" b="0" i="0" u="none" strike="noStrike" cap="none" normalizeH="0" baseline="0">
                          <a:ln>
                            <a:noFill/>
                          </a:ln>
                          <a:solidFill>
                            <a:schemeClr val="tx1"/>
                          </a:solidFill>
                          <a:effectLst/>
                          <a:latin typeface="+mn-ea"/>
                          <a:ea typeface="+mn-ea"/>
                        </a:rPr>
                        <a:t>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可燃金屬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a:ln>
                            <a:noFill/>
                          </a:ln>
                          <a:solidFill>
                            <a:schemeClr val="tx1"/>
                          </a:solidFill>
                          <a:effectLst/>
                          <a:latin typeface="+mn-ea"/>
                          <a:ea typeface="+mn-ea"/>
                        </a:rPr>
                        <a:t>鎂、鈉及鉀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2400" b="0" i="0" u="none" strike="noStrike" cap="none" normalizeH="0" baseline="0" dirty="0">
                          <a:ln>
                            <a:noFill/>
                          </a:ln>
                          <a:solidFill>
                            <a:schemeClr val="tx1"/>
                          </a:solidFill>
                          <a:effectLst/>
                          <a:latin typeface="+mn-ea"/>
                          <a:ea typeface="+mn-ea"/>
                        </a:rPr>
                        <a:t>乾粉</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597043"/>
                  </a:ext>
                </a:extLst>
              </a:tr>
            </a:tbl>
          </a:graphicData>
        </a:graphic>
      </p:graphicFrame>
    </p:spTree>
    <p:extLst>
      <p:ext uri="{BB962C8B-B14F-4D97-AF65-F5344CB8AC3E}">
        <p14:creationId xmlns:p14="http://schemas.microsoft.com/office/powerpoint/2010/main" val="25884336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漏水偵測 </a:t>
            </a:r>
          </a:p>
        </p:txBody>
      </p:sp>
      <p:sp>
        <p:nvSpPr>
          <p:cNvPr id="149508" name="Rectangle 3"/>
          <p:cNvSpPr>
            <a:spLocks noGrp="1" noChangeArrowheads="1"/>
          </p:cNvSpPr>
          <p:nvPr>
            <p:ph type="body" idx="1"/>
          </p:nvPr>
        </p:nvSpPr>
        <p:spPr>
          <a:xfrm>
            <a:off x="611559" y="1052736"/>
            <a:ext cx="8071271" cy="5229320"/>
          </a:xfrm>
        </p:spPr>
        <p:txBody>
          <a:bodyPr/>
          <a:lstStyle/>
          <a:p>
            <a:pPr algn="just"/>
            <a:r>
              <a:rPr lang="zh-TW" altLang="en-US" dirty="0"/>
              <a:t>消防灑水系統可能會有漏水的問題</a:t>
            </a:r>
            <a:endParaRPr lang="en-US" altLang="zh-TW" dirty="0"/>
          </a:p>
          <a:p>
            <a:pPr algn="just"/>
            <a:r>
              <a:rPr lang="zh-TW" altLang="en-US" b="1" dirty="0">
                <a:solidFill>
                  <a:srgbClr val="FF0000"/>
                </a:solidFill>
              </a:rPr>
              <a:t>機房無法灑水時，需裝設特殊滅火裝置</a:t>
            </a:r>
          </a:p>
          <a:p>
            <a:pPr algn="just"/>
            <a:r>
              <a:rPr lang="zh-TW" altLang="en-US" dirty="0"/>
              <a:t>水的偵測可避免損害</a:t>
            </a:r>
          </a:p>
          <a:p>
            <a:pPr lvl="1" algn="just"/>
            <a:r>
              <a:rPr lang="zh-TW" altLang="en-US" sz="2400" dirty="0"/>
              <a:t>設備</a:t>
            </a:r>
          </a:p>
          <a:p>
            <a:pPr lvl="1" algn="just"/>
            <a:r>
              <a:rPr lang="zh-TW" altLang="en-US" sz="2400" dirty="0"/>
              <a:t>鋪設地板</a:t>
            </a:r>
          </a:p>
          <a:p>
            <a:pPr lvl="1" algn="just"/>
            <a:r>
              <a:rPr lang="zh-TW" altLang="en-US" sz="2400" dirty="0"/>
              <a:t>牆</a:t>
            </a:r>
          </a:p>
          <a:p>
            <a:pPr lvl="1" algn="just"/>
            <a:r>
              <a:rPr lang="zh-TW" altLang="en-US" sz="2400" dirty="0"/>
              <a:t>電腦</a:t>
            </a:r>
          </a:p>
          <a:p>
            <a:pPr lvl="1" algn="just"/>
            <a:r>
              <a:rPr lang="zh-TW" altLang="en-US" sz="2400" dirty="0"/>
              <a:t>建物基礎</a:t>
            </a:r>
          </a:p>
          <a:p>
            <a:pPr algn="just"/>
            <a:r>
              <a:rPr lang="zh-TW" altLang="en-US" dirty="0"/>
              <a:t>偵測水的位置</a:t>
            </a:r>
          </a:p>
          <a:p>
            <a:pPr lvl="1" algn="just"/>
            <a:r>
              <a:rPr lang="zh-TW" altLang="en-US" sz="2400" dirty="0"/>
              <a:t>高架地板下</a:t>
            </a:r>
          </a:p>
          <a:p>
            <a:pPr lvl="1" algn="just"/>
            <a:r>
              <a:rPr lang="zh-TW" altLang="en-US" sz="2400" dirty="0"/>
              <a:t>天花板</a:t>
            </a:r>
          </a:p>
          <a:p>
            <a:pPr lvl="1" algn="just">
              <a:buFont typeface="華康儷中黑" panose="020B0509000000000000" pitchFamily="49" charset="-120"/>
              <a:buNone/>
            </a:pPr>
            <a:endParaRPr lang="zh-TW" altLang="en-US" sz="2400"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2434" y="2763046"/>
            <a:ext cx="4692013" cy="3519010"/>
          </a:xfrm>
          <a:prstGeom prst="rect">
            <a:avLst/>
          </a:prstGeom>
          <a:ln>
            <a:noFill/>
          </a:ln>
          <a:effectLst>
            <a:softEdge rad="112500"/>
          </a:effectLst>
        </p:spPr>
      </p:pic>
    </p:spTree>
    <p:extLst>
      <p:ext uri="{BB962C8B-B14F-4D97-AF65-F5344CB8AC3E}">
        <p14:creationId xmlns:p14="http://schemas.microsoft.com/office/powerpoint/2010/main" val="29633392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a:xfrm>
            <a:off x="1115616" y="117028"/>
            <a:ext cx="7458831" cy="935708"/>
          </a:xfrm>
        </p:spPr>
        <p:txBody>
          <a:bodyPr/>
          <a:lstStyle/>
          <a:p>
            <a:r>
              <a:rPr lang="zh-TW" altLang="en-US" dirty="0"/>
              <a:t>實體安全</a:t>
            </a:r>
            <a:r>
              <a:rPr lang="en-US" altLang="zh-TW" dirty="0"/>
              <a:t>-</a:t>
            </a:r>
            <a:r>
              <a:rPr lang="zh-TW" altLang="en-US" dirty="0"/>
              <a:t>緊急應變程序</a:t>
            </a:r>
          </a:p>
        </p:txBody>
      </p:sp>
      <p:sp>
        <p:nvSpPr>
          <p:cNvPr id="147460" name="Rectangle 3"/>
          <p:cNvSpPr>
            <a:spLocks noGrp="1" noChangeArrowheads="1"/>
          </p:cNvSpPr>
          <p:nvPr>
            <p:ph type="body" idx="1"/>
          </p:nvPr>
        </p:nvSpPr>
        <p:spPr>
          <a:xfrm>
            <a:off x="611559" y="1052736"/>
            <a:ext cx="8071271" cy="5229320"/>
          </a:xfrm>
        </p:spPr>
        <p:txBody>
          <a:bodyPr/>
          <a:lstStyle/>
          <a:p>
            <a:pPr algn="just"/>
            <a:r>
              <a:rPr lang="zh-TW" altLang="en-US" dirty="0"/>
              <a:t>緊急應變程序包含</a:t>
            </a:r>
          </a:p>
          <a:p>
            <a:pPr lvl="1" algn="just"/>
            <a:r>
              <a:rPr lang="zh-TW" altLang="en-US" dirty="0"/>
              <a:t>緊急關機程序</a:t>
            </a:r>
          </a:p>
          <a:p>
            <a:pPr lvl="1" algn="just"/>
            <a:r>
              <a:rPr lang="zh-TW" altLang="en-US" dirty="0"/>
              <a:t>人員疏散程序</a:t>
            </a:r>
          </a:p>
          <a:p>
            <a:pPr lvl="1" algn="just"/>
            <a:r>
              <a:rPr lang="zh-TW" altLang="en-US" dirty="0"/>
              <a:t>人員認知訓練</a:t>
            </a:r>
          </a:p>
          <a:p>
            <a:pPr lvl="1" algn="just"/>
            <a:r>
              <a:rPr lang="zh-TW" altLang="en-US" dirty="0"/>
              <a:t>消防演習</a:t>
            </a:r>
            <a:endParaRPr lang="en-US" altLang="zh-TW" dirty="0"/>
          </a:p>
          <a:p>
            <a:pPr algn="just"/>
            <a:r>
              <a:rPr lang="zh-TW" altLang="en-US" dirty="0"/>
              <a:t>清楚的文件</a:t>
            </a:r>
          </a:p>
          <a:p>
            <a:pPr lvl="1" algn="just"/>
            <a:r>
              <a:rPr lang="zh-TW" altLang="en-US" dirty="0"/>
              <a:t>隨手可獲得</a:t>
            </a:r>
          </a:p>
          <a:p>
            <a:pPr lvl="1" algn="just"/>
            <a:r>
              <a:rPr lang="zh-TW" altLang="en-US" dirty="0"/>
              <a:t>定期更新</a:t>
            </a:r>
          </a:p>
        </p:txBody>
      </p:sp>
      <p:graphicFrame>
        <p:nvGraphicFramePr>
          <p:cNvPr id="2" name="資料庫圖表 1"/>
          <p:cNvGraphicFramePr/>
          <p:nvPr>
            <p:extLst/>
          </p:nvPr>
        </p:nvGraphicFramePr>
        <p:xfrm>
          <a:off x="3120008" y="1397000"/>
          <a:ext cx="6780584" cy="4336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981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115616" y="117028"/>
            <a:ext cx="7458831" cy="935708"/>
          </a:xfrm>
        </p:spPr>
        <p:txBody>
          <a:bodyPr/>
          <a:lstStyle/>
          <a:p>
            <a:r>
              <a:rPr lang="zh-TW" altLang="en-US" dirty="0"/>
              <a:t>計畫階段</a:t>
            </a:r>
            <a:r>
              <a:rPr lang="en-US" altLang="zh-TW" dirty="0"/>
              <a:t>(1/3)</a:t>
            </a:r>
          </a:p>
        </p:txBody>
      </p:sp>
      <p:sp>
        <p:nvSpPr>
          <p:cNvPr id="21508" name="Rectangle 3"/>
          <p:cNvSpPr>
            <a:spLocks noGrp="1" noChangeArrowheads="1"/>
          </p:cNvSpPr>
          <p:nvPr>
            <p:ph type="body" idx="1"/>
          </p:nvPr>
        </p:nvSpPr>
        <p:spPr>
          <a:xfrm>
            <a:off x="611559" y="1052736"/>
            <a:ext cx="8071271" cy="5229320"/>
          </a:xfrm>
        </p:spPr>
        <p:txBody>
          <a:bodyPr/>
          <a:lstStyle/>
          <a:p>
            <a:r>
              <a:rPr lang="zh-TW" altLang="en-US" dirty="0"/>
              <a:t>計畫階段重點在</a:t>
            </a:r>
            <a:r>
              <a:rPr lang="zh-TW" altLang="en-US" dirty="0">
                <a:solidFill>
                  <a:srgbClr val="FF0000"/>
                </a:solidFill>
              </a:rPr>
              <a:t>評估個案之委外可行性與委外風險</a:t>
            </a:r>
            <a:r>
              <a:rPr lang="zh-TW" altLang="en-US" dirty="0"/>
              <a:t>，以確認是否進行委外</a:t>
            </a:r>
          </a:p>
          <a:p>
            <a:r>
              <a:rPr lang="zh-TW" altLang="en-US" dirty="0"/>
              <a:t>區分成「委外可行性分析」、「委外專案編成」及「委外資安需求識別」三步驟</a:t>
            </a:r>
          </a:p>
          <a:p>
            <a:endParaRPr lang="zh-TW" altLang="en-US" dirty="0"/>
          </a:p>
          <a:p>
            <a:endParaRPr lang="zh-TW" altLang="en-US" dirty="0"/>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b="10441"/>
          <a:stretch/>
        </p:blipFill>
        <p:spPr>
          <a:xfrm>
            <a:off x="1022285" y="3222993"/>
            <a:ext cx="7249817" cy="3425113"/>
          </a:xfrm>
          <a:prstGeom prst="rect">
            <a:avLst/>
          </a:prstGeom>
        </p:spPr>
      </p:pic>
    </p:spTree>
    <p:extLst>
      <p:ext uri="{BB962C8B-B14F-4D97-AF65-F5344CB8AC3E}">
        <p14:creationId xmlns:p14="http://schemas.microsoft.com/office/powerpoint/2010/main" val="32653348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115616" y="117028"/>
            <a:ext cx="7458831" cy="935708"/>
          </a:xfrm>
        </p:spPr>
        <p:txBody>
          <a:bodyPr/>
          <a:lstStyle/>
          <a:p>
            <a:r>
              <a:rPr lang="zh-TW" altLang="en-US" dirty="0"/>
              <a:t>計畫階段</a:t>
            </a:r>
            <a:r>
              <a:rPr lang="en-US" altLang="zh-TW" dirty="0"/>
              <a:t>(2/3)</a:t>
            </a:r>
            <a:endParaRPr lang="zh-TW" altLang="en-US" dirty="0"/>
          </a:p>
        </p:txBody>
      </p:sp>
      <p:sp>
        <p:nvSpPr>
          <p:cNvPr id="23556" name="Rectangle 3"/>
          <p:cNvSpPr>
            <a:spLocks noGrp="1" noChangeArrowheads="1"/>
          </p:cNvSpPr>
          <p:nvPr>
            <p:ph type="body" idx="1"/>
          </p:nvPr>
        </p:nvSpPr>
        <p:spPr>
          <a:xfrm>
            <a:off x="611559" y="980728"/>
            <a:ext cx="8071271" cy="5229320"/>
          </a:xfrm>
        </p:spPr>
        <p:txBody>
          <a:bodyPr/>
          <a:lstStyle/>
          <a:p>
            <a:pPr algn="just"/>
            <a:r>
              <a:rPr lang="zh-TW" altLang="en-US" sz="2400" dirty="0"/>
              <a:t>資訊委外可行性分析</a:t>
            </a:r>
          </a:p>
          <a:p>
            <a:pPr lvl="1" algn="just"/>
            <a:r>
              <a:rPr lang="zh-TW" altLang="en-US" sz="2000" dirty="0"/>
              <a:t>篩選適合委託辦理之業務項目</a:t>
            </a:r>
          </a:p>
          <a:p>
            <a:pPr lvl="1" algn="just"/>
            <a:r>
              <a:rPr lang="zh-TW" altLang="en-US" sz="2000" dirty="0"/>
              <a:t>進行成本效益分析</a:t>
            </a:r>
            <a:endParaRPr lang="en-US" altLang="zh-TW" sz="2000" dirty="0"/>
          </a:p>
          <a:p>
            <a:pPr lvl="1" algn="just"/>
            <a:r>
              <a:rPr lang="zh-TW" altLang="en-US" sz="2000" dirty="0"/>
              <a:t>評估資訊委外資安風險與對策</a:t>
            </a:r>
            <a:endParaRPr lang="en-US" altLang="zh-TW" sz="2000" dirty="0"/>
          </a:p>
          <a:p>
            <a:pPr lvl="2" algn="just"/>
            <a:r>
              <a:rPr lang="zh-TW" altLang="en-US" dirty="0"/>
              <a:t>本步驟屬於初期風險評估，在</a:t>
            </a:r>
            <a:r>
              <a:rPr lang="zh-TW" altLang="en-US" dirty="0">
                <a:solidFill>
                  <a:srgbClr val="FF0000"/>
                </a:solidFill>
              </a:rPr>
              <a:t>有限資訊與資源下</a:t>
            </a:r>
            <a:r>
              <a:rPr lang="zh-TW" altLang="en-US" dirty="0"/>
              <a:t>，</a:t>
            </a:r>
            <a:r>
              <a:rPr lang="zh-TW" altLang="en-US" dirty="0">
                <a:solidFill>
                  <a:srgbClr val="FF0000"/>
                </a:solidFill>
              </a:rPr>
              <a:t>可採高階風險評鑑</a:t>
            </a:r>
            <a:r>
              <a:rPr lang="zh-TW" altLang="en-US" dirty="0"/>
              <a:t>以得出風險值，並制定降低風險之對策</a:t>
            </a:r>
            <a:endParaRPr lang="en-US" altLang="zh-TW" dirty="0"/>
          </a:p>
          <a:p>
            <a:pPr lvl="2" algn="just"/>
            <a:r>
              <a:rPr lang="zh-TW" altLang="en-US" dirty="0"/>
              <a:t>當</a:t>
            </a:r>
            <a:r>
              <a:rPr lang="zh-TW" altLang="en-US" dirty="0">
                <a:solidFill>
                  <a:srgbClr val="FF0000"/>
                </a:solidFill>
              </a:rPr>
              <a:t>所識別之資安風險無法降低至可接受風險等級時</a:t>
            </a:r>
            <a:r>
              <a:rPr lang="zh-TW" altLang="en-US" dirty="0"/>
              <a:t>，</a:t>
            </a:r>
            <a:r>
              <a:rPr lang="zh-TW" altLang="en-US" dirty="0">
                <a:solidFill>
                  <a:srgbClr val="FF0000"/>
                </a:solidFill>
              </a:rPr>
              <a:t>不宜取得此項產品或服務</a:t>
            </a:r>
            <a:endParaRPr lang="en-US" altLang="zh-TW" dirty="0">
              <a:solidFill>
                <a:srgbClr val="FF0000"/>
              </a:solidFill>
            </a:endParaRPr>
          </a:p>
          <a:p>
            <a:pPr lvl="2" algn="just"/>
            <a:r>
              <a:rPr lang="zh-TW" altLang="en-US" dirty="0"/>
              <a:t>如</a:t>
            </a:r>
            <a:r>
              <a:rPr lang="zh-TW" altLang="en-US" dirty="0">
                <a:solidFill>
                  <a:srgbClr val="FF0000"/>
                </a:solidFill>
              </a:rPr>
              <a:t>風險值較高時</a:t>
            </a:r>
            <a:r>
              <a:rPr lang="zh-TW" altLang="en-US" dirty="0"/>
              <a:t>，機關宜在簽訂委外契約前，</a:t>
            </a:r>
            <a:r>
              <a:rPr lang="zh-TW" altLang="en-US" dirty="0">
                <a:solidFill>
                  <a:srgbClr val="FF0000"/>
                </a:solidFill>
              </a:rPr>
              <a:t>進行詳細風險評鑑</a:t>
            </a:r>
            <a:r>
              <a:rPr lang="zh-TW" altLang="en-US" dirty="0"/>
              <a:t>，以確保更精確之風險得以被辨識</a:t>
            </a:r>
            <a:endParaRPr lang="zh-TW" altLang="en-US" sz="1600" dirty="0"/>
          </a:p>
          <a:p>
            <a:pPr algn="just"/>
            <a:r>
              <a:rPr lang="zh-TW" altLang="en-US" sz="2400" dirty="0"/>
              <a:t>委外專案編成</a:t>
            </a:r>
            <a:endParaRPr lang="en-US" altLang="zh-TW" sz="2400" dirty="0"/>
          </a:p>
          <a:p>
            <a:pPr lvl="1" algn="just"/>
            <a:r>
              <a:rPr lang="zh-TW" altLang="en-US" sz="2000" dirty="0">
                <a:latin typeface="+mn-lt"/>
                <a:ea typeface="+mn-ea"/>
                <a:cs typeface="SimSun-18030" pitchFamily="49" charset="-122"/>
              </a:rPr>
              <a:t>應</a:t>
            </a:r>
            <a:r>
              <a:rPr lang="zh-TW" altLang="en-US" sz="2000" dirty="0">
                <a:solidFill>
                  <a:srgbClr val="FF0000"/>
                </a:solidFill>
                <a:latin typeface="+mn-lt"/>
                <a:ea typeface="+mn-ea"/>
                <a:cs typeface="SimSun-18030" pitchFamily="49" charset="-122"/>
              </a:rPr>
              <a:t>指派</a:t>
            </a:r>
            <a:r>
              <a:rPr lang="zh-TW" altLang="en-US" sz="2000" dirty="0">
                <a:solidFill>
                  <a:srgbClr val="FF0000"/>
                </a:solidFill>
              </a:rPr>
              <a:t>對資訊委外專案性質或內容</a:t>
            </a:r>
            <a:r>
              <a:rPr lang="zh-TW" altLang="en-US" sz="2000" dirty="0"/>
              <a:t>有</a:t>
            </a:r>
            <a:r>
              <a:rPr lang="zh-TW" altLang="en-US" sz="2000" dirty="0">
                <a:solidFill>
                  <a:srgbClr val="FF0000"/>
                </a:solidFill>
              </a:rPr>
              <a:t>充分了解</a:t>
            </a:r>
            <a:r>
              <a:rPr lang="zh-TW" altLang="en-US" sz="2000" dirty="0"/>
              <a:t>能力</a:t>
            </a:r>
            <a:r>
              <a:rPr lang="zh-TW" altLang="en-US" sz="2000" dirty="0">
                <a:solidFill>
                  <a:srgbClr val="FF0000"/>
                </a:solidFill>
                <a:latin typeface="+mn-lt"/>
                <a:ea typeface="+mn-ea"/>
                <a:cs typeface="SimSun-18030" pitchFamily="49" charset="-122"/>
              </a:rPr>
              <a:t>之專案負責人</a:t>
            </a:r>
            <a:endParaRPr lang="en-US" altLang="zh-TW" sz="2000" dirty="0">
              <a:solidFill>
                <a:srgbClr val="FF0000"/>
              </a:solidFill>
              <a:latin typeface="+mn-lt"/>
              <a:ea typeface="+mn-ea"/>
              <a:cs typeface="SimSun-18030" pitchFamily="49" charset="-122"/>
            </a:endParaRPr>
          </a:p>
          <a:p>
            <a:pPr lvl="1" algn="just"/>
            <a:r>
              <a:rPr lang="zh-TW" altLang="en-US" sz="2000" kern="1200" dirty="0">
                <a:latin typeface="微軟正黑體" panose="020B0604030504040204" pitchFamily="34" charset="-120"/>
                <a:ea typeface="微軟正黑體" panose="020B0604030504040204" pitchFamily="34" charset="-120"/>
              </a:rPr>
              <a:t>視委外性質與規模邀請採購</a:t>
            </a:r>
            <a:r>
              <a:rPr lang="en-US" altLang="zh-TW" sz="2000" kern="1200" dirty="0">
                <a:latin typeface="微軟正黑體" panose="020B0604030504040204" pitchFamily="34" charset="-120"/>
                <a:ea typeface="微軟正黑體" panose="020B0604030504040204" pitchFamily="34" charset="-120"/>
              </a:rPr>
              <a:t>(</a:t>
            </a:r>
            <a:r>
              <a:rPr lang="zh-TW" altLang="en-US" sz="2000" kern="1200" dirty="0">
                <a:latin typeface="微軟正黑體" panose="020B0604030504040204" pitchFamily="34" charset="-120"/>
                <a:ea typeface="微軟正黑體" panose="020B0604030504040204" pitchFamily="34" charset="-120"/>
              </a:rPr>
              <a:t>總務</a:t>
            </a:r>
            <a:r>
              <a:rPr lang="en-US" altLang="zh-TW" sz="2000" kern="1200" dirty="0">
                <a:latin typeface="微軟正黑體" panose="020B0604030504040204" pitchFamily="34" charset="-120"/>
                <a:ea typeface="微軟正黑體" panose="020B0604030504040204" pitchFamily="34" charset="-120"/>
              </a:rPr>
              <a:t>)</a:t>
            </a:r>
            <a:r>
              <a:rPr lang="zh-TW" altLang="en-US" sz="2000" kern="1200" dirty="0">
                <a:latin typeface="微軟正黑體" panose="020B0604030504040204" pitchFamily="34" charset="-120"/>
                <a:ea typeface="微軟正黑體" panose="020B0604030504040204" pitchFamily="34" charset="-120"/>
              </a:rPr>
              <a:t>、法務、會</a:t>
            </a:r>
            <a:r>
              <a:rPr lang="en-US" altLang="zh-TW" sz="2000" kern="1200" dirty="0">
                <a:latin typeface="微軟正黑體" panose="020B0604030504040204" pitchFamily="34" charset="-120"/>
                <a:ea typeface="微軟正黑體" panose="020B0604030504040204" pitchFamily="34" charset="-120"/>
              </a:rPr>
              <a:t>(</a:t>
            </a:r>
            <a:r>
              <a:rPr lang="zh-TW" altLang="en-US" sz="2000" kern="1200" dirty="0">
                <a:latin typeface="微軟正黑體" panose="020B0604030504040204" pitchFamily="34" charset="-120"/>
                <a:ea typeface="微軟正黑體" panose="020B0604030504040204" pitchFamily="34" charset="-120"/>
              </a:rPr>
              <a:t>主</a:t>
            </a:r>
            <a:r>
              <a:rPr lang="en-US" altLang="zh-TW" sz="2000" kern="1200" dirty="0">
                <a:latin typeface="微軟正黑體" panose="020B0604030504040204" pitchFamily="34" charset="-120"/>
                <a:ea typeface="微軟正黑體" panose="020B0604030504040204" pitchFamily="34" charset="-120"/>
              </a:rPr>
              <a:t>)</a:t>
            </a:r>
            <a:r>
              <a:rPr lang="zh-TW" altLang="en-US" sz="2000" kern="1200" dirty="0">
                <a:latin typeface="微軟正黑體" panose="020B0604030504040204" pitchFamily="34" charset="-120"/>
                <a:ea typeface="微軟正黑體" panose="020B0604030504040204" pitchFamily="34" charset="-120"/>
              </a:rPr>
              <a:t>計、業務、資訊及政風等單位人員參與</a:t>
            </a:r>
            <a:endParaRPr lang="en-US" altLang="zh-TW" sz="2000" dirty="0">
              <a:latin typeface="+mn-lt"/>
              <a:ea typeface="+mn-ea"/>
              <a:cs typeface="SimSun-18030" pitchFamily="49" charset="-122"/>
            </a:endParaRPr>
          </a:p>
        </p:txBody>
      </p:sp>
    </p:spTree>
    <p:extLst>
      <p:ext uri="{BB962C8B-B14F-4D97-AF65-F5344CB8AC3E}">
        <p14:creationId xmlns:p14="http://schemas.microsoft.com/office/powerpoint/2010/main" val="19324522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115616" y="117028"/>
            <a:ext cx="7458831" cy="935708"/>
          </a:xfrm>
        </p:spPr>
        <p:txBody>
          <a:bodyPr/>
          <a:lstStyle/>
          <a:p>
            <a:r>
              <a:rPr lang="zh-TW" altLang="en-US" dirty="0"/>
              <a:t>計畫階段</a:t>
            </a:r>
            <a:r>
              <a:rPr lang="en-US" altLang="zh-TW" dirty="0"/>
              <a:t>(3/3)</a:t>
            </a:r>
            <a:endParaRPr lang="zh-TW" altLang="en-US" dirty="0"/>
          </a:p>
        </p:txBody>
      </p:sp>
      <p:sp>
        <p:nvSpPr>
          <p:cNvPr id="23556" name="Rectangle 3"/>
          <p:cNvSpPr>
            <a:spLocks noGrp="1" noChangeArrowheads="1"/>
          </p:cNvSpPr>
          <p:nvPr>
            <p:ph type="body" idx="1"/>
          </p:nvPr>
        </p:nvSpPr>
        <p:spPr>
          <a:xfrm>
            <a:off x="611559" y="1124744"/>
            <a:ext cx="8071271" cy="5229320"/>
          </a:xfrm>
        </p:spPr>
        <p:txBody>
          <a:bodyPr/>
          <a:lstStyle/>
          <a:p>
            <a:pPr algn="just"/>
            <a:r>
              <a:rPr lang="zh-TW" altLang="en-US" sz="2400" dirty="0"/>
              <a:t>委外資安需求識別</a:t>
            </a:r>
            <a:endParaRPr lang="en-US" altLang="zh-TW" sz="2400" dirty="0"/>
          </a:p>
          <a:p>
            <a:pPr lvl="1" algn="just"/>
            <a:r>
              <a:rPr lang="zh-TW" altLang="en-US" sz="2000" dirty="0"/>
              <a:t>建立資訊委外資安策略</a:t>
            </a:r>
            <a:endParaRPr lang="en-US" altLang="zh-TW" sz="2000" dirty="0"/>
          </a:p>
          <a:p>
            <a:pPr lvl="2" algn="just"/>
            <a:r>
              <a:rPr lang="zh-TW" altLang="en-US" sz="1600" dirty="0"/>
              <a:t>視專案時程</a:t>
            </a:r>
            <a:r>
              <a:rPr lang="zh-TW" altLang="en-US" sz="1600" dirty="0">
                <a:solidFill>
                  <a:srgbClr val="FF0000"/>
                </a:solidFill>
              </a:rPr>
              <a:t>定期審查資安策略</a:t>
            </a:r>
            <a:r>
              <a:rPr lang="zh-TW" altLang="en-US" sz="1600" dirty="0"/>
              <a:t>，或於發生重大營運、法律、法規、架構、政策及契約變更時審查之，確保資安策略讓相關人員知曉</a:t>
            </a:r>
            <a:r>
              <a:rPr lang="en-US" altLang="zh-TW" sz="1600" dirty="0"/>
              <a:t>(</a:t>
            </a:r>
            <a:r>
              <a:rPr lang="zh-TW" altLang="en-US" sz="1600" dirty="0"/>
              <a:t>包含委外廠商相關人員</a:t>
            </a:r>
            <a:r>
              <a:rPr lang="en-US" altLang="zh-TW" sz="1600" dirty="0"/>
              <a:t>)</a:t>
            </a:r>
          </a:p>
          <a:p>
            <a:pPr lvl="1" algn="just"/>
            <a:r>
              <a:rPr lang="zh-TW" altLang="en-US" sz="2000" dirty="0"/>
              <a:t>識別委外廠商之限制</a:t>
            </a:r>
            <a:endParaRPr lang="en-US" altLang="zh-TW" sz="2000" dirty="0"/>
          </a:p>
          <a:p>
            <a:pPr lvl="2" algn="just"/>
            <a:r>
              <a:rPr lang="zh-TW" altLang="en-US" sz="1600" dirty="0">
                <a:solidFill>
                  <a:srgbClr val="FF0000"/>
                </a:solidFill>
              </a:rPr>
              <a:t>視資訊委外產品或服務之本質</a:t>
            </a:r>
            <a:r>
              <a:rPr lang="zh-TW" altLang="en-US" sz="1600" dirty="0"/>
              <a:t>，考量委外產品與服務是否涉及國家機密、影響國家安全或受</a:t>
            </a:r>
            <a:r>
              <a:rPr lang="en-US" altLang="zh-TW" sz="1600" dirty="0"/>
              <a:t>WTO</a:t>
            </a:r>
            <a:r>
              <a:rPr lang="zh-TW" altLang="en-US" sz="1600" dirty="0"/>
              <a:t>政府採購協定之規範，以</a:t>
            </a:r>
            <a:r>
              <a:rPr lang="zh-TW" altLang="en-US" sz="1600" dirty="0">
                <a:solidFill>
                  <a:srgbClr val="FF0000"/>
                </a:solidFill>
              </a:rPr>
              <a:t>限制投標廠商</a:t>
            </a:r>
            <a:r>
              <a:rPr lang="zh-TW" altLang="en-US" sz="1600" dirty="0"/>
              <a:t>或其人員之</a:t>
            </a:r>
            <a:r>
              <a:rPr lang="zh-TW" altLang="en-US" sz="1600" dirty="0">
                <a:solidFill>
                  <a:srgbClr val="FF0000"/>
                </a:solidFill>
              </a:rPr>
              <a:t>資格</a:t>
            </a:r>
            <a:endParaRPr lang="en-US" altLang="zh-TW" sz="1600" dirty="0">
              <a:solidFill>
                <a:srgbClr val="FF0000"/>
              </a:solidFill>
            </a:endParaRPr>
          </a:p>
          <a:p>
            <a:pPr lvl="1" algn="just"/>
            <a:r>
              <a:rPr lang="zh-TW" altLang="en-US" sz="2000" dirty="0"/>
              <a:t>邀請廠商提出對應措施方案</a:t>
            </a:r>
            <a:endParaRPr lang="en-US" altLang="zh-TW" sz="2000" dirty="0"/>
          </a:p>
          <a:p>
            <a:pPr lvl="2" algn="just"/>
            <a:r>
              <a:rPr lang="zh-TW" altLang="en-US" sz="1600" dirty="0"/>
              <a:t>針對各項資通安全需求，</a:t>
            </a:r>
            <a:r>
              <a:rPr lang="zh-TW" altLang="en-US" sz="1600" dirty="0">
                <a:solidFill>
                  <a:srgbClr val="FF0000"/>
                </a:solidFill>
              </a:rPr>
              <a:t>經由</a:t>
            </a:r>
            <a:r>
              <a:rPr lang="en-US" altLang="zh-TW" sz="1600" dirty="0">
                <a:solidFill>
                  <a:srgbClr val="FF0000"/>
                </a:solidFill>
              </a:rPr>
              <a:t>RFI</a:t>
            </a:r>
            <a:r>
              <a:rPr lang="zh-TW" altLang="en-US" sz="1600" dirty="0">
                <a:solidFill>
                  <a:srgbClr val="FF0000"/>
                </a:solidFill>
              </a:rPr>
              <a:t>或</a:t>
            </a:r>
            <a:r>
              <a:rPr lang="en-US" altLang="zh-TW" sz="1600" dirty="0">
                <a:solidFill>
                  <a:srgbClr val="FF0000"/>
                </a:solidFill>
              </a:rPr>
              <a:t>RFC</a:t>
            </a:r>
            <a:r>
              <a:rPr lang="zh-TW" altLang="en-US" sz="1600" dirty="0"/>
              <a:t>等方式徵詢委外廠商</a:t>
            </a:r>
            <a:r>
              <a:rPr lang="zh-TW" altLang="en-US" sz="1600" dirty="0">
                <a:solidFill>
                  <a:srgbClr val="FF0000"/>
                </a:solidFill>
              </a:rPr>
              <a:t>提供相對應建議</a:t>
            </a:r>
            <a:r>
              <a:rPr lang="zh-TW" altLang="en-US" sz="1600" dirty="0"/>
              <a:t>措施</a:t>
            </a:r>
            <a:endParaRPr lang="en-US" altLang="zh-TW" sz="1600" dirty="0"/>
          </a:p>
          <a:p>
            <a:pPr lvl="1" algn="just"/>
            <a:r>
              <a:rPr lang="zh-TW" altLang="en-US" sz="2000" dirty="0"/>
              <a:t>建立資訊委外資安管理計畫</a:t>
            </a:r>
            <a:endParaRPr lang="en-US" altLang="zh-TW" sz="2000" dirty="0"/>
          </a:p>
          <a:p>
            <a:pPr lvl="2" algn="just"/>
            <a:r>
              <a:rPr lang="zh-TW" altLang="en-US" sz="1600" dirty="0"/>
              <a:t>對委外個案應具備之資安需求項目進行詳細分析，並將之具體化為資訊委外資安管理計畫，以提供擬訂以下文件之依據</a:t>
            </a:r>
          </a:p>
          <a:p>
            <a:pPr lvl="3" algn="just"/>
            <a:r>
              <a:rPr lang="zh-TW" altLang="en-US" sz="1400" dirty="0">
                <a:solidFill>
                  <a:srgbClr val="FF0000"/>
                </a:solidFill>
              </a:rPr>
              <a:t>徵求建議書文件</a:t>
            </a:r>
            <a:r>
              <a:rPr lang="en-US" altLang="zh-TW" sz="1400" dirty="0"/>
              <a:t>(</a:t>
            </a:r>
            <a:r>
              <a:rPr lang="zh-TW" altLang="en-US" sz="1400" dirty="0"/>
              <a:t>詳細陳述對欲採購產品或服務本身資安要求</a:t>
            </a:r>
            <a:r>
              <a:rPr lang="en-US" altLang="zh-TW" sz="1400" dirty="0"/>
              <a:t>)</a:t>
            </a:r>
          </a:p>
          <a:p>
            <a:pPr lvl="3" algn="just"/>
            <a:r>
              <a:rPr lang="zh-TW" altLang="en-US" sz="1400" dirty="0">
                <a:solidFill>
                  <a:srgbClr val="FF0000"/>
                </a:solidFill>
              </a:rPr>
              <a:t>資訊委外契約書</a:t>
            </a:r>
            <a:r>
              <a:rPr lang="en-US" altLang="zh-TW" sz="1400" dirty="0"/>
              <a:t>(</a:t>
            </a:r>
            <a:r>
              <a:rPr lang="zh-TW" altLang="en-US" sz="1400" dirty="0"/>
              <a:t>明訂採購流程中廠商之資安義務與責任</a:t>
            </a:r>
            <a:r>
              <a:rPr lang="en-US" altLang="zh-TW" sz="1400" dirty="0"/>
              <a:t>)</a:t>
            </a:r>
          </a:p>
          <a:p>
            <a:pPr lvl="3" algn="just"/>
            <a:r>
              <a:rPr lang="zh-TW" altLang="en-US" sz="1400" dirty="0">
                <a:solidFill>
                  <a:srgbClr val="FF0000"/>
                </a:solidFill>
              </a:rPr>
              <a:t>資訊委外服務水準協定</a:t>
            </a:r>
            <a:r>
              <a:rPr lang="en-US" altLang="zh-TW" sz="1400" dirty="0"/>
              <a:t>(</a:t>
            </a:r>
            <a:r>
              <a:rPr lang="zh-TW" altLang="en-US" sz="1400" dirty="0"/>
              <a:t>明訂可量測之服務水準</a:t>
            </a:r>
            <a:r>
              <a:rPr lang="en-US" altLang="zh-TW" sz="1400" dirty="0"/>
              <a:t>)</a:t>
            </a:r>
          </a:p>
          <a:p>
            <a:pPr lvl="2" algn="just"/>
            <a:endParaRPr lang="en-US" altLang="zh-TW" sz="1600" dirty="0"/>
          </a:p>
        </p:txBody>
      </p:sp>
    </p:spTree>
    <p:extLst>
      <p:ext uri="{BB962C8B-B14F-4D97-AF65-F5344CB8AC3E}">
        <p14:creationId xmlns:p14="http://schemas.microsoft.com/office/powerpoint/2010/main" val="3225094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115616" y="117028"/>
            <a:ext cx="7458831" cy="935708"/>
          </a:xfrm>
        </p:spPr>
        <p:txBody>
          <a:bodyPr/>
          <a:lstStyle/>
          <a:p>
            <a:r>
              <a:rPr lang="zh-TW" altLang="en-US" dirty="0"/>
              <a:t>招標階段</a:t>
            </a:r>
          </a:p>
        </p:txBody>
      </p:sp>
      <p:sp>
        <p:nvSpPr>
          <p:cNvPr id="25604" name="Rectangle 3"/>
          <p:cNvSpPr>
            <a:spLocks noGrp="1" noChangeArrowheads="1"/>
          </p:cNvSpPr>
          <p:nvPr>
            <p:ph type="body" idx="1"/>
          </p:nvPr>
        </p:nvSpPr>
        <p:spPr>
          <a:xfrm>
            <a:off x="611559" y="1052736"/>
            <a:ext cx="8071271" cy="5229320"/>
          </a:xfrm>
        </p:spPr>
        <p:txBody>
          <a:bodyPr/>
          <a:lstStyle/>
          <a:p>
            <a:pPr algn="just"/>
            <a:r>
              <a:rPr lang="zh-TW" altLang="en-US" dirty="0"/>
              <a:t>招標階段之重點在</a:t>
            </a:r>
            <a:r>
              <a:rPr lang="zh-TW" altLang="en-US" dirty="0">
                <a:solidFill>
                  <a:srgbClr val="FF0000"/>
                </a:solidFill>
              </a:rPr>
              <a:t>遴選適宜之委外廠商</a:t>
            </a:r>
            <a:endParaRPr lang="en-US" altLang="zh-TW" dirty="0">
              <a:solidFill>
                <a:srgbClr val="FF0000"/>
              </a:solidFill>
            </a:endParaRPr>
          </a:p>
          <a:p>
            <a:pPr algn="just"/>
            <a:r>
              <a:rPr lang="zh-TW" altLang="en-US" dirty="0"/>
              <a:t>招標階段作業包含定義委外廠商評估準則、備妥保密協議書、招標文件、蒐集廠商投標文件及評選服務建議書等作業</a:t>
            </a:r>
            <a:endParaRPr lang="en-US" altLang="zh-TW" dirty="0"/>
          </a:p>
          <a:p>
            <a:pPr algn="just"/>
            <a:r>
              <a:rPr lang="zh-TW" altLang="en-US" dirty="0"/>
              <a:t>資安管理重點著重在</a:t>
            </a:r>
            <a:r>
              <a:rPr lang="en-US" altLang="zh-TW" dirty="0"/>
              <a:t>RFP</a:t>
            </a:r>
            <a:r>
              <a:rPr lang="zh-TW" altLang="en-US" dirty="0"/>
              <a:t>撰寫之完整度與評選準則中之資安要求符合度</a:t>
            </a:r>
            <a:endParaRPr lang="en-US" altLang="zh-TW" dirty="0"/>
          </a:p>
          <a:p>
            <a:pPr marL="0" indent="0" algn="just">
              <a:buNone/>
            </a:pPr>
            <a:endParaRPr lang="zh-TW" altLang="en-US" sz="2400" dirty="0"/>
          </a:p>
        </p:txBody>
      </p:sp>
    </p:spTree>
    <p:extLst>
      <p:ext uri="{BB962C8B-B14F-4D97-AF65-F5344CB8AC3E}">
        <p14:creationId xmlns:p14="http://schemas.microsoft.com/office/powerpoint/2010/main" val="39917088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115616" y="116632"/>
            <a:ext cx="7458831" cy="935708"/>
          </a:xfrm>
        </p:spPr>
        <p:txBody>
          <a:bodyPr/>
          <a:lstStyle/>
          <a:p>
            <a:r>
              <a:rPr lang="zh-TW" altLang="en-US" dirty="0"/>
              <a:t>決標階段</a:t>
            </a:r>
          </a:p>
        </p:txBody>
      </p:sp>
      <p:sp>
        <p:nvSpPr>
          <p:cNvPr id="27652" name="Rectangle 3"/>
          <p:cNvSpPr>
            <a:spLocks noGrp="1" noChangeArrowheads="1"/>
          </p:cNvSpPr>
          <p:nvPr>
            <p:ph type="body" idx="1"/>
          </p:nvPr>
        </p:nvSpPr>
        <p:spPr>
          <a:xfrm>
            <a:off x="611560" y="1052736"/>
            <a:ext cx="8071271" cy="5229320"/>
          </a:xfrm>
        </p:spPr>
        <p:txBody>
          <a:bodyPr/>
          <a:lstStyle/>
          <a:p>
            <a:pPr algn="just"/>
            <a:r>
              <a:rPr lang="zh-TW" altLang="en-US" dirty="0"/>
              <a:t>決標階段之重點為</a:t>
            </a:r>
            <a:r>
              <a:rPr lang="zh-TW" altLang="en-US" dirty="0">
                <a:solidFill>
                  <a:srgbClr val="FF0000"/>
                </a:solidFill>
              </a:rPr>
              <a:t>與廠商之簽約作業</a:t>
            </a:r>
            <a:endParaRPr lang="en-US" altLang="zh-TW" dirty="0">
              <a:solidFill>
                <a:srgbClr val="FF0000"/>
              </a:solidFill>
            </a:endParaRPr>
          </a:p>
          <a:p>
            <a:pPr lvl="1" algn="just"/>
            <a:r>
              <a:rPr lang="zh-TW" altLang="en-US" dirty="0"/>
              <a:t>機關與委外廠商雙方依據招標文件與廠商回應之服務建議書進行最終協議，於</a:t>
            </a:r>
            <a:r>
              <a:rPr lang="zh-TW" altLang="en-US" dirty="0">
                <a:solidFill>
                  <a:srgbClr val="FF0000"/>
                </a:solidFill>
              </a:rPr>
              <a:t>雙方協議並確定契約內容</a:t>
            </a:r>
            <a:r>
              <a:rPr lang="zh-TW" altLang="en-US" dirty="0"/>
              <a:t>後，</a:t>
            </a:r>
            <a:r>
              <a:rPr lang="zh-TW" altLang="en-US" dirty="0">
                <a:solidFill>
                  <a:srgbClr val="FF0000"/>
                </a:solidFill>
              </a:rPr>
              <a:t>即進行簽約作業</a:t>
            </a:r>
          </a:p>
          <a:p>
            <a:pPr algn="just"/>
            <a:r>
              <a:rPr lang="zh-TW" altLang="en-US" dirty="0"/>
              <a:t>簽約行為重點</a:t>
            </a:r>
          </a:p>
          <a:p>
            <a:pPr lvl="1" algn="just"/>
            <a:r>
              <a:rPr lang="zh-TW" altLang="en-US" sz="2400" dirty="0"/>
              <a:t>查核廠商</a:t>
            </a:r>
            <a:r>
              <a:rPr lang="zh-TW" altLang="en-US" sz="2400" dirty="0">
                <a:solidFill>
                  <a:srgbClr val="FF0000"/>
                </a:solidFill>
              </a:rPr>
              <a:t>是否完成保密切結</a:t>
            </a:r>
            <a:endParaRPr lang="en-US" altLang="zh-TW" sz="2400" dirty="0">
              <a:solidFill>
                <a:srgbClr val="FF0000"/>
              </a:solidFill>
            </a:endParaRPr>
          </a:p>
          <a:p>
            <a:pPr lvl="1" algn="just"/>
            <a:r>
              <a:rPr lang="zh-TW" altLang="en-US" sz="2400" dirty="0">
                <a:solidFill>
                  <a:srgbClr val="FF0000"/>
                </a:solidFill>
              </a:rPr>
              <a:t>完成專案編組</a:t>
            </a:r>
            <a:endParaRPr lang="en-US" altLang="zh-TW" sz="2400" dirty="0">
              <a:solidFill>
                <a:srgbClr val="FF0000"/>
              </a:solidFill>
            </a:endParaRPr>
          </a:p>
          <a:p>
            <a:pPr lvl="2" algn="just"/>
            <a:r>
              <a:rPr lang="zh-TW" altLang="en-US" dirty="0"/>
              <a:t>例如：得標廠商於簽約前須依據招標文件規定，提出各項保密切結，並就機關需求規劃資通安全管理措施，廠商專案組織人員之遴選與質量需考量重新調整，並賦予適當職掌，以利承辦單位依據契約執行各項查核，並做成紀錄</a:t>
            </a:r>
          </a:p>
        </p:txBody>
      </p:sp>
    </p:spTree>
    <p:extLst>
      <p:ext uri="{BB962C8B-B14F-4D97-AF65-F5344CB8AC3E}">
        <p14:creationId xmlns:p14="http://schemas.microsoft.com/office/powerpoint/2010/main" val="37416537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剪去單一角落矩形 1"/>
          <p:cNvSpPr/>
          <p:nvPr/>
        </p:nvSpPr>
        <p:spPr bwMode="auto">
          <a:xfrm>
            <a:off x="827584" y="2130424"/>
            <a:ext cx="7630616" cy="1756800"/>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9218" name="Rectangle 4"/>
          <p:cNvSpPr>
            <a:spLocks noGrp="1" noChangeArrowheads="1"/>
          </p:cNvSpPr>
          <p:nvPr>
            <p:ph type="ctrTitle"/>
          </p:nvPr>
        </p:nvSpPr>
        <p:spPr>
          <a:xfrm>
            <a:off x="685800" y="2130424"/>
            <a:ext cx="7772400" cy="1756800"/>
          </a:xfrm>
        </p:spPr>
        <p:txBody>
          <a:bodyPr/>
          <a:lstStyle/>
          <a:p>
            <a:pPr algn="ctr"/>
            <a:r>
              <a:rPr lang="zh-TW" altLang="en-US" dirty="0"/>
              <a:t>第</a:t>
            </a:r>
            <a:r>
              <a:rPr lang="en-US" altLang="zh-TW" dirty="0"/>
              <a:t>5</a:t>
            </a:r>
            <a:r>
              <a:rPr lang="zh-TW" altLang="en-US" dirty="0"/>
              <a:t>單元</a:t>
            </a:r>
            <a:br>
              <a:rPr lang="zh-TW" altLang="en-US" dirty="0"/>
            </a:br>
            <a:r>
              <a:rPr lang="zh-TW" altLang="en-US" dirty="0"/>
              <a:t>資訊委外安全 </a:t>
            </a:r>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878407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115616" y="117028"/>
            <a:ext cx="7458831" cy="935708"/>
          </a:xfrm>
        </p:spPr>
        <p:txBody>
          <a:bodyPr/>
          <a:lstStyle/>
          <a:p>
            <a:r>
              <a:rPr lang="zh-TW" altLang="en-US" dirty="0"/>
              <a:t>履約管理階段</a:t>
            </a:r>
            <a:r>
              <a:rPr lang="en-US" altLang="zh-TW" dirty="0"/>
              <a:t>(1/2)</a:t>
            </a:r>
          </a:p>
        </p:txBody>
      </p:sp>
      <p:sp>
        <p:nvSpPr>
          <p:cNvPr id="29700" name="Rectangle 3"/>
          <p:cNvSpPr>
            <a:spLocks noGrp="1" noChangeArrowheads="1"/>
          </p:cNvSpPr>
          <p:nvPr>
            <p:ph type="body" idx="1"/>
          </p:nvPr>
        </p:nvSpPr>
        <p:spPr>
          <a:xfrm>
            <a:off x="611559" y="980728"/>
            <a:ext cx="8071271" cy="5805264"/>
          </a:xfrm>
        </p:spPr>
        <p:txBody>
          <a:bodyPr/>
          <a:lstStyle/>
          <a:p>
            <a:pPr algn="just"/>
            <a:r>
              <a:rPr lang="zh-TW" altLang="en-US" sz="2400" dirty="0"/>
              <a:t>資通安全組織</a:t>
            </a:r>
          </a:p>
          <a:p>
            <a:pPr lvl="1" algn="just"/>
            <a:r>
              <a:rPr lang="zh-TW" altLang="en-US" sz="2000" dirty="0"/>
              <a:t>機關與委外廠商皆應指定</a:t>
            </a:r>
            <a:r>
              <a:rPr lang="zh-TW" altLang="en-US" sz="2000" dirty="0">
                <a:solidFill>
                  <a:srgbClr val="FF0000"/>
                </a:solidFill>
              </a:rPr>
              <a:t>專案管理人員，負責推動、協調及督導資通安全管理</a:t>
            </a:r>
            <a:r>
              <a:rPr lang="zh-TW" altLang="en-US" sz="2000" dirty="0"/>
              <a:t>事項</a:t>
            </a:r>
          </a:p>
          <a:p>
            <a:pPr algn="just"/>
            <a:r>
              <a:rPr lang="zh-TW" altLang="en-US" sz="2400" dirty="0"/>
              <a:t>資訊委外風險持續識別</a:t>
            </a:r>
          </a:p>
          <a:p>
            <a:pPr lvl="1" algn="just"/>
            <a:r>
              <a:rPr lang="zh-TW" altLang="en-US" sz="2000" dirty="0"/>
              <a:t>機關資訊委外過程中之資通安全風險，宜在</a:t>
            </a:r>
            <a:r>
              <a:rPr lang="zh-TW" altLang="en-US" sz="2000" dirty="0">
                <a:solidFill>
                  <a:srgbClr val="FF0000"/>
                </a:solidFill>
              </a:rPr>
              <a:t>核准廠商存取內部設施前加以識別</a:t>
            </a:r>
            <a:r>
              <a:rPr lang="zh-TW" altLang="en-US" sz="2000" dirty="0"/>
              <a:t>，並作適當之控制措施</a:t>
            </a:r>
            <a:endParaRPr lang="en-US" altLang="zh-TW" sz="2000" dirty="0"/>
          </a:p>
          <a:p>
            <a:pPr lvl="1" algn="just"/>
            <a:r>
              <a:rPr lang="zh-TW" altLang="en-US" sz="2000" dirty="0"/>
              <a:t>若需要</a:t>
            </a:r>
            <a:r>
              <a:rPr lang="zh-TW" altLang="en-US" sz="2000" dirty="0">
                <a:solidFill>
                  <a:srgbClr val="FF0000"/>
                </a:solidFill>
              </a:rPr>
              <a:t>允許委外廠商存取機關之資訊處理設施或資訊</a:t>
            </a:r>
            <a:r>
              <a:rPr lang="zh-TW" altLang="en-US" sz="2000" dirty="0"/>
              <a:t>，</a:t>
            </a:r>
            <a:r>
              <a:rPr lang="zh-TW" altLang="en-US" sz="2000" dirty="0">
                <a:solidFill>
                  <a:srgbClr val="FF0000"/>
                </a:solidFill>
              </a:rPr>
              <a:t>宜執行風險評鑑以識別特定控制措施</a:t>
            </a:r>
            <a:r>
              <a:rPr lang="zh-TW" altLang="en-US" sz="2000" dirty="0"/>
              <a:t>之要求</a:t>
            </a:r>
          </a:p>
          <a:p>
            <a:pPr algn="just"/>
            <a:r>
              <a:rPr lang="zh-TW" altLang="en-US" sz="2400" dirty="0"/>
              <a:t>資訊委外人力資源安全</a:t>
            </a:r>
            <a:r>
              <a:rPr lang="en-US" altLang="zh-TW" sz="2400" dirty="0"/>
              <a:t>(</a:t>
            </a:r>
            <a:r>
              <a:rPr lang="zh-TW" altLang="en-US" sz="2400" dirty="0"/>
              <a:t>僱用前、期間、終止或變更</a:t>
            </a:r>
            <a:r>
              <a:rPr lang="en-US" altLang="zh-TW" sz="2400" dirty="0"/>
              <a:t>)</a:t>
            </a:r>
          </a:p>
          <a:p>
            <a:pPr lvl="1" algn="just"/>
            <a:r>
              <a:rPr lang="zh-TW" altLang="en-US" sz="2000" dirty="0"/>
              <a:t>委外前宜依工作職掌</a:t>
            </a:r>
            <a:r>
              <a:rPr lang="zh-TW" altLang="en-US" sz="2000" dirty="0">
                <a:solidFill>
                  <a:srgbClr val="FF0000"/>
                </a:solidFill>
              </a:rPr>
              <a:t>進行人員的篩選</a:t>
            </a:r>
            <a:endParaRPr lang="en-US" altLang="zh-TW" sz="2000" dirty="0">
              <a:solidFill>
                <a:srgbClr val="FF0000"/>
              </a:solidFill>
            </a:endParaRPr>
          </a:p>
          <a:p>
            <a:pPr lvl="1" algn="just"/>
            <a:r>
              <a:rPr lang="zh-TW" altLang="en-US" sz="2000" dirty="0"/>
              <a:t>委外廠商之作業員工，由個人同意並</a:t>
            </a:r>
            <a:r>
              <a:rPr lang="zh-TW" altLang="en-US" sz="2000" dirty="0">
                <a:solidFill>
                  <a:srgbClr val="FF0000"/>
                </a:solidFill>
              </a:rPr>
              <a:t>簽署其僱用同意書</a:t>
            </a:r>
            <a:r>
              <a:rPr lang="zh-TW" altLang="en-US" sz="2000" dirty="0"/>
              <a:t>，該</a:t>
            </a:r>
            <a:r>
              <a:rPr lang="zh-TW" altLang="en-US" sz="2000" dirty="0">
                <a:solidFill>
                  <a:srgbClr val="FF0000"/>
                </a:solidFill>
              </a:rPr>
              <a:t>同意書陳述其與機關對資通安全之責任</a:t>
            </a:r>
            <a:endParaRPr lang="en-US" altLang="zh-TW" sz="2000" dirty="0">
              <a:solidFill>
                <a:srgbClr val="FF0000"/>
              </a:solidFill>
            </a:endParaRPr>
          </a:p>
          <a:p>
            <a:pPr lvl="1" algn="just"/>
            <a:r>
              <a:rPr lang="zh-TW" altLang="en-US" sz="2000" dirty="0"/>
              <a:t>宜</a:t>
            </a:r>
            <a:r>
              <a:rPr lang="zh-TW" altLang="en-US" sz="2000" dirty="0">
                <a:solidFill>
                  <a:srgbClr val="FF0000"/>
                </a:solidFill>
              </a:rPr>
              <a:t>提供資訊委外人員資安程序</a:t>
            </a:r>
            <a:r>
              <a:rPr lang="zh-TW" altLang="en-US" sz="2000" dirty="0"/>
              <a:t>與</a:t>
            </a:r>
            <a:r>
              <a:rPr lang="zh-TW" altLang="en-US" sz="2000" dirty="0">
                <a:solidFill>
                  <a:srgbClr val="FF0000"/>
                </a:solidFill>
              </a:rPr>
              <a:t>資訊處理設施</a:t>
            </a:r>
            <a:r>
              <a:rPr lang="zh-TW" altLang="en-US" sz="2000" dirty="0"/>
              <a:t>之正確使用</a:t>
            </a:r>
            <a:r>
              <a:rPr lang="zh-TW" altLang="en-US" sz="2000" dirty="0">
                <a:solidFill>
                  <a:srgbClr val="FF0000"/>
                </a:solidFill>
              </a:rPr>
              <a:t>認知教育及訓練</a:t>
            </a:r>
            <a:r>
              <a:rPr lang="zh-TW" altLang="en-US" sz="2000" dirty="0"/>
              <a:t>，以將可能之資安風險降至最低</a:t>
            </a:r>
            <a:endParaRPr lang="en-US" altLang="zh-TW" sz="2000" dirty="0"/>
          </a:p>
        </p:txBody>
      </p:sp>
    </p:spTree>
    <p:extLst>
      <p:ext uri="{BB962C8B-B14F-4D97-AF65-F5344CB8AC3E}">
        <p14:creationId xmlns:p14="http://schemas.microsoft.com/office/powerpoint/2010/main" val="1080367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115616" y="117028"/>
            <a:ext cx="7458831" cy="935708"/>
          </a:xfrm>
        </p:spPr>
        <p:txBody>
          <a:bodyPr/>
          <a:lstStyle/>
          <a:p>
            <a:r>
              <a:rPr lang="zh-TW" altLang="en-US" dirty="0"/>
              <a:t>履約管理階段</a:t>
            </a:r>
            <a:r>
              <a:rPr lang="en-US" altLang="zh-TW" dirty="0"/>
              <a:t>(2/2)</a:t>
            </a:r>
            <a:endParaRPr lang="zh-TW" altLang="en-US" dirty="0"/>
          </a:p>
        </p:txBody>
      </p:sp>
      <p:sp>
        <p:nvSpPr>
          <p:cNvPr id="31748" name="Rectangle 3"/>
          <p:cNvSpPr>
            <a:spLocks noGrp="1" noChangeArrowheads="1"/>
          </p:cNvSpPr>
          <p:nvPr>
            <p:ph type="body" idx="1"/>
          </p:nvPr>
        </p:nvSpPr>
        <p:spPr>
          <a:xfrm>
            <a:off x="590872" y="980728"/>
            <a:ext cx="8229600" cy="5517902"/>
          </a:xfrm>
        </p:spPr>
        <p:txBody>
          <a:bodyPr/>
          <a:lstStyle/>
          <a:p>
            <a:pPr algn="just"/>
            <a:r>
              <a:rPr lang="zh-TW" altLang="en-US" sz="2200" dirty="0"/>
              <a:t>資訊委外實體與環境安全</a:t>
            </a:r>
          </a:p>
          <a:p>
            <a:pPr lvl="1" algn="just"/>
            <a:r>
              <a:rPr lang="zh-TW" altLang="en-US" sz="1800" dirty="0"/>
              <a:t>防止機關內資訊因資訊委外而遭未經授權的實體存取、損害及干擾，</a:t>
            </a:r>
            <a:r>
              <a:rPr lang="zh-TW" altLang="en-US" sz="1800" dirty="0">
                <a:solidFill>
                  <a:srgbClr val="FF0000"/>
                </a:solidFill>
              </a:rPr>
              <a:t>關鍵或敏感的資訊</a:t>
            </a:r>
            <a:r>
              <a:rPr lang="zh-TW" altLang="en-US" sz="1800" dirty="0"/>
              <a:t>處理設施宜</a:t>
            </a:r>
            <a:r>
              <a:rPr lang="zh-TW" altLang="en-US" sz="1800" dirty="0">
                <a:solidFill>
                  <a:srgbClr val="FF0000"/>
                </a:solidFill>
              </a:rPr>
              <a:t>置放於安全區域</a:t>
            </a:r>
            <a:r>
              <a:rPr lang="zh-TW" altLang="en-US" sz="1800" dirty="0"/>
              <a:t>，並經由適當之安全屏障與進出控制措施加以保護，確保這些設施免受未經授權之存取、損害及干擾</a:t>
            </a:r>
          </a:p>
          <a:p>
            <a:pPr algn="just"/>
            <a:r>
              <a:rPr lang="zh-TW" altLang="en-US" sz="2200" dirty="0"/>
              <a:t>資訊委外管理</a:t>
            </a:r>
          </a:p>
          <a:p>
            <a:pPr lvl="1" algn="just"/>
            <a:r>
              <a:rPr lang="zh-TW" altLang="en-US" sz="1800" dirty="0"/>
              <a:t>資訊委外相關作業應符合機關安全政策與程序之要求</a:t>
            </a:r>
          </a:p>
          <a:p>
            <a:pPr algn="just"/>
            <a:r>
              <a:rPr lang="zh-TW" altLang="en-US" sz="2200" dirty="0"/>
              <a:t>資訊委外使用者存取管理</a:t>
            </a:r>
          </a:p>
          <a:p>
            <a:pPr lvl="1" algn="just"/>
            <a:r>
              <a:rPr lang="zh-TW" altLang="en-US" sz="1800" dirty="0"/>
              <a:t>為確保未經授權資訊委外人員對資通系統存取，機關</a:t>
            </a:r>
            <a:r>
              <a:rPr lang="zh-TW" altLang="en-US" sz="1800" dirty="0">
                <a:solidFill>
                  <a:srgbClr val="FF0000"/>
                </a:solidFill>
              </a:rPr>
              <a:t>宜有正式程序</a:t>
            </a:r>
            <a:r>
              <a:rPr lang="zh-TW" altLang="en-US" sz="1800" dirty="0"/>
              <a:t>，以</a:t>
            </a:r>
            <a:r>
              <a:rPr lang="zh-TW" altLang="en-US" sz="1800" dirty="0">
                <a:solidFill>
                  <a:srgbClr val="FF0000"/>
                </a:solidFill>
              </a:rPr>
              <a:t>控制資通系統</a:t>
            </a:r>
            <a:r>
              <a:rPr lang="zh-TW" altLang="en-US" sz="1800" dirty="0"/>
              <a:t>與服務的</a:t>
            </a:r>
            <a:r>
              <a:rPr lang="zh-TW" altLang="en-US" sz="1800" dirty="0">
                <a:solidFill>
                  <a:srgbClr val="FF0000"/>
                </a:solidFill>
              </a:rPr>
              <a:t>存取權限</a:t>
            </a:r>
            <a:r>
              <a:rPr lang="zh-TW" altLang="en-US" sz="1800" dirty="0"/>
              <a:t>配置作業</a:t>
            </a:r>
            <a:endParaRPr lang="en-US" altLang="zh-TW" sz="1800" dirty="0"/>
          </a:p>
          <a:p>
            <a:pPr lvl="1" algn="just"/>
            <a:r>
              <a:rPr lang="zh-TW" altLang="en-US" sz="1800" dirty="0"/>
              <a:t>程序應從開始登記使用註冊，到最終不再需要存取資通系統與服務註銷</a:t>
            </a:r>
          </a:p>
          <a:p>
            <a:pPr algn="just"/>
            <a:r>
              <a:rPr lang="zh-TW" altLang="en-US" sz="2200" dirty="0"/>
              <a:t>資訊委外資通安全事件管理</a:t>
            </a:r>
          </a:p>
          <a:p>
            <a:pPr lvl="1" algn="just"/>
            <a:r>
              <a:rPr lang="zh-TW" altLang="en-US" sz="1800" dirty="0"/>
              <a:t>機關資訊委外宜</a:t>
            </a:r>
            <a:r>
              <a:rPr lang="zh-TW" altLang="en-US" sz="1800" dirty="0">
                <a:solidFill>
                  <a:srgbClr val="FF0000"/>
                </a:solidFill>
              </a:rPr>
              <a:t>備妥正式的事件通報與提報程序</a:t>
            </a:r>
            <a:r>
              <a:rPr lang="zh-TW" altLang="en-US" sz="1800" dirty="0"/>
              <a:t>，提供委外廠商配合並施予合宜訓練</a:t>
            </a:r>
            <a:endParaRPr lang="en-US" altLang="zh-TW" sz="1800" dirty="0"/>
          </a:p>
          <a:p>
            <a:pPr lvl="1" algn="just"/>
            <a:r>
              <a:rPr lang="zh-TW" altLang="en-US" sz="1800" dirty="0"/>
              <a:t>委外廠商宜</a:t>
            </a:r>
            <a:r>
              <a:rPr lang="zh-TW" altLang="en-US" sz="1800" dirty="0">
                <a:solidFill>
                  <a:srgbClr val="FF0000"/>
                </a:solidFill>
              </a:rPr>
              <a:t>認知</a:t>
            </a:r>
            <a:r>
              <a:rPr lang="zh-TW" altLang="en-US" sz="1800" dirty="0"/>
              <a:t>可能對機關資產安全造成衝擊</a:t>
            </a:r>
            <a:r>
              <a:rPr lang="zh-TW" altLang="en-US" sz="1800" dirty="0">
                <a:solidFill>
                  <a:srgbClr val="FF0000"/>
                </a:solidFill>
              </a:rPr>
              <a:t>事件與弱點之通報程序</a:t>
            </a:r>
            <a:r>
              <a:rPr lang="zh-TW" altLang="en-US" sz="1800" dirty="0"/>
              <a:t>，並要求所有人員儘快向指定聯絡點通報任何資通安全事件與弱點</a:t>
            </a:r>
          </a:p>
        </p:txBody>
      </p:sp>
    </p:spTree>
    <p:extLst>
      <p:ext uri="{BB962C8B-B14F-4D97-AF65-F5344CB8AC3E}">
        <p14:creationId xmlns:p14="http://schemas.microsoft.com/office/powerpoint/2010/main" val="34265658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115616" y="117028"/>
            <a:ext cx="7458831" cy="935708"/>
          </a:xfrm>
        </p:spPr>
        <p:txBody>
          <a:bodyPr/>
          <a:lstStyle/>
          <a:p>
            <a:r>
              <a:rPr lang="zh-TW" altLang="en-US" dirty="0"/>
              <a:t>驗收階段</a:t>
            </a:r>
            <a:r>
              <a:rPr lang="en-US" altLang="zh-TW" dirty="0"/>
              <a:t>(1/3)</a:t>
            </a:r>
            <a:endParaRPr lang="zh-TW" altLang="en-US" dirty="0"/>
          </a:p>
        </p:txBody>
      </p:sp>
      <p:sp>
        <p:nvSpPr>
          <p:cNvPr id="33796" name="Rectangle 3"/>
          <p:cNvSpPr>
            <a:spLocks noGrp="1" noChangeArrowheads="1"/>
          </p:cNvSpPr>
          <p:nvPr>
            <p:ph type="body" idx="1"/>
          </p:nvPr>
        </p:nvSpPr>
        <p:spPr>
          <a:xfrm>
            <a:off x="611559" y="1052736"/>
            <a:ext cx="8071271" cy="5229320"/>
          </a:xfrm>
        </p:spPr>
        <p:txBody>
          <a:bodyPr/>
          <a:lstStyle/>
          <a:p>
            <a:pPr algn="just"/>
            <a:r>
              <a:rPr lang="zh-TW" altLang="en-US" dirty="0"/>
              <a:t>一般驗收程序</a:t>
            </a:r>
            <a:endParaRPr lang="en-US" altLang="zh-TW" dirty="0"/>
          </a:p>
          <a:p>
            <a:pPr lvl="1" algn="just"/>
            <a:r>
              <a:rPr lang="zh-TW" altLang="en-US" dirty="0"/>
              <a:t>機關</a:t>
            </a:r>
            <a:r>
              <a:rPr lang="zh-TW" altLang="en-US" dirty="0">
                <a:solidFill>
                  <a:srgbClr val="FF0000"/>
                </a:solidFill>
              </a:rPr>
              <a:t>依據契約文件</a:t>
            </a:r>
            <a:r>
              <a:rPr lang="zh-TW" altLang="en-US" dirty="0"/>
              <a:t>與「</a:t>
            </a:r>
            <a:r>
              <a:rPr lang="zh-TW" altLang="en-US" dirty="0">
                <a:solidFill>
                  <a:srgbClr val="FF0000"/>
                </a:solidFill>
              </a:rPr>
              <a:t>履約管理</a:t>
            </a:r>
            <a:r>
              <a:rPr lang="zh-TW" altLang="en-US" dirty="0"/>
              <a:t>」階段執行成果辦理</a:t>
            </a:r>
          </a:p>
          <a:p>
            <a:pPr lvl="1" algn="just"/>
            <a:r>
              <a:rPr lang="zh-TW" altLang="en-US" dirty="0"/>
              <a:t>勞務驗收，得以書面或召開審查會方式辦理，其書面驗收文件或審查會紀錄，得視為驗收紀錄</a:t>
            </a:r>
            <a:endParaRPr lang="en-US" altLang="zh-TW" dirty="0"/>
          </a:p>
          <a:p>
            <a:pPr lvl="1" algn="just"/>
            <a:r>
              <a:rPr lang="zh-TW" altLang="en-US" dirty="0"/>
              <a:t>機關可</a:t>
            </a:r>
            <a:r>
              <a:rPr lang="zh-TW" altLang="en-US" dirty="0">
                <a:solidFill>
                  <a:srgbClr val="FF0000"/>
                </a:solidFill>
              </a:rPr>
              <a:t>要求委外廠商</a:t>
            </a:r>
            <a:r>
              <a:rPr lang="zh-TW" altLang="en-US" dirty="0"/>
              <a:t>於簽約後一定時間內</a:t>
            </a:r>
            <a:r>
              <a:rPr lang="zh-TW" altLang="en-US" dirty="0">
                <a:solidFill>
                  <a:srgbClr val="FF0000"/>
                </a:solidFill>
              </a:rPr>
              <a:t>提交「專案工作計畫書」</a:t>
            </a:r>
            <a:r>
              <a:rPr lang="zh-TW" altLang="en-US" dirty="0"/>
              <a:t>，內容確認委外專案之進行方式、專案組織、相關時程及資通安全要求事項是否符合</a:t>
            </a:r>
            <a:endParaRPr lang="en-US" altLang="zh-TW" dirty="0"/>
          </a:p>
          <a:p>
            <a:pPr lvl="1" algn="just"/>
            <a:r>
              <a:rPr lang="zh-TW" altLang="en-US" dirty="0"/>
              <a:t>委外廠商也須將</a:t>
            </a:r>
            <a:r>
              <a:rPr lang="zh-TW" altLang="en-US" dirty="0">
                <a:solidFill>
                  <a:srgbClr val="FF0000"/>
                </a:solidFill>
              </a:rPr>
              <a:t>定期召開工作進度報告會議之內容</a:t>
            </a:r>
            <a:r>
              <a:rPr lang="zh-TW" altLang="en-US" dirty="0"/>
              <a:t>，如應完成重要工作項目、已完成工作的項目、預計工作項目、問題與建議等，提供驗收單位佐證</a:t>
            </a:r>
          </a:p>
        </p:txBody>
      </p:sp>
    </p:spTree>
    <p:extLst>
      <p:ext uri="{BB962C8B-B14F-4D97-AF65-F5344CB8AC3E}">
        <p14:creationId xmlns:p14="http://schemas.microsoft.com/office/powerpoint/2010/main" val="455362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115616" y="117028"/>
            <a:ext cx="7458831" cy="935708"/>
          </a:xfrm>
        </p:spPr>
        <p:txBody>
          <a:bodyPr/>
          <a:lstStyle/>
          <a:p>
            <a:r>
              <a:rPr lang="zh-TW" altLang="en-US" dirty="0"/>
              <a:t>驗收階段</a:t>
            </a:r>
            <a:r>
              <a:rPr lang="en-US" altLang="zh-TW" dirty="0"/>
              <a:t>(2/3)</a:t>
            </a:r>
            <a:endParaRPr lang="zh-TW" altLang="en-US" dirty="0"/>
          </a:p>
        </p:txBody>
      </p:sp>
      <p:sp>
        <p:nvSpPr>
          <p:cNvPr id="33796" name="Rectangle 3"/>
          <p:cNvSpPr>
            <a:spLocks noGrp="1" noChangeArrowheads="1"/>
          </p:cNvSpPr>
          <p:nvPr>
            <p:ph type="body" idx="1"/>
          </p:nvPr>
        </p:nvSpPr>
        <p:spPr>
          <a:xfrm>
            <a:off x="611559" y="1052736"/>
            <a:ext cx="8071271" cy="5229320"/>
          </a:xfrm>
        </p:spPr>
        <p:txBody>
          <a:bodyPr/>
          <a:lstStyle/>
          <a:p>
            <a:pPr algn="just"/>
            <a:r>
              <a:rPr lang="zh-TW" altLang="en-US" dirty="0"/>
              <a:t>資安驗收內容</a:t>
            </a:r>
            <a:endParaRPr lang="en-US" altLang="zh-TW" dirty="0"/>
          </a:p>
          <a:p>
            <a:pPr lvl="1" algn="just"/>
            <a:r>
              <a:rPr lang="zh-TW" altLang="en-US" dirty="0">
                <a:solidFill>
                  <a:srgbClr val="FF0000"/>
                </a:solidFill>
              </a:rPr>
              <a:t>顧問訓練類</a:t>
            </a:r>
          </a:p>
          <a:p>
            <a:pPr lvl="2" algn="just"/>
            <a:r>
              <a:rPr lang="zh-TW" altLang="en-US" dirty="0"/>
              <a:t>主要提供管理與技術服務，在完成顧問服務時即可得知是否符合機關要求</a:t>
            </a:r>
            <a:endParaRPr lang="en-US" altLang="zh-TW" dirty="0"/>
          </a:p>
          <a:p>
            <a:pPr lvl="2" algn="just"/>
            <a:r>
              <a:rPr lang="zh-TW" altLang="en-US" dirty="0"/>
              <a:t>對於需使用軟體輔助才可完成專案之情況，應確認委外廠商是否使用最適之檢測工具與版本</a:t>
            </a:r>
          </a:p>
          <a:p>
            <a:pPr lvl="1" algn="just"/>
            <a:r>
              <a:rPr lang="zh-TW" altLang="en-US" dirty="0">
                <a:solidFill>
                  <a:srgbClr val="FF0000"/>
                </a:solidFill>
              </a:rPr>
              <a:t>系統發展類</a:t>
            </a:r>
          </a:p>
          <a:p>
            <a:pPr lvl="2" algn="just"/>
            <a:r>
              <a:rPr lang="zh-TW" altLang="en-US" dirty="0"/>
              <a:t>除功能與效能測試外，應要求委外廠商提供該資通系統之安全性檢測證明</a:t>
            </a:r>
            <a:endParaRPr lang="en-US" altLang="zh-TW" dirty="0"/>
          </a:p>
          <a:p>
            <a:pPr lvl="2" algn="just"/>
            <a:r>
              <a:rPr lang="zh-TW" altLang="en-US" dirty="0"/>
              <a:t>資通系統使用非委外廠商自行開發之元件時，宜要求委外廠商揭露第三方程式元件之來源與授權證明，以確保其元件非來自大陸地區或其他限制地區。</a:t>
            </a:r>
          </a:p>
        </p:txBody>
      </p:sp>
    </p:spTree>
    <p:extLst>
      <p:ext uri="{BB962C8B-B14F-4D97-AF65-F5344CB8AC3E}">
        <p14:creationId xmlns:p14="http://schemas.microsoft.com/office/powerpoint/2010/main" val="1393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115616" y="117028"/>
            <a:ext cx="7458831" cy="935708"/>
          </a:xfrm>
        </p:spPr>
        <p:txBody>
          <a:bodyPr/>
          <a:lstStyle/>
          <a:p>
            <a:r>
              <a:rPr lang="zh-TW" altLang="en-US" dirty="0"/>
              <a:t>驗收階段</a:t>
            </a:r>
            <a:r>
              <a:rPr lang="en-US" altLang="zh-TW" dirty="0"/>
              <a:t>(3/3)</a:t>
            </a:r>
            <a:endParaRPr lang="zh-TW" altLang="en-US" dirty="0"/>
          </a:p>
        </p:txBody>
      </p:sp>
      <p:sp>
        <p:nvSpPr>
          <p:cNvPr id="33796" name="Rectangle 3"/>
          <p:cNvSpPr>
            <a:spLocks noGrp="1" noChangeArrowheads="1"/>
          </p:cNvSpPr>
          <p:nvPr>
            <p:ph type="body" idx="1"/>
          </p:nvPr>
        </p:nvSpPr>
        <p:spPr>
          <a:xfrm>
            <a:off x="611559" y="1052736"/>
            <a:ext cx="8071271" cy="5229320"/>
          </a:xfrm>
        </p:spPr>
        <p:txBody>
          <a:bodyPr/>
          <a:lstStyle/>
          <a:p>
            <a:pPr lvl="1" algn="just"/>
            <a:r>
              <a:rPr lang="zh-TW" altLang="en-US" dirty="0">
                <a:solidFill>
                  <a:srgbClr val="FF0000"/>
                </a:solidFill>
              </a:rPr>
              <a:t>維運管理類</a:t>
            </a:r>
            <a:endParaRPr lang="en-US" altLang="zh-TW" dirty="0">
              <a:solidFill>
                <a:srgbClr val="FF0000"/>
              </a:solidFill>
            </a:endParaRPr>
          </a:p>
          <a:p>
            <a:pPr lvl="2" algn="just"/>
            <a:r>
              <a:rPr lang="zh-TW" altLang="en-US" dirty="0"/>
              <a:t>維運管理類與顧問訓練類之服務類似</a:t>
            </a:r>
            <a:endParaRPr lang="en-US" altLang="zh-TW" dirty="0"/>
          </a:p>
          <a:p>
            <a:pPr lvl="2" algn="just"/>
            <a:r>
              <a:rPr lang="zh-TW" altLang="en-US" dirty="0"/>
              <a:t>若維運過程有新發現程式漏洞，需進行程式修補者或定期進行程式弱點掃描</a:t>
            </a:r>
            <a:endParaRPr lang="en-US" altLang="zh-TW" dirty="0"/>
          </a:p>
          <a:p>
            <a:pPr lvl="1" algn="just"/>
            <a:r>
              <a:rPr lang="zh-TW" altLang="en-US" dirty="0">
                <a:solidFill>
                  <a:srgbClr val="FF0000"/>
                </a:solidFill>
              </a:rPr>
              <a:t>雲端服務類</a:t>
            </a:r>
            <a:endParaRPr lang="en-US" altLang="zh-TW" dirty="0">
              <a:solidFill>
                <a:srgbClr val="FF0000"/>
              </a:solidFill>
            </a:endParaRPr>
          </a:p>
          <a:p>
            <a:pPr lvl="2" algn="just"/>
            <a:r>
              <a:rPr lang="zh-TW" altLang="en-US" dirty="0"/>
              <a:t>雲端服務類與系統發展類相似</a:t>
            </a:r>
            <a:endParaRPr lang="en-US" altLang="zh-TW" dirty="0"/>
          </a:p>
          <a:p>
            <a:pPr lvl="2" algn="just"/>
            <a:r>
              <a:rPr lang="zh-TW" altLang="en-US" dirty="0"/>
              <a:t>除確認功能與效能外，對於產品或服務之資安保證大多來自於委外廠商所提供之證明</a:t>
            </a:r>
            <a:endParaRPr lang="en-US" altLang="zh-TW" dirty="0"/>
          </a:p>
          <a:p>
            <a:pPr lvl="2" algn="just"/>
            <a:r>
              <a:rPr lang="zh-TW" altLang="en-US" dirty="0"/>
              <a:t>機關應確認與評估雲端服務供應商宣稱之證認範圍，包含控制與評估涵蓋功能及服務</a:t>
            </a:r>
            <a:endParaRPr lang="en-US" altLang="zh-TW" dirty="0"/>
          </a:p>
          <a:p>
            <a:pPr algn="just"/>
            <a:r>
              <a:rPr lang="zh-TW" altLang="en-US" sz="2400" dirty="0"/>
              <a:t>當專案結束後，機關應立即停止委外廠商之實體與邏輯存取權限，並回收或請委外廠商銷毀屬於機關之資訊資產，必要時可要求委外廠商出具銷毀證明</a:t>
            </a:r>
          </a:p>
          <a:p>
            <a:pPr algn="just"/>
            <a:endParaRPr lang="en-US" altLang="zh-TW" dirty="0"/>
          </a:p>
        </p:txBody>
      </p:sp>
    </p:spTree>
    <p:extLst>
      <p:ext uri="{BB962C8B-B14F-4D97-AF65-F5344CB8AC3E}">
        <p14:creationId xmlns:p14="http://schemas.microsoft.com/office/powerpoint/2010/main" val="16789923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115616" y="117028"/>
            <a:ext cx="7458831" cy="935708"/>
          </a:xfrm>
        </p:spPr>
        <p:txBody>
          <a:bodyPr/>
          <a:lstStyle/>
          <a:p>
            <a:r>
              <a:rPr lang="zh-TW" altLang="en-US" dirty="0"/>
              <a:t>保固階段</a:t>
            </a:r>
          </a:p>
        </p:txBody>
      </p:sp>
      <p:sp>
        <p:nvSpPr>
          <p:cNvPr id="35844" name="Rectangle 3"/>
          <p:cNvSpPr>
            <a:spLocks noGrp="1" noChangeArrowheads="1"/>
          </p:cNvSpPr>
          <p:nvPr>
            <p:ph type="body" idx="1"/>
          </p:nvPr>
        </p:nvSpPr>
        <p:spPr>
          <a:xfrm>
            <a:off x="611559" y="1052736"/>
            <a:ext cx="8071271" cy="5229320"/>
          </a:xfrm>
        </p:spPr>
        <p:txBody>
          <a:bodyPr/>
          <a:lstStyle/>
          <a:p>
            <a:pPr algn="just"/>
            <a:r>
              <a:rPr lang="zh-TW" altLang="en-US" dirty="0"/>
              <a:t>保固服務</a:t>
            </a:r>
            <a:endParaRPr lang="en-US" altLang="zh-TW" dirty="0"/>
          </a:p>
          <a:p>
            <a:pPr lvl="1" algn="just"/>
            <a:r>
              <a:rPr lang="zh-TW" altLang="en-US" dirty="0"/>
              <a:t>保固期間不論軟硬體資產，應</a:t>
            </a:r>
            <a:r>
              <a:rPr lang="zh-TW" altLang="en-US" dirty="0">
                <a:solidFill>
                  <a:srgbClr val="FF0000"/>
                </a:solidFill>
              </a:rPr>
              <a:t>以維持驗收完成時之狀態</a:t>
            </a:r>
            <a:r>
              <a:rPr lang="zh-TW" altLang="en-US" dirty="0"/>
              <a:t>為主要目的</a:t>
            </a:r>
            <a:endParaRPr lang="zh-TW" altLang="en-US" sz="2400" dirty="0"/>
          </a:p>
          <a:p>
            <a:pPr algn="just"/>
            <a:r>
              <a:rPr lang="zh-TW" altLang="en-US" dirty="0"/>
              <a:t>異常管理</a:t>
            </a:r>
            <a:endParaRPr lang="en-US" altLang="zh-TW" dirty="0"/>
          </a:p>
          <a:p>
            <a:pPr lvl="1" algn="just"/>
            <a:r>
              <a:rPr lang="zh-TW" altLang="en-US" dirty="0">
                <a:solidFill>
                  <a:srgbClr val="FF0000"/>
                </a:solidFill>
              </a:rPr>
              <a:t>保固期間運作中之資訊處理設施</a:t>
            </a:r>
            <a:r>
              <a:rPr lang="zh-TW" altLang="en-US" dirty="0"/>
              <a:t>與應用軟體系統，均</a:t>
            </a:r>
            <a:r>
              <a:rPr lang="zh-TW" altLang="en-US" dirty="0">
                <a:solidFill>
                  <a:srgbClr val="FF0000"/>
                </a:solidFill>
              </a:rPr>
              <a:t>應受到嚴格</a:t>
            </a:r>
            <a:r>
              <a:rPr lang="zh-TW" altLang="en-US" dirty="0"/>
              <a:t>之</a:t>
            </a:r>
            <a:r>
              <a:rPr lang="zh-TW" altLang="en-US" dirty="0">
                <a:solidFill>
                  <a:srgbClr val="FF0000"/>
                </a:solidFill>
              </a:rPr>
              <a:t>變更管理控制</a:t>
            </a:r>
            <a:endParaRPr lang="en-US" altLang="zh-TW" dirty="0">
              <a:solidFill>
                <a:srgbClr val="FF0000"/>
              </a:solidFill>
            </a:endParaRPr>
          </a:p>
          <a:p>
            <a:pPr lvl="2" algn="just"/>
            <a:r>
              <a:rPr lang="zh-TW" altLang="en-US" dirty="0"/>
              <a:t>若系統有重大資安顧慮或瑕疵，如屬委外廠商責任，需由委外廠商另提變更計畫</a:t>
            </a:r>
            <a:endParaRPr lang="en-US" altLang="zh-TW" dirty="0"/>
          </a:p>
          <a:p>
            <a:pPr lvl="1" algn="just"/>
            <a:r>
              <a:rPr lang="zh-TW" altLang="en-US" dirty="0"/>
              <a:t>保固期間系統如有委外廠商派駐人員協助者，發生異常事件時，應</a:t>
            </a:r>
            <a:r>
              <a:rPr lang="zh-TW" altLang="en-US" dirty="0">
                <a:solidFill>
                  <a:srgbClr val="FF0000"/>
                </a:solidFill>
              </a:rPr>
              <a:t>由派駐人員負責將問題反映至資訊業務承辦人員</a:t>
            </a:r>
            <a:r>
              <a:rPr lang="zh-TW" altLang="en-US" dirty="0"/>
              <a:t>，再循正常程序陳報</a:t>
            </a:r>
            <a:endParaRPr lang="en-US" altLang="zh-TW" dirty="0"/>
          </a:p>
          <a:p>
            <a:pPr algn="just"/>
            <a:endParaRPr lang="zh-TW" altLang="en-US" sz="2400" dirty="0"/>
          </a:p>
        </p:txBody>
      </p:sp>
    </p:spTree>
    <p:extLst>
      <p:ext uri="{BB962C8B-B14F-4D97-AF65-F5344CB8AC3E}">
        <p14:creationId xmlns:p14="http://schemas.microsoft.com/office/powerpoint/2010/main" val="26318234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8196019" cy="935708"/>
          </a:xfrm>
        </p:spPr>
        <p:txBody>
          <a:bodyPr/>
          <a:lstStyle/>
          <a:p>
            <a:r>
              <a:rPr lang="zh-TW" altLang="en-US" sz="3600" dirty="0"/>
              <a:t>分組討論</a:t>
            </a:r>
            <a:r>
              <a:rPr lang="en-US" altLang="zh-TW" sz="3600" dirty="0"/>
              <a:t>(3)</a:t>
            </a:r>
            <a:r>
              <a:rPr lang="zh-TW" altLang="en-US" sz="3600" dirty="0"/>
              <a:t>：資訊委外經驗</a:t>
            </a:r>
          </a:p>
        </p:txBody>
      </p:sp>
      <p:sp>
        <p:nvSpPr>
          <p:cNvPr id="3" name="內容版面配置區 2"/>
          <p:cNvSpPr>
            <a:spLocks noGrp="1"/>
          </p:cNvSpPr>
          <p:nvPr>
            <p:ph idx="1"/>
          </p:nvPr>
        </p:nvSpPr>
        <p:spPr>
          <a:xfrm>
            <a:off x="611559" y="1052736"/>
            <a:ext cx="8071271" cy="5229320"/>
          </a:xfrm>
        </p:spPr>
        <p:txBody>
          <a:bodyPr/>
          <a:lstStyle/>
          <a:p>
            <a:pPr algn="just"/>
            <a:r>
              <a:rPr lang="zh-TW" altLang="en-US" dirty="0"/>
              <a:t>資訊委外的資安事件與處理經驗</a:t>
            </a:r>
            <a:endParaRPr lang="en-US" altLang="zh-TW" dirty="0"/>
          </a:p>
          <a:p>
            <a:pPr lvl="1" algn="just"/>
            <a:r>
              <a:rPr lang="zh-TW" altLang="en-US" dirty="0"/>
              <a:t>機關從事過哪些資訊委外的服務</a:t>
            </a:r>
            <a:endParaRPr lang="en-US" altLang="zh-TW" dirty="0"/>
          </a:p>
          <a:p>
            <a:pPr lvl="1" algn="just"/>
            <a:r>
              <a:rPr lang="zh-TW" altLang="en-US" dirty="0"/>
              <a:t>機關遭遇過哪些資訊委外的資安事件</a:t>
            </a:r>
            <a:endParaRPr lang="en-US" altLang="zh-TW" dirty="0"/>
          </a:p>
          <a:p>
            <a:pPr lvl="1" algn="just"/>
            <a:r>
              <a:rPr lang="zh-TW" altLang="en-US" dirty="0"/>
              <a:t>機關處理資安事件的經驗</a:t>
            </a:r>
            <a:endParaRPr lang="en-US" altLang="zh-TW" dirty="0"/>
          </a:p>
          <a:p>
            <a:pPr lvl="1" algn="just"/>
            <a:r>
              <a:rPr lang="zh-TW" altLang="en-US" dirty="0"/>
              <a:t>機關資訊委外有哪些事項須注意</a:t>
            </a:r>
          </a:p>
        </p:txBody>
      </p:sp>
    </p:spTree>
    <p:extLst>
      <p:ext uri="{BB962C8B-B14F-4D97-AF65-F5344CB8AC3E}">
        <p14:creationId xmlns:p14="http://schemas.microsoft.com/office/powerpoint/2010/main" val="40689268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單一角落矩形 3"/>
          <p:cNvSpPr/>
          <p:nvPr/>
        </p:nvSpPr>
        <p:spPr bwMode="auto">
          <a:xfrm>
            <a:off x="827584" y="2130424"/>
            <a:ext cx="7630616" cy="1756800"/>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37890" name="Rectangle 4"/>
          <p:cNvSpPr>
            <a:spLocks noGrp="1" noChangeArrowheads="1"/>
          </p:cNvSpPr>
          <p:nvPr>
            <p:ph type="ctrTitle"/>
          </p:nvPr>
        </p:nvSpPr>
        <p:spPr>
          <a:xfrm>
            <a:off x="685800" y="2130424"/>
            <a:ext cx="7772400" cy="1756800"/>
          </a:xfrm>
        </p:spPr>
        <p:txBody>
          <a:bodyPr/>
          <a:lstStyle/>
          <a:p>
            <a:r>
              <a:rPr kumimoji="0" lang="zh-TW" altLang="en-US" dirty="0"/>
              <a:t>第</a:t>
            </a:r>
            <a:r>
              <a:rPr kumimoji="0" lang="en-US" altLang="zh-TW" dirty="0"/>
              <a:t>6</a:t>
            </a:r>
            <a:r>
              <a:rPr kumimoji="0" lang="zh-TW" altLang="en-US" dirty="0"/>
              <a:t>單元</a:t>
            </a:r>
            <a:br>
              <a:rPr kumimoji="0" lang="zh-TW" altLang="en-US" dirty="0"/>
            </a:br>
            <a:r>
              <a:rPr kumimoji="0" lang="zh-TW" altLang="en-US" dirty="0"/>
              <a:t>存取控制與加解密技術</a:t>
            </a:r>
          </a:p>
        </p:txBody>
      </p:sp>
    </p:spTree>
    <p:extLst>
      <p:ext uri="{BB962C8B-B14F-4D97-AF65-F5344CB8AC3E}">
        <p14:creationId xmlns:p14="http://schemas.microsoft.com/office/powerpoint/2010/main" val="37273127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115616" y="117028"/>
            <a:ext cx="7458831" cy="935708"/>
          </a:xfrm>
        </p:spPr>
        <p:txBody>
          <a:bodyPr/>
          <a:lstStyle/>
          <a:p>
            <a:r>
              <a:rPr lang="zh-TW" altLang="en-US" dirty="0"/>
              <a:t>單元學習目標</a:t>
            </a:r>
          </a:p>
        </p:txBody>
      </p:sp>
      <p:sp>
        <p:nvSpPr>
          <p:cNvPr id="39940" name="Rectangle 3"/>
          <p:cNvSpPr>
            <a:spLocks noGrp="1" noChangeArrowheads="1"/>
          </p:cNvSpPr>
          <p:nvPr>
            <p:ph type="body" idx="1"/>
          </p:nvPr>
        </p:nvSpPr>
        <p:spPr>
          <a:xfrm>
            <a:off x="611559" y="1052736"/>
            <a:ext cx="8071271" cy="5229320"/>
          </a:xfrm>
        </p:spPr>
        <p:txBody>
          <a:bodyPr/>
          <a:lstStyle/>
          <a:p>
            <a:pPr algn="just"/>
            <a:r>
              <a:rPr lang="zh-TW" altLang="en-US" dirty="0"/>
              <a:t>了解存取控制的管理重點</a:t>
            </a:r>
          </a:p>
          <a:p>
            <a:pPr algn="just"/>
            <a:r>
              <a:rPr lang="zh-TW" altLang="en-US" dirty="0"/>
              <a:t>了解各種身分鑑別技術</a:t>
            </a:r>
          </a:p>
          <a:p>
            <a:pPr algn="just"/>
            <a:r>
              <a:rPr lang="zh-TW" altLang="en-US" dirty="0"/>
              <a:t>了解對稱式加解密演算法</a:t>
            </a:r>
          </a:p>
          <a:p>
            <a:pPr algn="just"/>
            <a:r>
              <a:rPr lang="zh-TW" altLang="en-US" dirty="0"/>
              <a:t>了解非對稱式加解密演算法</a:t>
            </a:r>
          </a:p>
          <a:p>
            <a:pPr algn="just"/>
            <a:r>
              <a:rPr lang="zh-TW" altLang="en-US" dirty="0"/>
              <a:t>了解數位簽章技術</a:t>
            </a:r>
          </a:p>
          <a:p>
            <a:pPr algn="just"/>
            <a:endParaRPr lang="en-US" altLang="zh-TW" dirty="0"/>
          </a:p>
        </p:txBody>
      </p:sp>
    </p:spTree>
    <p:extLst>
      <p:ext uri="{BB962C8B-B14F-4D97-AF65-F5344CB8AC3E}">
        <p14:creationId xmlns:p14="http://schemas.microsoft.com/office/powerpoint/2010/main" val="1030234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type="body" idx="1"/>
          </p:nvPr>
        </p:nvSpPr>
        <p:spPr>
          <a:xfrm>
            <a:off x="662880" y="1052737"/>
            <a:ext cx="8229600" cy="5616624"/>
          </a:xfrm>
        </p:spPr>
        <p:txBody>
          <a:bodyPr/>
          <a:lstStyle/>
          <a:p>
            <a:pPr algn="just"/>
            <a:r>
              <a:rPr lang="zh-TW" altLang="en-US" sz="1800" dirty="0"/>
              <a:t>主體</a:t>
            </a:r>
            <a:r>
              <a:rPr lang="en-US" altLang="zh-TW" sz="1800" dirty="0"/>
              <a:t>(Subject)</a:t>
            </a:r>
          </a:p>
          <a:p>
            <a:pPr lvl="1" algn="just"/>
            <a:r>
              <a:rPr lang="zh-TW" altLang="en-US" sz="1600" dirty="0"/>
              <a:t>主動發起存取行為的個體</a:t>
            </a:r>
          </a:p>
          <a:p>
            <a:pPr lvl="1" algn="just"/>
            <a:r>
              <a:rPr lang="zh-TW" altLang="en-US" sz="1600" dirty="0"/>
              <a:t>通常為資料流的起點</a:t>
            </a:r>
          </a:p>
          <a:p>
            <a:pPr lvl="1" algn="just"/>
            <a:r>
              <a:rPr lang="zh-TW" altLang="en-US" sz="1600" dirty="0"/>
              <a:t>例如：使用者與處理程式</a:t>
            </a:r>
          </a:p>
          <a:p>
            <a:pPr algn="just"/>
            <a:r>
              <a:rPr lang="zh-TW" altLang="en-US" sz="1800" dirty="0"/>
              <a:t>物件</a:t>
            </a:r>
            <a:r>
              <a:rPr lang="en-US" altLang="zh-TW" sz="1800" dirty="0"/>
              <a:t>(Object)</a:t>
            </a:r>
          </a:p>
          <a:p>
            <a:pPr lvl="1" algn="just"/>
            <a:r>
              <a:rPr lang="zh-TW" altLang="en-US" sz="1600" dirty="0"/>
              <a:t>被動存取的個體</a:t>
            </a:r>
          </a:p>
          <a:p>
            <a:pPr lvl="1" algn="just"/>
            <a:r>
              <a:rPr lang="zh-TW" altLang="en-US" sz="1600" dirty="0"/>
              <a:t>通常為資料的接收端與保存端</a:t>
            </a:r>
          </a:p>
          <a:p>
            <a:pPr lvl="1" algn="just"/>
            <a:r>
              <a:rPr lang="zh-TW" altLang="en-US" sz="1600" dirty="0"/>
              <a:t>例如：檔案、資料庫及處理程式</a:t>
            </a:r>
          </a:p>
          <a:p>
            <a:pPr algn="just"/>
            <a:r>
              <a:rPr lang="zh-TW" altLang="en-US" sz="1800" dirty="0"/>
              <a:t>存取</a:t>
            </a:r>
            <a:r>
              <a:rPr lang="en-US" altLang="zh-TW" sz="1800" dirty="0"/>
              <a:t>(Access)</a:t>
            </a:r>
          </a:p>
          <a:p>
            <a:pPr lvl="1" algn="just"/>
            <a:r>
              <a:rPr lang="zh-TW" altLang="en-US" sz="1600" dirty="0"/>
              <a:t>主體對物件進行某些動作</a:t>
            </a:r>
          </a:p>
          <a:p>
            <a:pPr lvl="1" algn="just"/>
            <a:r>
              <a:rPr lang="zh-TW" altLang="en-US" sz="1600" dirty="0"/>
              <a:t>例如：讀取、修改、刪除、建立或執行</a:t>
            </a:r>
          </a:p>
          <a:p>
            <a:pPr algn="just"/>
            <a:r>
              <a:rPr lang="zh-TW" altLang="en-US" sz="1800" dirty="0"/>
              <a:t>存取規則</a:t>
            </a:r>
            <a:r>
              <a:rPr lang="en-US" altLang="zh-TW" sz="1800" dirty="0"/>
              <a:t>(Access Rule)</a:t>
            </a:r>
          </a:p>
          <a:p>
            <a:pPr lvl="1" algn="just"/>
            <a:r>
              <a:rPr lang="zh-TW" altLang="en-US" sz="1600" dirty="0">
                <a:solidFill>
                  <a:srgbClr val="FF0000"/>
                </a:solidFill>
              </a:rPr>
              <a:t>可強制控管</a:t>
            </a:r>
            <a:r>
              <a:rPr lang="zh-TW" altLang="en-US" sz="1600" dirty="0"/>
              <a:t>主體與物件之間存取路徑的控制機制</a:t>
            </a:r>
          </a:p>
          <a:p>
            <a:pPr algn="just"/>
            <a:r>
              <a:rPr lang="zh-TW" altLang="en-US" sz="1800" dirty="0"/>
              <a:t>信賴路徑</a:t>
            </a:r>
            <a:r>
              <a:rPr lang="en-US" altLang="zh-TW" sz="1800" dirty="0"/>
              <a:t>(Trusted Path)</a:t>
            </a:r>
          </a:p>
          <a:p>
            <a:pPr lvl="1" algn="just"/>
            <a:r>
              <a:rPr lang="zh-TW" altLang="en-US" sz="1600" dirty="0"/>
              <a:t>確保主體可以存取到其</a:t>
            </a:r>
            <a:r>
              <a:rPr lang="zh-TW" altLang="en-US" sz="1600" dirty="0">
                <a:solidFill>
                  <a:srgbClr val="FF0000"/>
                </a:solidFill>
              </a:rPr>
              <a:t>所預期</a:t>
            </a:r>
            <a:r>
              <a:rPr lang="zh-TW" altLang="en-US" sz="1600" dirty="0"/>
              <a:t>存取到之物件的路徑</a:t>
            </a:r>
          </a:p>
        </p:txBody>
      </p:sp>
      <p:grpSp>
        <p:nvGrpSpPr>
          <p:cNvPr id="41989" name="Group 4"/>
          <p:cNvGrpSpPr>
            <a:grpSpLocks/>
          </p:cNvGrpSpPr>
          <p:nvPr/>
        </p:nvGrpSpPr>
        <p:grpSpPr bwMode="auto">
          <a:xfrm>
            <a:off x="6403181" y="1736726"/>
            <a:ext cx="2279649" cy="3527425"/>
            <a:chOff x="4150" y="845"/>
            <a:chExt cx="1436" cy="2222"/>
          </a:xfrm>
        </p:grpSpPr>
        <p:sp>
          <p:nvSpPr>
            <p:cNvPr id="41990" name="Oval 5"/>
            <p:cNvSpPr>
              <a:spLocks noChangeArrowheads="1"/>
            </p:cNvSpPr>
            <p:nvPr/>
          </p:nvSpPr>
          <p:spPr bwMode="auto">
            <a:xfrm>
              <a:off x="4377" y="845"/>
              <a:ext cx="545" cy="544"/>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000" i="0">
                  <a:latin typeface="+mn-ea"/>
                  <a:ea typeface="+mn-ea"/>
                </a:rPr>
                <a:t>主體</a:t>
              </a:r>
            </a:p>
          </p:txBody>
        </p:sp>
        <p:sp>
          <p:nvSpPr>
            <p:cNvPr id="41991" name="Oval 6"/>
            <p:cNvSpPr>
              <a:spLocks noChangeArrowheads="1"/>
            </p:cNvSpPr>
            <p:nvPr/>
          </p:nvSpPr>
          <p:spPr bwMode="auto">
            <a:xfrm>
              <a:off x="4377" y="2523"/>
              <a:ext cx="545" cy="544"/>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000" i="0" dirty="0">
                  <a:latin typeface="+mn-ea"/>
                  <a:ea typeface="+mn-ea"/>
                </a:rPr>
                <a:t>物件</a:t>
              </a:r>
            </a:p>
          </p:txBody>
        </p:sp>
        <p:cxnSp>
          <p:nvCxnSpPr>
            <p:cNvPr id="41992" name="AutoShape 7"/>
            <p:cNvCxnSpPr>
              <a:cxnSpLocks noChangeShapeType="1"/>
              <a:stCxn id="41990" idx="4"/>
              <a:endCxn id="41991" idx="0"/>
            </p:cNvCxnSpPr>
            <p:nvPr/>
          </p:nvCxnSpPr>
          <p:spPr bwMode="auto">
            <a:xfrm>
              <a:off x="4650" y="1389"/>
              <a:ext cx="0" cy="1134"/>
            </a:xfrm>
            <a:prstGeom prst="straightConnector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41993" name="Rectangle 8"/>
            <p:cNvSpPr>
              <a:spLocks noChangeArrowheads="1"/>
            </p:cNvSpPr>
            <p:nvPr/>
          </p:nvSpPr>
          <p:spPr bwMode="auto">
            <a:xfrm>
              <a:off x="4468" y="1978"/>
              <a:ext cx="362" cy="227"/>
            </a:xfrm>
            <a:prstGeom prst="rect">
              <a:avLst/>
            </a:prstGeom>
            <a:solidFill>
              <a:srgbClr val="0000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latin typeface="+mn-ea"/>
                <a:ea typeface="+mn-ea"/>
              </a:endParaRPr>
            </a:p>
          </p:txBody>
        </p:sp>
        <p:sp>
          <p:nvSpPr>
            <p:cNvPr id="1070089" name="Text Box 9"/>
            <p:cNvSpPr txBox="1">
              <a:spLocks noChangeArrowheads="1"/>
            </p:cNvSpPr>
            <p:nvPr/>
          </p:nvSpPr>
          <p:spPr bwMode="auto">
            <a:xfrm>
              <a:off x="4830" y="1955"/>
              <a:ext cx="75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存取規則</a:t>
              </a:r>
            </a:p>
          </p:txBody>
        </p:sp>
        <p:sp>
          <p:nvSpPr>
            <p:cNvPr id="1070090" name="Text Box 10"/>
            <p:cNvSpPr txBox="1">
              <a:spLocks noChangeArrowheads="1"/>
            </p:cNvSpPr>
            <p:nvPr/>
          </p:nvSpPr>
          <p:spPr bwMode="auto">
            <a:xfrm>
              <a:off x="4150" y="1545"/>
              <a:ext cx="436" cy="25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zh-TW" altLang="en-US" sz="2000" i="0" dirty="0">
                  <a:latin typeface="+mn-ea"/>
                  <a:ea typeface="+mn-ea"/>
                </a:rPr>
                <a:t>存取</a:t>
              </a:r>
            </a:p>
          </p:txBody>
        </p:sp>
      </p:grpSp>
      <p:sp>
        <p:nvSpPr>
          <p:cNvPr id="15" name="標題 1"/>
          <p:cNvSpPr>
            <a:spLocks noGrp="1"/>
          </p:cNvSpPr>
          <p:nvPr>
            <p:ph type="title"/>
          </p:nvPr>
        </p:nvSpPr>
        <p:spPr>
          <a:xfrm>
            <a:off x="1115616" y="117028"/>
            <a:ext cx="7458831" cy="935708"/>
          </a:xfrm>
        </p:spPr>
        <p:txBody>
          <a:bodyPr/>
          <a:lstStyle/>
          <a:p>
            <a:r>
              <a:rPr lang="zh-TW" altLang="en-US" dirty="0"/>
              <a:t>存取控制</a:t>
            </a:r>
            <a:r>
              <a:rPr lang="en-US" altLang="zh-TW" dirty="0"/>
              <a:t>-</a:t>
            </a:r>
            <a:r>
              <a:rPr lang="zh-TW" altLang="en-US" dirty="0"/>
              <a:t>定義</a:t>
            </a:r>
          </a:p>
        </p:txBody>
      </p:sp>
    </p:spTree>
    <p:extLst>
      <p:ext uri="{BB962C8B-B14F-4D97-AF65-F5344CB8AC3E}">
        <p14:creationId xmlns:p14="http://schemas.microsoft.com/office/powerpoint/2010/main" val="35230578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115616" y="117028"/>
            <a:ext cx="7458831" cy="935708"/>
          </a:xfrm>
        </p:spPr>
        <p:txBody>
          <a:bodyPr/>
          <a:lstStyle/>
          <a:p>
            <a:r>
              <a:rPr lang="zh-TW" altLang="en-US" dirty="0"/>
              <a:t>單元學習目標</a:t>
            </a:r>
          </a:p>
        </p:txBody>
      </p:sp>
      <p:sp>
        <p:nvSpPr>
          <p:cNvPr id="11268" name="Rectangle 3"/>
          <p:cNvSpPr>
            <a:spLocks noGrp="1" noChangeArrowheads="1"/>
          </p:cNvSpPr>
          <p:nvPr>
            <p:ph type="body" idx="1"/>
          </p:nvPr>
        </p:nvSpPr>
        <p:spPr>
          <a:xfrm>
            <a:off x="611559" y="1052736"/>
            <a:ext cx="8071271" cy="5229320"/>
          </a:xfrm>
        </p:spPr>
        <p:txBody>
          <a:bodyPr/>
          <a:lstStyle/>
          <a:p>
            <a:pPr algn="just"/>
            <a:r>
              <a:rPr lang="zh-TW" altLang="en-US" dirty="0"/>
              <a:t>了解政府資訊委外原則</a:t>
            </a:r>
            <a:endParaRPr lang="en-US" altLang="zh-TW" dirty="0"/>
          </a:p>
          <a:p>
            <a:pPr algn="just"/>
            <a:r>
              <a:rPr lang="en-US" altLang="en-US" dirty="0" err="1"/>
              <a:t>了解</a:t>
            </a:r>
            <a:r>
              <a:rPr lang="zh-TW" altLang="en-US" dirty="0"/>
              <a:t>資訊技術安全服務生命週期</a:t>
            </a:r>
            <a:endParaRPr lang="en-US" altLang="zh-TW" dirty="0"/>
          </a:p>
          <a:p>
            <a:pPr algn="just"/>
            <a:r>
              <a:rPr lang="zh-TW" altLang="en-US" dirty="0"/>
              <a:t>了解資訊委外安全事項</a:t>
            </a: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192" y="3501008"/>
            <a:ext cx="3419872" cy="25649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734472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115616" y="117028"/>
            <a:ext cx="7458831" cy="935708"/>
          </a:xfrm>
        </p:spPr>
        <p:txBody>
          <a:bodyPr/>
          <a:lstStyle/>
          <a:p>
            <a:r>
              <a:rPr lang="zh-TW" altLang="en-US" dirty="0"/>
              <a:t>存取控制</a:t>
            </a:r>
            <a:r>
              <a:rPr lang="en-US" altLang="zh-TW" dirty="0"/>
              <a:t>-</a:t>
            </a:r>
            <a:r>
              <a:rPr lang="zh-TW" altLang="en-US" dirty="0"/>
              <a:t>類型</a:t>
            </a:r>
          </a:p>
        </p:txBody>
      </p:sp>
      <p:sp>
        <p:nvSpPr>
          <p:cNvPr id="44036" name="Rectangle 3"/>
          <p:cNvSpPr>
            <a:spLocks noGrp="1" noChangeArrowheads="1"/>
          </p:cNvSpPr>
          <p:nvPr>
            <p:ph type="body" idx="1"/>
          </p:nvPr>
        </p:nvSpPr>
        <p:spPr>
          <a:xfrm>
            <a:off x="611559" y="1052736"/>
            <a:ext cx="8071271" cy="5229320"/>
          </a:xfrm>
        </p:spPr>
        <p:txBody>
          <a:bodyPr/>
          <a:lstStyle/>
          <a:p>
            <a:pPr algn="just"/>
            <a:r>
              <a:rPr lang="zh-TW" altLang="en-US" sz="2400" dirty="0"/>
              <a:t>實體類控制</a:t>
            </a:r>
            <a:r>
              <a:rPr lang="en-US" altLang="zh-TW" sz="2400" dirty="0"/>
              <a:t>(Physical Controls)</a:t>
            </a:r>
          </a:p>
          <a:p>
            <a:pPr lvl="1" algn="just"/>
            <a:r>
              <a:rPr lang="zh-TW" altLang="en-US" sz="2000" dirty="0"/>
              <a:t>門、窗及圍牆</a:t>
            </a:r>
          </a:p>
          <a:p>
            <a:pPr lvl="1" algn="just"/>
            <a:r>
              <a:rPr lang="zh-TW" altLang="en-US" sz="2000" dirty="0"/>
              <a:t>鎖</a:t>
            </a:r>
          </a:p>
          <a:p>
            <a:pPr lvl="1" algn="just"/>
            <a:r>
              <a:rPr lang="zh-TW" altLang="en-US" sz="2000" dirty="0"/>
              <a:t>警衛</a:t>
            </a:r>
          </a:p>
          <a:p>
            <a:pPr algn="just"/>
            <a:r>
              <a:rPr lang="zh-TW" altLang="en-US" sz="2400" dirty="0"/>
              <a:t>技術類控制</a:t>
            </a:r>
            <a:r>
              <a:rPr lang="en-US" altLang="zh-TW" sz="2400" dirty="0"/>
              <a:t>(Technical Controls)</a:t>
            </a:r>
          </a:p>
          <a:p>
            <a:pPr lvl="1" algn="just"/>
            <a:r>
              <a:rPr lang="zh-TW" altLang="en-US" sz="2000" dirty="0"/>
              <a:t>通行碼鑑別</a:t>
            </a:r>
          </a:p>
          <a:p>
            <a:pPr lvl="1" algn="just"/>
            <a:r>
              <a:rPr lang="zh-TW" altLang="en-US" sz="2000" dirty="0"/>
              <a:t>加解密技術</a:t>
            </a:r>
          </a:p>
          <a:p>
            <a:pPr lvl="1" algn="just"/>
            <a:r>
              <a:rPr lang="zh-TW" altLang="en-US" sz="2000" dirty="0"/>
              <a:t>生物特徵識別技術</a:t>
            </a:r>
          </a:p>
          <a:p>
            <a:pPr lvl="1" algn="just"/>
            <a:r>
              <a:rPr lang="zh-TW" altLang="en-US" sz="2000" dirty="0"/>
              <a:t>防火牆系統</a:t>
            </a:r>
          </a:p>
          <a:p>
            <a:pPr algn="just"/>
            <a:r>
              <a:rPr lang="zh-TW" altLang="en-US" sz="2400" dirty="0"/>
              <a:t>管理類控制</a:t>
            </a:r>
            <a:r>
              <a:rPr lang="en-US" altLang="zh-TW" sz="2400" dirty="0"/>
              <a:t>(Administrative Controls)</a:t>
            </a:r>
          </a:p>
          <a:p>
            <a:pPr lvl="1" algn="just"/>
            <a:r>
              <a:rPr lang="zh-TW" altLang="en-US" sz="2000" dirty="0"/>
              <a:t>政策與程序</a:t>
            </a:r>
          </a:p>
          <a:p>
            <a:pPr lvl="1" algn="just"/>
            <a:r>
              <a:rPr lang="zh-TW" altLang="en-US" sz="2000" dirty="0"/>
              <a:t>安全認知訓練</a:t>
            </a:r>
          </a:p>
          <a:p>
            <a:pPr lvl="1" algn="just"/>
            <a:r>
              <a:rPr lang="zh-TW" altLang="en-US" sz="2000" dirty="0"/>
              <a:t>風險管理</a:t>
            </a:r>
          </a:p>
        </p:txBody>
      </p:sp>
    </p:spTree>
    <p:extLst>
      <p:ext uri="{BB962C8B-B14F-4D97-AF65-F5344CB8AC3E}">
        <p14:creationId xmlns:p14="http://schemas.microsoft.com/office/powerpoint/2010/main" val="3469567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存取控制的管理</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3839236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115616" y="117028"/>
            <a:ext cx="7848872" cy="935708"/>
          </a:xfrm>
        </p:spPr>
        <p:txBody>
          <a:bodyPr/>
          <a:lstStyle/>
          <a:p>
            <a:r>
              <a:rPr lang="zh-TW" altLang="en-US" sz="3200" dirty="0"/>
              <a:t>存取控制</a:t>
            </a:r>
            <a:r>
              <a:rPr lang="en-US" altLang="zh-TW" sz="3200" dirty="0"/>
              <a:t>-</a:t>
            </a:r>
            <a:r>
              <a:rPr lang="zh-TW" altLang="en-US" sz="3200" dirty="0"/>
              <a:t>帳號管理、授權原則、可歸責性</a:t>
            </a:r>
          </a:p>
        </p:txBody>
      </p:sp>
      <p:sp>
        <p:nvSpPr>
          <p:cNvPr id="50180" name="Rectangle 3"/>
          <p:cNvSpPr>
            <a:spLocks noGrp="1" noChangeArrowheads="1"/>
          </p:cNvSpPr>
          <p:nvPr>
            <p:ph type="body" idx="1"/>
          </p:nvPr>
        </p:nvSpPr>
        <p:spPr>
          <a:xfrm>
            <a:off x="611559" y="1052736"/>
            <a:ext cx="8071271" cy="5229320"/>
          </a:xfrm>
        </p:spPr>
        <p:txBody>
          <a:bodyPr/>
          <a:lstStyle/>
          <a:p>
            <a:pPr algn="just"/>
            <a:r>
              <a:rPr lang="zh-TW" altLang="en-US" dirty="0"/>
              <a:t>帳號管理</a:t>
            </a:r>
            <a:r>
              <a:rPr lang="en-US" altLang="zh-TW" dirty="0"/>
              <a:t>(</a:t>
            </a:r>
            <a:r>
              <a:rPr lang="zh-TW" altLang="en-US" dirty="0"/>
              <a:t>身分識別與鑑別</a:t>
            </a:r>
            <a:r>
              <a:rPr lang="en-US" altLang="zh-TW" dirty="0"/>
              <a:t>)</a:t>
            </a:r>
          </a:p>
          <a:p>
            <a:pPr lvl="1" algn="just"/>
            <a:r>
              <a:rPr lang="zh-TW" altLang="en-US" sz="2400" dirty="0"/>
              <a:t>身分識別</a:t>
            </a:r>
            <a:r>
              <a:rPr lang="en-US" altLang="zh-TW" sz="2400" dirty="0"/>
              <a:t>(</a:t>
            </a:r>
            <a:r>
              <a:rPr lang="en-US" altLang="zh-TW" sz="2200" dirty="0"/>
              <a:t>Identification</a:t>
            </a:r>
            <a:r>
              <a:rPr lang="en-US" altLang="zh-TW" sz="2400" dirty="0"/>
              <a:t>)</a:t>
            </a:r>
            <a:r>
              <a:rPr lang="zh-TW" altLang="en-US" sz="2400" dirty="0"/>
              <a:t>：主體告知身分識別資訊，例如：帳號、使用者代號及使用者名稱</a:t>
            </a:r>
          </a:p>
          <a:p>
            <a:pPr lvl="1" algn="just"/>
            <a:r>
              <a:rPr lang="zh-TW" altLang="en-US" sz="2400" dirty="0"/>
              <a:t>身分鑑別</a:t>
            </a:r>
            <a:r>
              <a:rPr lang="en-US" altLang="zh-TW" sz="2400" dirty="0"/>
              <a:t>(</a:t>
            </a:r>
            <a:r>
              <a:rPr lang="en-US" altLang="zh-TW" sz="2200" dirty="0"/>
              <a:t>Authentication</a:t>
            </a:r>
            <a:r>
              <a:rPr lang="en-US" altLang="zh-TW" sz="2400" dirty="0"/>
              <a:t>)</a:t>
            </a:r>
            <a:r>
              <a:rPr lang="zh-TW" altLang="en-US" sz="2400" dirty="0"/>
              <a:t>：驗證身分識別資訊的技術，例如：通行碼、生物特徵及動態通行碼</a:t>
            </a:r>
          </a:p>
          <a:p>
            <a:pPr algn="just"/>
            <a:r>
              <a:rPr lang="zh-TW" altLang="en-US" dirty="0"/>
              <a:t>授權 </a:t>
            </a:r>
            <a:r>
              <a:rPr lang="en-US" altLang="zh-TW" dirty="0"/>
              <a:t>(</a:t>
            </a:r>
            <a:r>
              <a:rPr lang="en-US" altLang="zh-TW" sz="2600" dirty="0"/>
              <a:t>Authorization</a:t>
            </a:r>
            <a:r>
              <a:rPr lang="en-US" altLang="zh-TW" dirty="0"/>
              <a:t>)</a:t>
            </a:r>
            <a:r>
              <a:rPr lang="zh-TW" altLang="en-US" dirty="0"/>
              <a:t>原則</a:t>
            </a:r>
            <a:endParaRPr lang="en-US" altLang="zh-TW" dirty="0"/>
          </a:p>
          <a:p>
            <a:pPr lvl="1" algn="just"/>
            <a:r>
              <a:rPr lang="zh-TW" altLang="en-US" sz="2400" dirty="0"/>
              <a:t>決定主體是否能夠存取物件的判斷準則</a:t>
            </a:r>
          </a:p>
          <a:p>
            <a:pPr algn="just"/>
            <a:r>
              <a:rPr lang="zh-TW" altLang="en-US" dirty="0"/>
              <a:t>可歸責性</a:t>
            </a:r>
            <a:r>
              <a:rPr lang="en-US" altLang="zh-TW" dirty="0"/>
              <a:t>(</a:t>
            </a:r>
            <a:r>
              <a:rPr lang="en-US" altLang="zh-TW" sz="2600" dirty="0"/>
              <a:t>Accountability</a:t>
            </a:r>
            <a:r>
              <a:rPr lang="en-US" altLang="zh-TW" dirty="0"/>
              <a:t>)</a:t>
            </a:r>
          </a:p>
          <a:p>
            <a:pPr lvl="1" algn="just"/>
            <a:r>
              <a:rPr lang="zh-TW" altLang="en-US" sz="2400" dirty="0"/>
              <a:t>稽核紀錄</a:t>
            </a:r>
            <a:r>
              <a:rPr lang="en-US" altLang="zh-TW" sz="2400" dirty="0"/>
              <a:t>(Auditing)</a:t>
            </a:r>
          </a:p>
          <a:p>
            <a:pPr lvl="1" algn="just"/>
            <a:r>
              <a:rPr lang="zh-TW" altLang="en-US" sz="2400" dirty="0"/>
              <a:t>存取行為不可否認的機制</a:t>
            </a:r>
            <a:endParaRPr lang="en-US" altLang="zh-TW" sz="2400" dirty="0"/>
          </a:p>
        </p:txBody>
      </p:sp>
    </p:spTree>
    <p:extLst>
      <p:ext uri="{BB962C8B-B14F-4D97-AF65-F5344CB8AC3E}">
        <p14:creationId xmlns:p14="http://schemas.microsoft.com/office/powerpoint/2010/main" val="36359937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1115616" y="117028"/>
            <a:ext cx="7458831" cy="935708"/>
          </a:xfrm>
        </p:spPr>
        <p:txBody>
          <a:bodyPr/>
          <a:lstStyle/>
          <a:p>
            <a:r>
              <a:rPr lang="zh-TW" altLang="en-US" dirty="0"/>
              <a:t>帳號管理 </a:t>
            </a:r>
            <a:r>
              <a:rPr lang="en-US" altLang="zh-TW" dirty="0"/>
              <a:t>– </a:t>
            </a:r>
            <a:r>
              <a:rPr lang="zh-TW" altLang="en-US" dirty="0"/>
              <a:t>識別符</a:t>
            </a:r>
            <a:r>
              <a:rPr lang="en-US" altLang="zh-TW" dirty="0"/>
              <a:t>(Identifier)</a:t>
            </a:r>
          </a:p>
        </p:txBody>
      </p:sp>
      <p:sp>
        <p:nvSpPr>
          <p:cNvPr id="52228" name="Rectangle 3"/>
          <p:cNvSpPr>
            <a:spLocks noGrp="1" noChangeArrowheads="1"/>
          </p:cNvSpPr>
          <p:nvPr>
            <p:ph type="body" idx="1"/>
          </p:nvPr>
        </p:nvSpPr>
        <p:spPr>
          <a:xfrm>
            <a:off x="600521" y="1052736"/>
            <a:ext cx="8435975" cy="5184775"/>
          </a:xfrm>
        </p:spPr>
        <p:txBody>
          <a:bodyPr/>
          <a:lstStyle/>
          <a:p>
            <a:pPr algn="just"/>
            <a:r>
              <a:rPr lang="zh-TW" altLang="en-US" sz="2400" dirty="0"/>
              <a:t>使用者識別符</a:t>
            </a:r>
            <a:r>
              <a:rPr lang="en-US" altLang="zh-TW" sz="2400" dirty="0"/>
              <a:t>(</a:t>
            </a:r>
            <a:r>
              <a:rPr lang="zh-TW" altLang="en-US" sz="2400" dirty="0"/>
              <a:t>名稱、代碼或帳號</a:t>
            </a:r>
            <a:r>
              <a:rPr lang="en-US" altLang="zh-TW" sz="2400" dirty="0"/>
              <a:t>)</a:t>
            </a:r>
            <a:r>
              <a:rPr lang="zh-TW" altLang="en-US" sz="2400" dirty="0"/>
              <a:t>的要求</a:t>
            </a:r>
          </a:p>
          <a:p>
            <a:pPr lvl="1" algn="just"/>
            <a:r>
              <a:rPr lang="zh-TW" altLang="en-US" sz="2000" dirty="0"/>
              <a:t>必須唯一，以確保人員的可歸責性，不能有多人共用帳號的情形</a:t>
            </a:r>
          </a:p>
          <a:p>
            <a:pPr lvl="1" algn="just"/>
            <a:r>
              <a:rPr lang="zh-TW" altLang="en-US" sz="2000" dirty="0"/>
              <a:t>與使用者真實身分連結，在資通系統中代表使用者身分</a:t>
            </a:r>
          </a:p>
          <a:p>
            <a:pPr lvl="1" algn="just"/>
            <a:r>
              <a:rPr lang="zh-TW" altLang="en-US" sz="2000" dirty="0"/>
              <a:t>發展命名方式並遵循</a:t>
            </a:r>
            <a:r>
              <a:rPr lang="en-US" altLang="zh-TW" sz="2000" dirty="0"/>
              <a:t>(</a:t>
            </a:r>
            <a:r>
              <a:rPr lang="zh-TW" altLang="en-US" sz="2000" dirty="0"/>
              <a:t>例如：</a:t>
            </a:r>
            <a:r>
              <a:rPr lang="en-US" altLang="zh-TW" sz="2000" dirty="0" err="1"/>
              <a:t>Firstname_Lastname</a:t>
            </a:r>
            <a:r>
              <a:rPr lang="en-US" altLang="zh-TW" sz="2000" dirty="0"/>
              <a:t>)</a:t>
            </a:r>
          </a:p>
          <a:p>
            <a:pPr lvl="1" algn="just"/>
            <a:r>
              <a:rPr lang="zh-TW" altLang="en-US" sz="2000" dirty="0"/>
              <a:t>不代表其在機關中的角色或職位</a:t>
            </a:r>
          </a:p>
          <a:p>
            <a:pPr algn="just"/>
            <a:r>
              <a:rPr lang="zh-TW" altLang="en-US" sz="2400" dirty="0"/>
              <a:t>使用者識別符的管理</a:t>
            </a:r>
          </a:p>
          <a:p>
            <a:pPr lvl="1" algn="just"/>
            <a:r>
              <a:rPr lang="zh-TW" altLang="en-US" sz="2000" dirty="0"/>
              <a:t>機關必須有識別符申請、異動及刪除的</a:t>
            </a:r>
            <a:r>
              <a:rPr lang="zh-TW" altLang="en-US" sz="2000" dirty="0">
                <a:solidFill>
                  <a:srgbClr val="FF0000"/>
                </a:solidFill>
              </a:rPr>
              <a:t>管理程序</a:t>
            </a:r>
            <a:r>
              <a:rPr lang="zh-TW" altLang="en-US" sz="2000" dirty="0"/>
              <a:t>，可與人事異動之管理流程結合</a:t>
            </a:r>
          </a:p>
          <a:p>
            <a:pPr lvl="1" algn="just"/>
            <a:r>
              <a:rPr lang="zh-TW" altLang="en-US" sz="2000" dirty="0"/>
              <a:t>識別符的申請、異動及刪除必須獲得</a:t>
            </a:r>
            <a:r>
              <a:rPr lang="zh-TW" altLang="en-US" sz="2000" dirty="0">
                <a:solidFill>
                  <a:srgbClr val="FF0000"/>
                </a:solidFill>
              </a:rPr>
              <a:t>授權主管的核准</a:t>
            </a:r>
          </a:p>
          <a:p>
            <a:pPr lvl="1" algn="just"/>
            <a:r>
              <a:rPr lang="zh-TW" altLang="en-US" sz="2000" dirty="0"/>
              <a:t>應</a:t>
            </a:r>
            <a:r>
              <a:rPr lang="zh-TW" altLang="en-US" sz="2000" dirty="0">
                <a:solidFill>
                  <a:srgbClr val="FF0000"/>
                </a:solidFill>
              </a:rPr>
              <a:t>定期盤查</a:t>
            </a:r>
            <a:r>
              <a:rPr lang="zh-TW" altLang="en-US" sz="2000" dirty="0"/>
              <a:t>使用者識別符，以發現已離職或非授權識別符</a:t>
            </a:r>
          </a:p>
          <a:p>
            <a:pPr lvl="1" algn="just"/>
            <a:r>
              <a:rPr lang="zh-TW" altLang="en-US" sz="2000" dirty="0"/>
              <a:t>識別符刪除後應暫停一段時間新增相同名稱的識別符</a:t>
            </a:r>
          </a:p>
          <a:p>
            <a:pPr lvl="1" algn="just"/>
            <a:r>
              <a:rPr lang="zh-TW" altLang="en-US" sz="2000" dirty="0"/>
              <a:t>一段時間沒使用的識別符應停用</a:t>
            </a:r>
          </a:p>
        </p:txBody>
      </p:sp>
    </p:spTree>
    <p:extLst>
      <p:ext uri="{BB962C8B-B14F-4D97-AF65-F5344CB8AC3E}">
        <p14:creationId xmlns:p14="http://schemas.microsoft.com/office/powerpoint/2010/main" val="433786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115616" y="117028"/>
            <a:ext cx="8028384" cy="935708"/>
          </a:xfrm>
        </p:spPr>
        <p:txBody>
          <a:bodyPr/>
          <a:lstStyle/>
          <a:p>
            <a:r>
              <a:rPr lang="zh-TW" altLang="en-US" dirty="0"/>
              <a:t>帳號管理 </a:t>
            </a:r>
            <a:r>
              <a:rPr lang="en-US" altLang="zh-TW" dirty="0"/>
              <a:t>– </a:t>
            </a:r>
            <a:r>
              <a:rPr lang="zh-TW" altLang="en-US" dirty="0"/>
              <a:t>鑑別符</a:t>
            </a:r>
            <a:r>
              <a:rPr lang="en-US" altLang="zh-TW" dirty="0"/>
              <a:t>(Authenticator)</a:t>
            </a:r>
          </a:p>
        </p:txBody>
      </p:sp>
      <p:sp>
        <p:nvSpPr>
          <p:cNvPr id="54276" name="Rectangle 3"/>
          <p:cNvSpPr>
            <a:spLocks noGrp="1" noChangeArrowheads="1"/>
          </p:cNvSpPr>
          <p:nvPr>
            <p:ph type="body" idx="1"/>
          </p:nvPr>
        </p:nvSpPr>
        <p:spPr>
          <a:xfrm>
            <a:off x="611559" y="1052736"/>
            <a:ext cx="8071271" cy="5229320"/>
          </a:xfrm>
        </p:spPr>
        <p:txBody>
          <a:bodyPr/>
          <a:lstStyle/>
          <a:p>
            <a:pPr algn="just"/>
            <a:r>
              <a:rPr lang="zh-TW" altLang="en-US" sz="2400" dirty="0"/>
              <a:t>鑑別符</a:t>
            </a:r>
            <a:endParaRPr lang="en-US" altLang="zh-TW" sz="2400" dirty="0"/>
          </a:p>
          <a:p>
            <a:pPr lvl="1" algn="just"/>
            <a:r>
              <a:rPr lang="zh-TW" altLang="en-US" sz="2000" dirty="0"/>
              <a:t>用來驗證使用者身分的佐證資訊或物品，可能是通行碼、晶片卡、數位憑證、動態通行碼產生器或指紋等</a:t>
            </a:r>
          </a:p>
          <a:p>
            <a:pPr algn="just"/>
            <a:r>
              <a:rPr lang="zh-TW" altLang="en-US" sz="2400" dirty="0"/>
              <a:t>使用者鑑別符管理</a:t>
            </a:r>
          </a:p>
          <a:p>
            <a:pPr lvl="1" algn="just"/>
            <a:r>
              <a:rPr lang="zh-TW" altLang="en-US" sz="2000" dirty="0"/>
              <a:t>確保鑑別符具備</a:t>
            </a:r>
            <a:r>
              <a:rPr lang="zh-TW" altLang="en-US" sz="2000" dirty="0">
                <a:solidFill>
                  <a:srgbClr val="FF0000"/>
                </a:solidFill>
              </a:rPr>
              <a:t>足夠的強度</a:t>
            </a:r>
          </a:p>
          <a:p>
            <a:pPr lvl="1" algn="just"/>
            <a:r>
              <a:rPr lang="zh-TW" altLang="en-US" sz="2000" dirty="0"/>
              <a:t>為</a:t>
            </a:r>
            <a:r>
              <a:rPr lang="zh-TW" altLang="en-US" sz="2000" dirty="0">
                <a:solidFill>
                  <a:srgbClr val="FF0000"/>
                </a:solidFill>
              </a:rPr>
              <a:t>初始鑑別符的配發</a:t>
            </a:r>
            <a:r>
              <a:rPr lang="zh-TW" altLang="en-US" sz="2000" dirty="0"/>
              <a:t>、</a:t>
            </a:r>
            <a:r>
              <a:rPr lang="zh-TW" altLang="en-US" sz="2000" dirty="0">
                <a:solidFill>
                  <a:srgbClr val="FF0000"/>
                </a:solidFill>
              </a:rPr>
              <a:t>遺失鑑別符</a:t>
            </a:r>
            <a:r>
              <a:rPr lang="zh-TW" altLang="en-US" sz="2000" dirty="0"/>
              <a:t>及</a:t>
            </a:r>
            <a:r>
              <a:rPr lang="zh-TW" altLang="en-US" sz="2000" dirty="0">
                <a:solidFill>
                  <a:srgbClr val="FF0000"/>
                </a:solidFill>
              </a:rPr>
              <a:t>註銷鑑別符</a:t>
            </a:r>
            <a:r>
              <a:rPr lang="zh-TW" altLang="en-US" sz="2000" dirty="0"/>
              <a:t>建立與實作管理程序</a:t>
            </a:r>
          </a:p>
          <a:p>
            <a:pPr lvl="1" algn="just"/>
            <a:r>
              <a:rPr lang="zh-TW" altLang="en-US" sz="2000" dirty="0"/>
              <a:t>在資通系統安裝時</a:t>
            </a:r>
            <a:r>
              <a:rPr lang="zh-TW" altLang="en-US" sz="2000" dirty="0">
                <a:solidFill>
                  <a:srgbClr val="FF0000"/>
                </a:solidFill>
              </a:rPr>
              <a:t>變更預設的鑑別符</a:t>
            </a:r>
          </a:p>
          <a:p>
            <a:pPr lvl="1" algn="just"/>
            <a:r>
              <a:rPr lang="zh-TW" altLang="en-US" sz="2000" dirty="0"/>
              <a:t>建立鑑別符</a:t>
            </a:r>
            <a:r>
              <a:rPr lang="zh-TW" altLang="en-US" sz="2000" dirty="0">
                <a:solidFill>
                  <a:srgbClr val="FF0000"/>
                </a:solidFill>
              </a:rPr>
              <a:t>最長壽命的限制，</a:t>
            </a:r>
            <a:r>
              <a:rPr lang="zh-TW" altLang="en-US" sz="2000" dirty="0"/>
              <a:t>以及</a:t>
            </a:r>
            <a:r>
              <a:rPr lang="zh-TW" altLang="en-US" sz="2000" dirty="0">
                <a:solidFill>
                  <a:srgbClr val="FF0000"/>
                </a:solidFill>
              </a:rPr>
              <a:t>重新使用</a:t>
            </a:r>
            <a:r>
              <a:rPr lang="zh-TW" altLang="en-US" sz="2000" dirty="0"/>
              <a:t>的情況</a:t>
            </a:r>
          </a:p>
          <a:p>
            <a:pPr lvl="1" algn="just"/>
            <a:r>
              <a:rPr lang="zh-TW" altLang="en-US" sz="2000" dirty="0">
                <a:solidFill>
                  <a:srgbClr val="FF0000"/>
                </a:solidFill>
              </a:rPr>
              <a:t>定期變更</a:t>
            </a:r>
            <a:r>
              <a:rPr lang="zh-TW" altLang="en-US" sz="2000" dirty="0"/>
              <a:t>鑑別符</a:t>
            </a:r>
          </a:p>
          <a:p>
            <a:pPr lvl="1" algn="just"/>
            <a:r>
              <a:rPr lang="zh-TW" altLang="en-US" sz="2000" dirty="0">
                <a:solidFill>
                  <a:srgbClr val="FF0000"/>
                </a:solidFill>
              </a:rPr>
              <a:t>保護鑑別符內容</a:t>
            </a:r>
            <a:r>
              <a:rPr lang="zh-TW" altLang="en-US" sz="2000" dirty="0"/>
              <a:t>，以免被非授權洩露與修改</a:t>
            </a:r>
          </a:p>
          <a:p>
            <a:pPr lvl="1" algn="just"/>
            <a:r>
              <a:rPr lang="zh-TW" altLang="en-US" sz="2000" dirty="0"/>
              <a:t>需要</a:t>
            </a:r>
            <a:r>
              <a:rPr lang="zh-TW" altLang="en-US" sz="2000" dirty="0">
                <a:solidFill>
                  <a:srgbClr val="FF0000"/>
                </a:solidFill>
              </a:rPr>
              <a:t>使用者擔負</a:t>
            </a:r>
            <a:r>
              <a:rPr lang="zh-TW" altLang="en-US" sz="2000" dirty="0"/>
              <a:t>與</a:t>
            </a:r>
            <a:r>
              <a:rPr lang="zh-TW" altLang="en-US" sz="2000" dirty="0">
                <a:solidFill>
                  <a:srgbClr val="FF0000"/>
                </a:solidFill>
              </a:rPr>
              <a:t>設備實作特定的防護措施</a:t>
            </a:r>
            <a:r>
              <a:rPr lang="zh-TW" altLang="en-US" sz="2000" dirty="0"/>
              <a:t>，以保護鑑別符安全</a:t>
            </a:r>
          </a:p>
        </p:txBody>
      </p:sp>
    </p:spTree>
    <p:extLst>
      <p:ext uri="{BB962C8B-B14F-4D97-AF65-F5344CB8AC3E}">
        <p14:creationId xmlns:p14="http://schemas.microsoft.com/office/powerpoint/2010/main" val="8898364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115616" y="117028"/>
            <a:ext cx="7458831" cy="935708"/>
          </a:xfrm>
        </p:spPr>
        <p:txBody>
          <a:bodyPr/>
          <a:lstStyle/>
          <a:p>
            <a:r>
              <a:rPr lang="zh-TW" altLang="en-US" dirty="0"/>
              <a:t>授權原則</a:t>
            </a:r>
          </a:p>
        </p:txBody>
      </p:sp>
      <p:sp>
        <p:nvSpPr>
          <p:cNvPr id="56324" name="Rectangle 3"/>
          <p:cNvSpPr>
            <a:spLocks noGrp="1" noChangeArrowheads="1"/>
          </p:cNvSpPr>
          <p:nvPr>
            <p:ph type="body" idx="1"/>
          </p:nvPr>
        </p:nvSpPr>
        <p:spPr>
          <a:xfrm>
            <a:off x="611559" y="1052736"/>
            <a:ext cx="8071271" cy="5229320"/>
          </a:xfrm>
        </p:spPr>
        <p:txBody>
          <a:bodyPr/>
          <a:lstStyle/>
          <a:p>
            <a:pPr algn="just"/>
            <a:r>
              <a:rPr lang="zh-TW" altLang="en-US" dirty="0"/>
              <a:t>業務僅知原則</a:t>
            </a:r>
          </a:p>
          <a:p>
            <a:pPr lvl="1" algn="just"/>
            <a:r>
              <a:rPr lang="zh-TW" altLang="en-US" sz="2400" dirty="0"/>
              <a:t>只提供執行業務上所需知道的資訊</a:t>
            </a:r>
          </a:p>
          <a:p>
            <a:pPr algn="just"/>
            <a:r>
              <a:rPr lang="zh-TW" altLang="en-US" dirty="0"/>
              <a:t>最小權限原則</a:t>
            </a:r>
          </a:p>
          <a:p>
            <a:pPr lvl="1" algn="just"/>
            <a:r>
              <a:rPr lang="zh-TW" altLang="en-US" sz="2400" dirty="0"/>
              <a:t>權限開放時採用最小權限原則</a:t>
            </a:r>
          </a:p>
          <a:p>
            <a:pPr algn="just"/>
            <a:r>
              <a:rPr lang="zh-TW" altLang="en-US" dirty="0"/>
              <a:t>職務區隔</a:t>
            </a:r>
          </a:p>
          <a:p>
            <a:pPr lvl="1" algn="just"/>
            <a:r>
              <a:rPr lang="zh-TW" altLang="en-US" dirty="0"/>
              <a:t>避免某些衝突或監督工作職務由同一個人來進行</a:t>
            </a:r>
            <a:endParaRPr lang="en-US" altLang="zh-TW" sz="2400" dirty="0"/>
          </a:p>
          <a:p>
            <a:pPr algn="just"/>
            <a:r>
              <a:rPr lang="zh-TW" altLang="en-US" dirty="0"/>
              <a:t>特殊權限管理</a:t>
            </a:r>
          </a:p>
          <a:p>
            <a:pPr lvl="1" algn="just"/>
            <a:r>
              <a:rPr lang="zh-TW" altLang="en-US" sz="2400" dirty="0"/>
              <a:t>對於系統管理者帳號及相關安全組態設定權限，應</a:t>
            </a:r>
            <a:r>
              <a:rPr lang="zh-TW" altLang="en-US" sz="2400" dirty="0">
                <a:solidFill>
                  <a:srgbClr val="FF0000"/>
                </a:solidFill>
              </a:rPr>
              <a:t>採特別的控管方式</a:t>
            </a:r>
            <a:r>
              <a:rPr lang="zh-TW" altLang="en-US" sz="2400" dirty="0"/>
              <a:t>，並詳細記錄特權人員的存取行為</a:t>
            </a:r>
          </a:p>
        </p:txBody>
      </p:sp>
    </p:spTree>
    <p:extLst>
      <p:ext uri="{BB962C8B-B14F-4D97-AF65-F5344CB8AC3E}">
        <p14:creationId xmlns:p14="http://schemas.microsoft.com/office/powerpoint/2010/main" val="34603914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1115616" y="117028"/>
            <a:ext cx="7458831" cy="935708"/>
          </a:xfrm>
        </p:spPr>
        <p:txBody>
          <a:bodyPr/>
          <a:lstStyle/>
          <a:p>
            <a:r>
              <a:rPr lang="zh-TW" altLang="en-US" dirty="0"/>
              <a:t>可歸責性</a:t>
            </a:r>
            <a:r>
              <a:rPr lang="en-US" altLang="zh-TW" dirty="0"/>
              <a:t>(Accountability)</a:t>
            </a:r>
            <a:endParaRPr lang="zh-TW" altLang="en-US" dirty="0"/>
          </a:p>
        </p:txBody>
      </p:sp>
      <p:sp>
        <p:nvSpPr>
          <p:cNvPr id="58372" name="Rectangle 3"/>
          <p:cNvSpPr>
            <a:spLocks noGrp="1" noChangeArrowheads="1"/>
          </p:cNvSpPr>
          <p:nvPr>
            <p:ph type="body" idx="1"/>
          </p:nvPr>
        </p:nvSpPr>
        <p:spPr>
          <a:xfrm>
            <a:off x="611559" y="1052736"/>
            <a:ext cx="8071271" cy="5229320"/>
          </a:xfrm>
        </p:spPr>
        <p:txBody>
          <a:bodyPr/>
          <a:lstStyle/>
          <a:p>
            <a:pPr algn="just"/>
            <a:r>
              <a:rPr lang="zh-TW" altLang="en-US" dirty="0"/>
              <a:t>讓所有存取行為都可歸責到使用者真實身分的機制，至少應滿足下列條件</a:t>
            </a:r>
          </a:p>
          <a:p>
            <a:pPr lvl="1" algn="just"/>
            <a:r>
              <a:rPr lang="zh-TW" altLang="en-US" sz="2400" dirty="0"/>
              <a:t>首先必須要具備</a:t>
            </a:r>
            <a:r>
              <a:rPr lang="zh-TW" altLang="en-US" sz="2400" dirty="0">
                <a:solidFill>
                  <a:srgbClr val="FF0000"/>
                </a:solidFill>
              </a:rPr>
              <a:t>唯一識別符</a:t>
            </a:r>
            <a:r>
              <a:rPr lang="zh-TW" altLang="en-US" sz="2400" dirty="0"/>
              <a:t>可代表使用者真實身分</a:t>
            </a:r>
          </a:p>
          <a:p>
            <a:pPr lvl="1" algn="just"/>
            <a:r>
              <a:rPr lang="zh-TW" altLang="en-US" sz="2400" dirty="0"/>
              <a:t>足夠</a:t>
            </a:r>
            <a:r>
              <a:rPr lang="zh-TW" altLang="en-US" sz="2400" dirty="0">
                <a:solidFill>
                  <a:srgbClr val="FF0000"/>
                </a:solidFill>
              </a:rPr>
              <a:t>強固</a:t>
            </a:r>
            <a:r>
              <a:rPr lang="zh-TW" altLang="en-US" sz="2400" dirty="0"/>
              <a:t>的使用者</a:t>
            </a:r>
            <a:r>
              <a:rPr lang="zh-TW" altLang="en-US" sz="2400" dirty="0">
                <a:solidFill>
                  <a:srgbClr val="FF0000"/>
                </a:solidFill>
              </a:rPr>
              <a:t>鑑別技術</a:t>
            </a:r>
            <a:r>
              <a:rPr lang="zh-TW" altLang="en-US" sz="2400" dirty="0"/>
              <a:t>，能防止身分鑑別機制被破解</a:t>
            </a:r>
          </a:p>
          <a:p>
            <a:pPr lvl="1" algn="just"/>
            <a:r>
              <a:rPr lang="zh-TW" altLang="en-US" sz="2400" dirty="0"/>
              <a:t>系統</a:t>
            </a:r>
            <a:r>
              <a:rPr lang="zh-TW" altLang="en-US" sz="2400" dirty="0">
                <a:solidFill>
                  <a:srgbClr val="FF0000"/>
                </a:solidFill>
              </a:rPr>
              <a:t>所有存取路徑被強制控管</a:t>
            </a:r>
          </a:p>
          <a:p>
            <a:pPr lvl="1" algn="just"/>
            <a:r>
              <a:rPr lang="zh-TW" altLang="en-US" sz="2400" dirty="0"/>
              <a:t>所有存取行為不論成功或失敗都被</a:t>
            </a:r>
            <a:r>
              <a:rPr lang="zh-TW" altLang="en-US" sz="2400" dirty="0">
                <a:solidFill>
                  <a:srgbClr val="FF0000"/>
                </a:solidFill>
              </a:rPr>
              <a:t>詳實記錄</a:t>
            </a:r>
          </a:p>
          <a:p>
            <a:pPr lvl="1" algn="just"/>
            <a:r>
              <a:rPr lang="zh-TW" altLang="en-US" sz="2400" dirty="0">
                <a:solidFill>
                  <a:srgbClr val="FF0000"/>
                </a:solidFill>
              </a:rPr>
              <a:t>系統存取</a:t>
            </a:r>
            <a:r>
              <a:rPr lang="zh-TW" altLang="en-US" sz="2400" dirty="0"/>
              <a:t>紀錄的</a:t>
            </a:r>
            <a:r>
              <a:rPr lang="zh-TW" altLang="en-US" dirty="0"/>
              <a:t>時戳</a:t>
            </a:r>
            <a:r>
              <a:rPr lang="zh-TW" altLang="en-US" sz="2400" dirty="0"/>
              <a:t>代表存取</a:t>
            </a:r>
            <a:r>
              <a:rPr lang="zh-TW" altLang="en-US" sz="2400" dirty="0">
                <a:solidFill>
                  <a:srgbClr val="FF0000"/>
                </a:solidFill>
              </a:rPr>
              <a:t>順序</a:t>
            </a:r>
          </a:p>
          <a:p>
            <a:pPr lvl="1" algn="just"/>
            <a:r>
              <a:rPr lang="zh-TW" altLang="en-US" dirty="0">
                <a:solidFill>
                  <a:srgbClr val="FF0000"/>
                </a:solidFill>
              </a:rPr>
              <a:t>系統存取紀錄</a:t>
            </a:r>
            <a:r>
              <a:rPr lang="zh-TW" altLang="en-US" sz="2400" dirty="0"/>
              <a:t>應</a:t>
            </a:r>
            <a:r>
              <a:rPr lang="zh-TW" altLang="en-US" dirty="0"/>
              <a:t>被妥善保護</a:t>
            </a:r>
            <a:r>
              <a:rPr lang="zh-TW" altLang="en-US" sz="2400" dirty="0"/>
              <a:t>，任何人</a:t>
            </a:r>
            <a:r>
              <a:rPr lang="zh-TW" altLang="en-US" sz="2400" dirty="0">
                <a:solidFill>
                  <a:srgbClr val="FF0000"/>
                </a:solidFill>
              </a:rPr>
              <a:t>均無法修改或刪除</a:t>
            </a:r>
          </a:p>
        </p:txBody>
      </p:sp>
    </p:spTree>
    <p:extLst>
      <p:ext uri="{BB962C8B-B14F-4D97-AF65-F5344CB8AC3E}">
        <p14:creationId xmlns:p14="http://schemas.microsoft.com/office/powerpoint/2010/main" val="19191745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身分鑑別技術</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24476519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1115616" y="117028"/>
            <a:ext cx="7458831" cy="935708"/>
          </a:xfrm>
        </p:spPr>
        <p:txBody>
          <a:bodyPr/>
          <a:lstStyle/>
          <a:p>
            <a:r>
              <a:rPr lang="zh-TW" altLang="en-US" dirty="0"/>
              <a:t>鑑別因素</a:t>
            </a:r>
          </a:p>
        </p:txBody>
      </p:sp>
      <p:sp>
        <p:nvSpPr>
          <p:cNvPr id="62468" name="Rectangle 3"/>
          <p:cNvSpPr>
            <a:spLocks noGrp="1" noChangeArrowheads="1"/>
          </p:cNvSpPr>
          <p:nvPr>
            <p:ph type="body" idx="1"/>
          </p:nvPr>
        </p:nvSpPr>
        <p:spPr>
          <a:xfrm>
            <a:off x="611559" y="1052736"/>
            <a:ext cx="8071271" cy="5229320"/>
          </a:xfrm>
        </p:spPr>
        <p:txBody>
          <a:bodyPr/>
          <a:lstStyle/>
          <a:p>
            <a:pPr algn="just"/>
            <a:r>
              <a:rPr lang="zh-TW" altLang="en-US" dirty="0"/>
              <a:t>基於所知</a:t>
            </a:r>
            <a:r>
              <a:rPr lang="en-US" altLang="zh-TW" sz="2400" dirty="0"/>
              <a:t>(Something You </a:t>
            </a:r>
            <a:r>
              <a:rPr lang="en-US" altLang="zh-TW" sz="2400" dirty="0">
                <a:solidFill>
                  <a:srgbClr val="FF0000"/>
                </a:solidFill>
              </a:rPr>
              <a:t>Know</a:t>
            </a:r>
            <a:r>
              <a:rPr lang="en-US" altLang="zh-TW" sz="2400" dirty="0"/>
              <a:t>)</a:t>
            </a:r>
          </a:p>
          <a:p>
            <a:pPr lvl="1" algn="just"/>
            <a:r>
              <a:rPr lang="zh-TW" altLang="en-US" sz="2400" dirty="0"/>
              <a:t>通行碼</a:t>
            </a:r>
          </a:p>
          <a:p>
            <a:pPr algn="just"/>
            <a:r>
              <a:rPr lang="zh-TW" altLang="en-US" dirty="0"/>
              <a:t>基於所有</a:t>
            </a:r>
            <a:r>
              <a:rPr lang="en-US" altLang="zh-TW" sz="2400" dirty="0"/>
              <a:t>(Something You </a:t>
            </a:r>
            <a:r>
              <a:rPr lang="en-US" altLang="zh-TW" sz="2400" dirty="0">
                <a:solidFill>
                  <a:srgbClr val="FF0000"/>
                </a:solidFill>
              </a:rPr>
              <a:t>Have</a:t>
            </a:r>
            <a:r>
              <a:rPr lang="en-US" altLang="zh-TW" sz="2400" dirty="0"/>
              <a:t>)</a:t>
            </a:r>
          </a:p>
          <a:p>
            <a:pPr lvl="1" algn="just"/>
            <a:r>
              <a:rPr lang="zh-TW" altLang="en-US" sz="2400" dirty="0"/>
              <a:t>晶片卡</a:t>
            </a:r>
          </a:p>
          <a:p>
            <a:pPr algn="just"/>
            <a:r>
              <a:rPr lang="zh-TW" altLang="en-US" dirty="0"/>
              <a:t>與生具備</a:t>
            </a:r>
            <a:r>
              <a:rPr lang="en-US" altLang="zh-TW" sz="2400" dirty="0"/>
              <a:t>(Something You </a:t>
            </a:r>
            <a:r>
              <a:rPr lang="en-US" altLang="zh-TW" sz="2400" dirty="0">
                <a:solidFill>
                  <a:srgbClr val="FF0000"/>
                </a:solidFill>
              </a:rPr>
              <a:t>Are</a:t>
            </a:r>
            <a:r>
              <a:rPr lang="en-US" altLang="zh-TW" sz="2400" dirty="0"/>
              <a:t>)</a:t>
            </a:r>
          </a:p>
          <a:p>
            <a:pPr lvl="1" algn="just"/>
            <a:r>
              <a:rPr lang="zh-TW" altLang="en-US" sz="2400" dirty="0"/>
              <a:t>指紋</a:t>
            </a:r>
          </a:p>
          <a:p>
            <a:pPr algn="just"/>
            <a:endParaRPr lang="zh-TW" altLang="en-US" dirty="0"/>
          </a:p>
        </p:txBody>
      </p:sp>
      <p:pic>
        <p:nvPicPr>
          <p:cNvPr id="62469" name="Picture 4" descr="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4221163"/>
            <a:ext cx="18891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5"/>
          <p:cNvSpPr txBox="1">
            <a:spLocks noChangeArrowheads="1"/>
          </p:cNvSpPr>
          <p:nvPr/>
        </p:nvSpPr>
        <p:spPr bwMode="auto">
          <a:xfrm>
            <a:off x="1403648" y="4654550"/>
            <a:ext cx="1403350" cy="366713"/>
          </a:xfrm>
          <a:prstGeom prst="rect">
            <a:avLst/>
          </a:prstGeom>
          <a:noFill/>
          <a:ln>
            <a:noFill/>
          </a:ln>
          <a:effectLst>
            <a:prstShdw prst="shdw17" dist="17961" dir="13500000">
              <a:srgbClr val="5C5C99">
                <a:alpha val="50000"/>
              </a:srgbClr>
            </a:prstShdw>
          </a:effectLst>
          <a:extLst>
            <a:ext uri="{909E8E84-426E-40DD-AFC4-6F175D3DCCD1}">
              <a14:hiddenFill xmlns:a14="http://schemas.microsoft.com/office/drawing/2010/main">
                <a:solidFill>
                  <a:srgbClr val="9999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dirty="0">
                <a:solidFill>
                  <a:srgbClr val="FF0000"/>
                </a:solidFill>
                <a:latin typeface="Arial Black" panose="020B0A04020102020204" pitchFamily="34" charset="0"/>
              </a:rPr>
              <a:t>Password</a:t>
            </a:r>
          </a:p>
        </p:txBody>
      </p:sp>
      <p:pic>
        <p:nvPicPr>
          <p:cNvPr id="62471" name="Picture 6" descr="smart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4724400"/>
            <a:ext cx="2665412"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7" descr="fingerpr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4652963"/>
            <a:ext cx="1338262"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352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115616" y="117028"/>
            <a:ext cx="7458831" cy="935708"/>
          </a:xfrm>
        </p:spPr>
        <p:txBody>
          <a:bodyPr/>
          <a:lstStyle/>
          <a:p>
            <a:r>
              <a:rPr lang="zh-TW" altLang="en-US"/>
              <a:t>強固鑑別技術</a:t>
            </a:r>
          </a:p>
        </p:txBody>
      </p:sp>
      <p:sp>
        <p:nvSpPr>
          <p:cNvPr id="64516" name="Rectangle 3"/>
          <p:cNvSpPr>
            <a:spLocks noGrp="1" noChangeArrowheads="1"/>
          </p:cNvSpPr>
          <p:nvPr>
            <p:ph type="body" idx="1"/>
          </p:nvPr>
        </p:nvSpPr>
        <p:spPr>
          <a:xfrm>
            <a:off x="611559" y="1052736"/>
            <a:ext cx="8071271" cy="5229320"/>
          </a:xfrm>
        </p:spPr>
        <p:txBody>
          <a:bodyPr/>
          <a:lstStyle/>
          <a:p>
            <a:pPr algn="just"/>
            <a:r>
              <a:rPr lang="zh-TW" altLang="en-US" dirty="0"/>
              <a:t>同時採用兩種鑑別因素的鑑別技術，即可稱為強固鑑別技術</a:t>
            </a:r>
          </a:p>
          <a:p>
            <a:pPr algn="just"/>
            <a:r>
              <a:rPr lang="zh-TW" altLang="en-US" dirty="0"/>
              <a:t>例如：</a:t>
            </a:r>
          </a:p>
          <a:p>
            <a:pPr lvl="1" algn="just"/>
            <a:r>
              <a:rPr lang="zh-TW" altLang="en-US" sz="2400" dirty="0"/>
              <a:t>晶片卡</a:t>
            </a:r>
            <a:r>
              <a:rPr lang="en-US" altLang="zh-TW" sz="2400" dirty="0"/>
              <a:t>(H</a:t>
            </a:r>
            <a:r>
              <a:rPr lang="en-US" altLang="zh-TW" sz="2200" dirty="0"/>
              <a:t>ave</a:t>
            </a:r>
            <a:r>
              <a:rPr lang="en-US" altLang="zh-TW" sz="2400" dirty="0"/>
              <a:t>)</a:t>
            </a:r>
            <a:r>
              <a:rPr lang="zh-TW" altLang="en-US" sz="2400" dirty="0"/>
              <a:t>配合</a:t>
            </a:r>
            <a:r>
              <a:rPr lang="en-US" altLang="zh-TW" sz="2200" dirty="0"/>
              <a:t>PIN</a:t>
            </a:r>
            <a:r>
              <a:rPr lang="zh-TW" altLang="en-US" sz="2400" dirty="0"/>
              <a:t>碼</a:t>
            </a:r>
            <a:r>
              <a:rPr lang="en-US" altLang="zh-TW" sz="2400" dirty="0"/>
              <a:t>(K</a:t>
            </a:r>
            <a:r>
              <a:rPr lang="en-US" altLang="zh-TW" sz="2200" dirty="0"/>
              <a:t>now</a:t>
            </a:r>
            <a:r>
              <a:rPr lang="en-US" altLang="zh-TW" sz="2400" dirty="0"/>
              <a:t>)</a:t>
            </a:r>
          </a:p>
          <a:p>
            <a:pPr lvl="1" algn="just"/>
            <a:r>
              <a:rPr lang="zh-TW" altLang="en-US" sz="2400" dirty="0"/>
              <a:t>指紋</a:t>
            </a:r>
            <a:r>
              <a:rPr lang="en-US" altLang="zh-TW" sz="2400" dirty="0"/>
              <a:t>(A</a:t>
            </a:r>
            <a:r>
              <a:rPr lang="en-US" altLang="zh-TW" sz="2200" dirty="0"/>
              <a:t>re</a:t>
            </a:r>
            <a:r>
              <a:rPr lang="en-US" altLang="zh-TW" sz="2400" dirty="0"/>
              <a:t>)</a:t>
            </a:r>
            <a:r>
              <a:rPr lang="zh-TW" altLang="en-US" sz="2400" dirty="0"/>
              <a:t>配合通行碼</a:t>
            </a:r>
            <a:r>
              <a:rPr lang="en-US" altLang="zh-TW" sz="2400" dirty="0"/>
              <a:t>(K</a:t>
            </a:r>
            <a:r>
              <a:rPr lang="en-US" altLang="zh-TW" sz="2200" dirty="0"/>
              <a:t>now</a:t>
            </a:r>
            <a:r>
              <a:rPr lang="en-US" altLang="zh-TW" sz="2400" dirty="0"/>
              <a:t>)</a:t>
            </a:r>
          </a:p>
          <a:p>
            <a:pPr lvl="1" algn="just"/>
            <a:r>
              <a:rPr lang="zh-TW" altLang="en-US" sz="2400" dirty="0"/>
              <a:t>晶片卡</a:t>
            </a:r>
            <a:r>
              <a:rPr lang="en-US" altLang="zh-TW" sz="2400" dirty="0"/>
              <a:t>(H</a:t>
            </a:r>
            <a:r>
              <a:rPr lang="en-US" altLang="zh-TW" sz="2200" dirty="0"/>
              <a:t>ave</a:t>
            </a:r>
            <a:r>
              <a:rPr lang="en-US" altLang="zh-TW" sz="2400" dirty="0"/>
              <a:t>)</a:t>
            </a:r>
            <a:r>
              <a:rPr lang="zh-TW" altLang="en-US" sz="2400" dirty="0"/>
              <a:t>配合指紋</a:t>
            </a:r>
            <a:r>
              <a:rPr lang="en-US" altLang="zh-TW" sz="2400" dirty="0"/>
              <a:t>(A</a:t>
            </a:r>
            <a:r>
              <a:rPr lang="en-US" altLang="zh-TW" sz="2200" dirty="0"/>
              <a:t>re</a:t>
            </a:r>
            <a:r>
              <a:rPr lang="en-US" altLang="zh-TW" sz="2400" dirty="0"/>
              <a:t>)</a:t>
            </a:r>
          </a:p>
        </p:txBody>
      </p:sp>
      <p:pic>
        <p:nvPicPr>
          <p:cNvPr id="64517" name="Picture 4" descr="1946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35" y="3590825"/>
            <a:ext cx="3097212"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237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115616" y="117028"/>
            <a:ext cx="7458831" cy="935708"/>
          </a:xfrm>
        </p:spPr>
        <p:txBody>
          <a:bodyPr/>
          <a:lstStyle/>
          <a:p>
            <a:r>
              <a:rPr lang="zh-TW" altLang="en-US" dirty="0"/>
              <a:t>資訊委外</a:t>
            </a:r>
            <a:r>
              <a:rPr lang="en-US" altLang="zh-TW" dirty="0"/>
              <a:t>-</a:t>
            </a:r>
            <a:r>
              <a:rPr lang="zh-TW" altLang="en-US" dirty="0"/>
              <a:t>定義及類別</a:t>
            </a:r>
            <a:endParaRPr lang="en-US" altLang="zh-TW" dirty="0"/>
          </a:p>
        </p:txBody>
      </p:sp>
      <p:sp>
        <p:nvSpPr>
          <p:cNvPr id="13316" name="Rectangle 3"/>
          <p:cNvSpPr>
            <a:spLocks noGrp="1" noChangeArrowheads="1"/>
          </p:cNvSpPr>
          <p:nvPr>
            <p:ph type="body" idx="1"/>
          </p:nvPr>
        </p:nvSpPr>
        <p:spPr>
          <a:xfrm>
            <a:off x="611559" y="1052736"/>
            <a:ext cx="7920881" cy="5229320"/>
          </a:xfrm>
        </p:spPr>
        <p:txBody>
          <a:bodyPr/>
          <a:lstStyle/>
          <a:p>
            <a:pPr algn="just"/>
            <a:r>
              <a:rPr lang="zh-TW" altLang="en-US" dirty="0"/>
              <a:t>委外定義</a:t>
            </a:r>
          </a:p>
          <a:p>
            <a:pPr lvl="1" algn="just"/>
            <a:r>
              <a:rPr lang="zh-TW" altLang="en-US" dirty="0"/>
              <a:t>將政府機關之資通服務所有相關活動，部分或全部由機關外之資通服務提供者完成。</a:t>
            </a:r>
            <a:endParaRPr lang="en-US" altLang="zh-TW" dirty="0"/>
          </a:p>
          <a:p>
            <a:pPr algn="just"/>
            <a:r>
              <a:rPr lang="zh-TW" altLang="en-US" dirty="0"/>
              <a:t>資訊委外類別</a:t>
            </a:r>
            <a:endParaRPr lang="en-US" altLang="zh-TW" dirty="0"/>
          </a:p>
          <a:p>
            <a:pPr lvl="1" algn="just"/>
            <a:r>
              <a:rPr lang="zh-TW" altLang="en-US" dirty="0"/>
              <a:t>系統發展類</a:t>
            </a:r>
            <a:endParaRPr lang="en-US" altLang="zh-TW" dirty="0"/>
          </a:p>
          <a:p>
            <a:pPr lvl="1" algn="just"/>
            <a:r>
              <a:rPr lang="zh-TW" altLang="en-US" dirty="0"/>
              <a:t>維運管理類</a:t>
            </a:r>
            <a:endParaRPr lang="en-US" altLang="zh-TW" dirty="0"/>
          </a:p>
          <a:p>
            <a:pPr lvl="1" algn="just"/>
            <a:r>
              <a:rPr lang="zh-TW" altLang="en-US" dirty="0"/>
              <a:t>顧問訓練類</a:t>
            </a:r>
            <a:endParaRPr lang="en-US" altLang="zh-TW" dirty="0"/>
          </a:p>
          <a:p>
            <a:pPr lvl="1" algn="just"/>
            <a:r>
              <a:rPr lang="zh-TW" altLang="en-US" dirty="0"/>
              <a:t>雲端服務類</a:t>
            </a:r>
            <a:endParaRPr lang="en-US" altLang="zh-TW" dirty="0"/>
          </a:p>
        </p:txBody>
      </p:sp>
    </p:spTree>
    <p:extLst>
      <p:ext uri="{BB962C8B-B14F-4D97-AF65-F5344CB8AC3E}">
        <p14:creationId xmlns:p14="http://schemas.microsoft.com/office/powerpoint/2010/main" val="26149263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1115616" y="117028"/>
            <a:ext cx="7458831" cy="935708"/>
          </a:xfrm>
        </p:spPr>
        <p:txBody>
          <a:bodyPr/>
          <a:lstStyle/>
          <a:p>
            <a:r>
              <a:rPr lang="zh-TW" altLang="en-US" dirty="0"/>
              <a:t>生物特徵鑑別技術</a:t>
            </a:r>
            <a:r>
              <a:rPr lang="en-US" altLang="zh-TW" dirty="0"/>
              <a:t>(1/3)</a:t>
            </a:r>
          </a:p>
        </p:txBody>
      </p:sp>
      <p:sp>
        <p:nvSpPr>
          <p:cNvPr id="66564" name="Rectangle 3"/>
          <p:cNvSpPr>
            <a:spLocks noGrp="1" noChangeArrowheads="1"/>
          </p:cNvSpPr>
          <p:nvPr>
            <p:ph type="body" idx="1"/>
          </p:nvPr>
        </p:nvSpPr>
        <p:spPr>
          <a:xfrm>
            <a:off x="611559" y="1052736"/>
            <a:ext cx="8071271" cy="5229320"/>
          </a:xfrm>
        </p:spPr>
        <p:txBody>
          <a:bodyPr/>
          <a:lstStyle/>
          <a:p>
            <a:pPr algn="just"/>
            <a:r>
              <a:rPr lang="zh-TW" altLang="en-US" dirty="0"/>
              <a:t>生物特徵鑑別</a:t>
            </a:r>
          </a:p>
          <a:p>
            <a:pPr lvl="1" algn="just"/>
            <a:r>
              <a:rPr lang="zh-TW" altLang="en-US" sz="2400" dirty="0"/>
              <a:t>採用人類具備的屬性進行識別與鑑別</a:t>
            </a:r>
          </a:p>
          <a:p>
            <a:pPr lvl="1" algn="just"/>
            <a:r>
              <a:rPr lang="zh-TW" altLang="en-US" sz="2400" dirty="0"/>
              <a:t>最昂貴、最複雜、也最能識別人員身分的鑑別技術</a:t>
            </a:r>
          </a:p>
          <a:p>
            <a:pPr lvl="1" algn="just"/>
            <a:r>
              <a:rPr lang="zh-TW" altLang="en-US" sz="2400" dirty="0"/>
              <a:t>但人類社會中對這種技術的接受性較低</a:t>
            </a:r>
            <a:r>
              <a:rPr lang="en-US" altLang="zh-TW" sz="2400" dirty="0"/>
              <a:t>(</a:t>
            </a:r>
            <a:r>
              <a:rPr lang="zh-TW" altLang="en-US" sz="2400" dirty="0"/>
              <a:t>隱私、侵入性及傳染病等</a:t>
            </a:r>
            <a:r>
              <a:rPr lang="en-US" altLang="zh-TW" sz="2400" dirty="0"/>
              <a:t>)</a:t>
            </a:r>
          </a:p>
        </p:txBody>
      </p:sp>
      <p:pic>
        <p:nvPicPr>
          <p:cNvPr id="66565" name="Picture 4" descr="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290" y="4293419"/>
            <a:ext cx="1338262"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5" descr="Iris_Eye_Macro_Stock_by_zpyder"/>
          <p:cNvPicPr>
            <a:picLocks noChangeAspect="1" noChangeArrowheads="1"/>
          </p:cNvPicPr>
          <p:nvPr/>
        </p:nvPicPr>
        <p:blipFill>
          <a:blip r:embed="rId4">
            <a:extLst>
              <a:ext uri="{28A0092B-C50C-407E-A947-70E740481C1C}">
                <a14:useLocalDpi xmlns:a14="http://schemas.microsoft.com/office/drawing/2010/main" val="0"/>
              </a:ext>
            </a:extLst>
          </a:blip>
          <a:srcRect l="3125" t="3183" r="2361" b="2699"/>
          <a:stretch>
            <a:fillRect/>
          </a:stretch>
        </p:blipFill>
        <p:spPr bwMode="auto">
          <a:xfrm>
            <a:off x="6371952" y="4148956"/>
            <a:ext cx="1728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6" descr="reti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933056"/>
            <a:ext cx="2592387"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046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1115616" y="117028"/>
            <a:ext cx="7458831" cy="935708"/>
          </a:xfrm>
        </p:spPr>
        <p:txBody>
          <a:bodyPr/>
          <a:lstStyle/>
          <a:p>
            <a:r>
              <a:rPr lang="zh-TW" altLang="en-US" dirty="0"/>
              <a:t>生物特徵鑑別技術</a:t>
            </a:r>
            <a:r>
              <a:rPr lang="en-US" altLang="zh-TW" dirty="0"/>
              <a:t>(2/3)</a:t>
            </a:r>
          </a:p>
        </p:txBody>
      </p:sp>
      <p:sp>
        <p:nvSpPr>
          <p:cNvPr id="68612" name="Rectangle 3"/>
          <p:cNvSpPr>
            <a:spLocks noGrp="1" noChangeArrowheads="1"/>
          </p:cNvSpPr>
          <p:nvPr>
            <p:ph type="body" idx="1"/>
          </p:nvPr>
        </p:nvSpPr>
        <p:spPr>
          <a:xfrm>
            <a:off x="611559" y="1052736"/>
            <a:ext cx="8071271" cy="5229320"/>
          </a:xfrm>
        </p:spPr>
        <p:txBody>
          <a:bodyPr/>
          <a:lstStyle/>
          <a:p>
            <a:r>
              <a:rPr lang="zh-TW" altLang="en-US" dirty="0"/>
              <a:t>生物特徵登錄步驟</a:t>
            </a:r>
            <a:r>
              <a:rPr lang="en-US" altLang="zh-TW" dirty="0"/>
              <a:t>(</a:t>
            </a:r>
            <a:r>
              <a:rPr lang="zh-TW" altLang="en-US" dirty="0"/>
              <a:t>以指紋為例</a:t>
            </a:r>
            <a:r>
              <a:rPr lang="en-US" altLang="zh-TW" dirty="0"/>
              <a:t>)</a:t>
            </a:r>
            <a:endParaRPr lang="zh-TW" altLang="en-US" dirty="0"/>
          </a:p>
        </p:txBody>
      </p:sp>
      <p:pic>
        <p:nvPicPr>
          <p:cNvPr id="686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916113"/>
            <a:ext cx="1512887"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86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2060575"/>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8615" name="Picture 6"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060575"/>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I love my p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350" y="22764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7" name="Text Box 8"/>
          <p:cNvSpPr txBox="1">
            <a:spLocks noChangeArrowheads="1"/>
          </p:cNvSpPr>
          <p:nvPr/>
        </p:nvSpPr>
        <p:spPr bwMode="auto">
          <a:xfrm>
            <a:off x="5921375" y="1628775"/>
            <a:ext cx="7219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b="0" i="0">
                <a:latin typeface="+mn-ea"/>
                <a:ea typeface="+mn-ea"/>
              </a:rPr>
              <a:t>Server</a:t>
            </a:r>
          </a:p>
        </p:txBody>
      </p:sp>
      <p:sp>
        <p:nvSpPr>
          <p:cNvPr id="68618" name="Text Box 9"/>
          <p:cNvSpPr txBox="1">
            <a:spLocks noChangeArrowheads="1"/>
          </p:cNvSpPr>
          <p:nvPr/>
        </p:nvSpPr>
        <p:spPr bwMode="auto">
          <a:xfrm>
            <a:off x="2411413" y="1700213"/>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b="0" i="0">
                <a:latin typeface="+mn-ea"/>
                <a:ea typeface="+mn-ea"/>
              </a:rPr>
              <a:t>Client</a:t>
            </a:r>
          </a:p>
        </p:txBody>
      </p:sp>
      <p:sp>
        <p:nvSpPr>
          <p:cNvPr id="68619" name="Line 10"/>
          <p:cNvSpPr>
            <a:spLocks noChangeShapeType="1"/>
          </p:cNvSpPr>
          <p:nvPr/>
        </p:nvSpPr>
        <p:spPr bwMode="auto">
          <a:xfrm flipV="1">
            <a:off x="3276600" y="2492375"/>
            <a:ext cx="2663825"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20" name="Text Box 11"/>
          <p:cNvSpPr txBox="1">
            <a:spLocks noChangeArrowheads="1"/>
          </p:cNvSpPr>
          <p:nvPr/>
        </p:nvSpPr>
        <p:spPr bwMode="auto">
          <a:xfrm>
            <a:off x="4140200" y="2133600"/>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登錄請求</a:t>
            </a:r>
          </a:p>
        </p:txBody>
      </p:sp>
      <p:sp>
        <p:nvSpPr>
          <p:cNvPr id="68621" name="AutoShape 12"/>
          <p:cNvSpPr>
            <a:spLocks noChangeArrowheads="1"/>
          </p:cNvSpPr>
          <p:nvPr/>
        </p:nvSpPr>
        <p:spPr bwMode="auto">
          <a:xfrm>
            <a:off x="3708400" y="2133600"/>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1</a:t>
            </a:r>
          </a:p>
        </p:txBody>
      </p:sp>
      <p:pic>
        <p:nvPicPr>
          <p:cNvPr id="68622" name="Picture 13" descr="biometric-fingerprint-rea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3284538"/>
            <a:ext cx="18002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3" name="Line 14"/>
          <p:cNvSpPr>
            <a:spLocks noChangeShapeType="1"/>
          </p:cNvSpPr>
          <p:nvPr/>
        </p:nvSpPr>
        <p:spPr bwMode="auto">
          <a:xfrm flipH="1">
            <a:off x="4140200" y="3716338"/>
            <a:ext cx="36036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24" name="Line 15"/>
          <p:cNvSpPr>
            <a:spLocks noChangeShapeType="1"/>
          </p:cNvSpPr>
          <p:nvPr/>
        </p:nvSpPr>
        <p:spPr bwMode="auto">
          <a:xfrm flipH="1">
            <a:off x="4500563" y="2997200"/>
            <a:ext cx="0" cy="719138"/>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25" name="Line 16"/>
          <p:cNvSpPr>
            <a:spLocks noChangeShapeType="1"/>
          </p:cNvSpPr>
          <p:nvPr/>
        </p:nvSpPr>
        <p:spPr bwMode="auto">
          <a:xfrm flipH="1" flipV="1">
            <a:off x="4500563" y="2997200"/>
            <a:ext cx="1366837"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26" name="AutoShape 17"/>
          <p:cNvSpPr>
            <a:spLocks noChangeArrowheads="1"/>
          </p:cNvSpPr>
          <p:nvPr/>
        </p:nvSpPr>
        <p:spPr bwMode="auto">
          <a:xfrm>
            <a:off x="5435600" y="26368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2</a:t>
            </a:r>
          </a:p>
        </p:txBody>
      </p:sp>
      <p:sp>
        <p:nvSpPr>
          <p:cNvPr id="68627" name="Text Box 18"/>
          <p:cNvSpPr txBox="1">
            <a:spLocks noChangeArrowheads="1"/>
          </p:cNvSpPr>
          <p:nvPr/>
        </p:nvSpPr>
        <p:spPr bwMode="auto">
          <a:xfrm>
            <a:off x="4438650" y="26368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輸入指紋</a:t>
            </a:r>
          </a:p>
        </p:txBody>
      </p:sp>
      <p:pic>
        <p:nvPicPr>
          <p:cNvPr id="68628" name="Picture 19" descr="fingerprint-sdk-1"/>
          <p:cNvPicPr>
            <a:picLocks noChangeAspect="1" noChangeArrowheads="1"/>
          </p:cNvPicPr>
          <p:nvPr/>
        </p:nvPicPr>
        <p:blipFill>
          <a:blip r:embed="rId8" cstate="print">
            <a:extLst>
              <a:ext uri="{28A0092B-C50C-407E-A947-70E740481C1C}">
                <a14:useLocalDpi xmlns:a14="http://schemas.microsoft.com/office/drawing/2010/main" val="0"/>
              </a:ext>
            </a:extLst>
          </a:blip>
          <a:srcRect l="13892" t="12090" r="35138" b="31467"/>
          <a:stretch>
            <a:fillRect/>
          </a:stretch>
        </p:blipFill>
        <p:spPr bwMode="auto">
          <a:xfrm>
            <a:off x="1692275" y="3429000"/>
            <a:ext cx="7921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Line 20"/>
          <p:cNvSpPr>
            <a:spLocks noChangeShapeType="1"/>
          </p:cNvSpPr>
          <p:nvPr/>
        </p:nvSpPr>
        <p:spPr bwMode="auto">
          <a:xfrm flipH="1">
            <a:off x="2484438" y="3716338"/>
            <a:ext cx="503237"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30" name="AutoShape 21"/>
          <p:cNvSpPr>
            <a:spLocks noChangeArrowheads="1"/>
          </p:cNvSpPr>
          <p:nvPr/>
        </p:nvSpPr>
        <p:spPr bwMode="auto">
          <a:xfrm>
            <a:off x="2627313" y="32845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3</a:t>
            </a:r>
          </a:p>
        </p:txBody>
      </p:sp>
      <p:sp>
        <p:nvSpPr>
          <p:cNvPr id="68631" name="Rectangle 22"/>
          <p:cNvSpPr>
            <a:spLocks noChangeArrowheads="1"/>
          </p:cNvSpPr>
          <p:nvPr/>
        </p:nvSpPr>
        <p:spPr bwMode="auto">
          <a:xfrm>
            <a:off x="1763713" y="4868863"/>
            <a:ext cx="719137" cy="1008062"/>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68632" name="Line 23"/>
          <p:cNvSpPr>
            <a:spLocks noChangeShapeType="1"/>
          </p:cNvSpPr>
          <p:nvPr/>
        </p:nvSpPr>
        <p:spPr bwMode="auto">
          <a:xfrm>
            <a:off x="2122488" y="4437063"/>
            <a:ext cx="1587" cy="43180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33" name="AutoShape 24"/>
          <p:cNvSpPr>
            <a:spLocks noChangeArrowheads="1"/>
          </p:cNvSpPr>
          <p:nvPr/>
        </p:nvSpPr>
        <p:spPr bwMode="auto">
          <a:xfrm>
            <a:off x="1619250" y="4437063"/>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4</a:t>
            </a:r>
          </a:p>
        </p:txBody>
      </p:sp>
      <p:sp>
        <p:nvSpPr>
          <p:cNvPr id="68634" name="Line 25"/>
          <p:cNvSpPr>
            <a:spLocks noChangeShapeType="1"/>
          </p:cNvSpPr>
          <p:nvPr/>
        </p:nvSpPr>
        <p:spPr bwMode="auto">
          <a:xfrm>
            <a:off x="2484438" y="5373688"/>
            <a:ext cx="719137"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35" name="AutoShape 26"/>
          <p:cNvSpPr>
            <a:spLocks noChangeArrowheads="1"/>
          </p:cNvSpPr>
          <p:nvPr/>
        </p:nvSpPr>
        <p:spPr bwMode="auto">
          <a:xfrm>
            <a:off x="2627313" y="4868863"/>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5</a:t>
            </a:r>
          </a:p>
        </p:txBody>
      </p:sp>
      <p:sp>
        <p:nvSpPr>
          <p:cNvPr id="68636" name="Text Box 27"/>
          <p:cNvSpPr txBox="1">
            <a:spLocks noChangeArrowheads="1"/>
          </p:cNvSpPr>
          <p:nvPr/>
        </p:nvSpPr>
        <p:spPr bwMode="auto">
          <a:xfrm>
            <a:off x="2484438" y="3789363"/>
            <a:ext cx="7191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取特徵值</a:t>
            </a:r>
          </a:p>
        </p:txBody>
      </p:sp>
      <p:sp>
        <p:nvSpPr>
          <p:cNvPr id="68637" name="Text Box 28"/>
          <p:cNvSpPr txBox="1">
            <a:spLocks noChangeArrowheads="1"/>
          </p:cNvSpPr>
          <p:nvPr/>
        </p:nvSpPr>
        <p:spPr bwMode="auto">
          <a:xfrm>
            <a:off x="250825" y="4437063"/>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轉成數位內容</a:t>
            </a:r>
          </a:p>
        </p:txBody>
      </p:sp>
      <p:sp>
        <p:nvSpPr>
          <p:cNvPr id="68638" name="Text Box 29"/>
          <p:cNvSpPr txBox="1">
            <a:spLocks noChangeArrowheads="1"/>
          </p:cNvSpPr>
          <p:nvPr/>
        </p:nvSpPr>
        <p:spPr bwMode="auto">
          <a:xfrm>
            <a:off x="2484438" y="544512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加密</a:t>
            </a:r>
          </a:p>
        </p:txBody>
      </p:sp>
      <p:grpSp>
        <p:nvGrpSpPr>
          <p:cNvPr id="68639" name="Group 30"/>
          <p:cNvGrpSpPr>
            <a:grpSpLocks/>
          </p:cNvGrpSpPr>
          <p:nvPr/>
        </p:nvGrpSpPr>
        <p:grpSpPr bwMode="auto">
          <a:xfrm>
            <a:off x="3203575" y="4868863"/>
            <a:ext cx="719138" cy="1008062"/>
            <a:chOff x="2018" y="3067"/>
            <a:chExt cx="453" cy="635"/>
          </a:xfrm>
        </p:grpSpPr>
        <p:sp>
          <p:nvSpPr>
            <p:cNvPr id="68652" name="Rectangle 31"/>
            <p:cNvSpPr>
              <a:spLocks noChangeArrowheads="1"/>
            </p:cNvSpPr>
            <p:nvPr/>
          </p:nvSpPr>
          <p:spPr bwMode="auto">
            <a:xfrm>
              <a:off x="2018" y="3067"/>
              <a:ext cx="453" cy="635"/>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pic>
          <p:nvPicPr>
            <p:cNvPr id="68653" name="Picture 32" descr="154747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8" y="3249"/>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640" name="Line 33"/>
          <p:cNvSpPr>
            <a:spLocks noChangeShapeType="1"/>
          </p:cNvSpPr>
          <p:nvPr/>
        </p:nvSpPr>
        <p:spPr bwMode="auto">
          <a:xfrm flipH="1" flipV="1">
            <a:off x="3924300" y="5373688"/>
            <a:ext cx="1366838"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41" name="Line 34"/>
          <p:cNvSpPr>
            <a:spLocks noChangeShapeType="1"/>
          </p:cNvSpPr>
          <p:nvPr/>
        </p:nvSpPr>
        <p:spPr bwMode="auto">
          <a:xfrm>
            <a:off x="5292725" y="3284538"/>
            <a:ext cx="0" cy="2087562"/>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42" name="Line 35"/>
          <p:cNvSpPr>
            <a:spLocks noChangeShapeType="1"/>
          </p:cNvSpPr>
          <p:nvPr/>
        </p:nvSpPr>
        <p:spPr bwMode="auto">
          <a:xfrm>
            <a:off x="5292725" y="3284538"/>
            <a:ext cx="719138"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43" name="AutoShape 36"/>
          <p:cNvSpPr>
            <a:spLocks noChangeArrowheads="1"/>
          </p:cNvSpPr>
          <p:nvPr/>
        </p:nvSpPr>
        <p:spPr bwMode="auto">
          <a:xfrm>
            <a:off x="4859338" y="5013325"/>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6</a:t>
            </a:r>
          </a:p>
        </p:txBody>
      </p:sp>
      <p:sp>
        <p:nvSpPr>
          <p:cNvPr id="68644" name="Rectangle 37"/>
          <p:cNvSpPr>
            <a:spLocks noChangeArrowheads="1"/>
          </p:cNvSpPr>
          <p:nvPr/>
        </p:nvSpPr>
        <p:spPr bwMode="auto">
          <a:xfrm>
            <a:off x="6084888" y="2781300"/>
            <a:ext cx="719137" cy="100806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68645" name="Text Box 38"/>
          <p:cNvSpPr txBox="1">
            <a:spLocks noChangeArrowheads="1"/>
          </p:cNvSpPr>
          <p:nvPr/>
        </p:nvSpPr>
        <p:spPr bwMode="auto">
          <a:xfrm>
            <a:off x="3995738" y="5445125"/>
            <a:ext cx="2419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回傳加密後的指紋特徵值</a:t>
            </a:r>
          </a:p>
        </p:txBody>
      </p:sp>
      <p:sp>
        <p:nvSpPr>
          <p:cNvPr id="68646" name="AutoShape 39"/>
          <p:cNvSpPr>
            <a:spLocks noChangeArrowheads="1"/>
          </p:cNvSpPr>
          <p:nvPr/>
        </p:nvSpPr>
        <p:spPr bwMode="auto">
          <a:xfrm>
            <a:off x="6084888" y="2781300"/>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7</a:t>
            </a:r>
          </a:p>
        </p:txBody>
      </p:sp>
      <p:sp>
        <p:nvSpPr>
          <p:cNvPr id="68647" name="Text Box 40"/>
          <p:cNvSpPr txBox="1">
            <a:spLocks noChangeArrowheads="1"/>
          </p:cNvSpPr>
          <p:nvPr/>
        </p:nvSpPr>
        <p:spPr bwMode="auto">
          <a:xfrm>
            <a:off x="6142038" y="3740522"/>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解密</a:t>
            </a:r>
          </a:p>
        </p:txBody>
      </p:sp>
      <p:sp>
        <p:nvSpPr>
          <p:cNvPr id="68648" name="Line 41"/>
          <p:cNvSpPr>
            <a:spLocks noChangeShapeType="1"/>
          </p:cNvSpPr>
          <p:nvPr/>
        </p:nvSpPr>
        <p:spPr bwMode="auto">
          <a:xfrm>
            <a:off x="6804025" y="3213100"/>
            <a:ext cx="719138"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68649" name="Rectangle 42"/>
          <p:cNvSpPr>
            <a:spLocks noChangeArrowheads="1"/>
          </p:cNvSpPr>
          <p:nvPr/>
        </p:nvSpPr>
        <p:spPr bwMode="auto">
          <a:xfrm>
            <a:off x="7812088" y="2924175"/>
            <a:ext cx="719137" cy="100806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68650" name="AutoShape 43"/>
          <p:cNvSpPr>
            <a:spLocks noChangeArrowheads="1"/>
          </p:cNvSpPr>
          <p:nvPr/>
        </p:nvSpPr>
        <p:spPr bwMode="auto">
          <a:xfrm>
            <a:off x="7740650" y="2781300"/>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8</a:t>
            </a:r>
          </a:p>
        </p:txBody>
      </p:sp>
      <p:sp>
        <p:nvSpPr>
          <p:cNvPr id="68651" name="Text Box 44"/>
          <p:cNvSpPr txBox="1">
            <a:spLocks noChangeArrowheads="1"/>
          </p:cNvSpPr>
          <p:nvPr/>
        </p:nvSpPr>
        <p:spPr bwMode="auto">
          <a:xfrm>
            <a:off x="7885113" y="393382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保存</a:t>
            </a:r>
          </a:p>
        </p:txBody>
      </p:sp>
    </p:spTree>
    <p:extLst>
      <p:ext uri="{BB962C8B-B14F-4D97-AF65-F5344CB8AC3E}">
        <p14:creationId xmlns:p14="http://schemas.microsoft.com/office/powerpoint/2010/main" val="799354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1115616" y="117028"/>
            <a:ext cx="7458831" cy="935708"/>
          </a:xfrm>
        </p:spPr>
        <p:txBody>
          <a:bodyPr/>
          <a:lstStyle/>
          <a:p>
            <a:r>
              <a:rPr lang="zh-TW" altLang="en-US" dirty="0"/>
              <a:t>生物特徵鑑別技術</a:t>
            </a:r>
            <a:r>
              <a:rPr lang="en-US" altLang="zh-TW" dirty="0"/>
              <a:t>(3/3)</a:t>
            </a:r>
            <a:endParaRPr lang="zh-TW" altLang="en-US" dirty="0"/>
          </a:p>
        </p:txBody>
      </p:sp>
      <p:sp>
        <p:nvSpPr>
          <p:cNvPr id="70660" name="Rectangle 3"/>
          <p:cNvSpPr>
            <a:spLocks noGrp="1" noChangeArrowheads="1"/>
          </p:cNvSpPr>
          <p:nvPr>
            <p:ph type="body" idx="1"/>
          </p:nvPr>
        </p:nvSpPr>
        <p:spPr>
          <a:xfrm>
            <a:off x="611559" y="1052736"/>
            <a:ext cx="8071271" cy="5229320"/>
          </a:xfrm>
        </p:spPr>
        <p:txBody>
          <a:bodyPr/>
          <a:lstStyle/>
          <a:p>
            <a:r>
              <a:rPr lang="zh-TW" altLang="en-US" dirty="0"/>
              <a:t>生物特徵鑑別步驟</a:t>
            </a:r>
          </a:p>
        </p:txBody>
      </p:sp>
      <p:pic>
        <p:nvPicPr>
          <p:cNvPr id="70661" name="Picture 4" descr="biometric-fingerprint-r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885950"/>
            <a:ext cx="180022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Line 5"/>
          <p:cNvSpPr>
            <a:spLocks noChangeShapeType="1"/>
          </p:cNvSpPr>
          <p:nvPr/>
        </p:nvSpPr>
        <p:spPr bwMode="auto">
          <a:xfrm flipH="1">
            <a:off x="5795963" y="2997200"/>
            <a:ext cx="0" cy="719138"/>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pic>
        <p:nvPicPr>
          <p:cNvPr id="70663" name="Picture 6" descr="fingerprint-sdk-1"/>
          <p:cNvPicPr>
            <a:picLocks noChangeAspect="1" noChangeArrowheads="1"/>
          </p:cNvPicPr>
          <p:nvPr/>
        </p:nvPicPr>
        <p:blipFill>
          <a:blip r:embed="rId4" cstate="print">
            <a:extLst>
              <a:ext uri="{28A0092B-C50C-407E-A947-70E740481C1C}">
                <a14:useLocalDpi xmlns:a14="http://schemas.microsoft.com/office/drawing/2010/main" val="0"/>
              </a:ext>
            </a:extLst>
          </a:blip>
          <a:srcRect l="13892" t="12090" r="35138" b="31467"/>
          <a:stretch>
            <a:fillRect/>
          </a:stretch>
        </p:blipFill>
        <p:spPr bwMode="auto">
          <a:xfrm>
            <a:off x="2700338" y="1957388"/>
            <a:ext cx="7921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Line 7"/>
          <p:cNvSpPr>
            <a:spLocks noChangeShapeType="1"/>
          </p:cNvSpPr>
          <p:nvPr/>
        </p:nvSpPr>
        <p:spPr bwMode="auto">
          <a:xfrm>
            <a:off x="2124075" y="2462213"/>
            <a:ext cx="57626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65" name="AutoShape 8"/>
          <p:cNvSpPr>
            <a:spLocks noChangeArrowheads="1"/>
          </p:cNvSpPr>
          <p:nvPr/>
        </p:nvSpPr>
        <p:spPr bwMode="auto">
          <a:xfrm>
            <a:off x="2124075" y="2060575"/>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1</a:t>
            </a:r>
          </a:p>
        </p:txBody>
      </p:sp>
      <p:sp>
        <p:nvSpPr>
          <p:cNvPr id="70666" name="Rectangle 9"/>
          <p:cNvSpPr>
            <a:spLocks noChangeArrowheads="1"/>
          </p:cNvSpPr>
          <p:nvPr/>
        </p:nvSpPr>
        <p:spPr bwMode="auto">
          <a:xfrm>
            <a:off x="4140200" y="1957388"/>
            <a:ext cx="719138" cy="1008062"/>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70667" name="AutoShape 10"/>
          <p:cNvSpPr>
            <a:spLocks noChangeArrowheads="1"/>
          </p:cNvSpPr>
          <p:nvPr/>
        </p:nvSpPr>
        <p:spPr bwMode="auto">
          <a:xfrm>
            <a:off x="3563938" y="19891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2</a:t>
            </a:r>
          </a:p>
        </p:txBody>
      </p:sp>
      <p:sp>
        <p:nvSpPr>
          <p:cNvPr id="70668" name="AutoShape 11"/>
          <p:cNvSpPr>
            <a:spLocks noChangeArrowheads="1"/>
          </p:cNvSpPr>
          <p:nvPr/>
        </p:nvSpPr>
        <p:spPr bwMode="auto">
          <a:xfrm>
            <a:off x="4932363" y="19891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3</a:t>
            </a:r>
          </a:p>
        </p:txBody>
      </p:sp>
      <p:sp>
        <p:nvSpPr>
          <p:cNvPr id="70669" name="Text Box 12"/>
          <p:cNvSpPr txBox="1">
            <a:spLocks noChangeArrowheads="1"/>
          </p:cNvSpPr>
          <p:nvPr/>
        </p:nvSpPr>
        <p:spPr bwMode="auto">
          <a:xfrm>
            <a:off x="2051050" y="2492896"/>
            <a:ext cx="7191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dirty="0">
                <a:latin typeface="+mn-ea"/>
                <a:ea typeface="+mn-ea"/>
              </a:rPr>
              <a:t>取特徵值</a:t>
            </a:r>
          </a:p>
        </p:txBody>
      </p:sp>
      <p:sp>
        <p:nvSpPr>
          <p:cNvPr id="70670" name="Text Box 13"/>
          <p:cNvSpPr txBox="1">
            <a:spLocks noChangeArrowheads="1"/>
          </p:cNvSpPr>
          <p:nvPr/>
        </p:nvSpPr>
        <p:spPr bwMode="auto">
          <a:xfrm>
            <a:off x="3420368" y="2492375"/>
            <a:ext cx="863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dirty="0">
                <a:latin typeface="+mn-ea"/>
                <a:ea typeface="+mn-ea"/>
              </a:rPr>
              <a:t>轉成數位內容</a:t>
            </a:r>
          </a:p>
        </p:txBody>
      </p:sp>
      <p:sp>
        <p:nvSpPr>
          <p:cNvPr id="70671" name="Text Box 14"/>
          <p:cNvSpPr txBox="1">
            <a:spLocks noChangeArrowheads="1"/>
          </p:cNvSpPr>
          <p:nvPr/>
        </p:nvSpPr>
        <p:spPr bwMode="auto">
          <a:xfrm>
            <a:off x="4859338" y="2516386"/>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加密</a:t>
            </a:r>
          </a:p>
        </p:txBody>
      </p:sp>
      <p:grpSp>
        <p:nvGrpSpPr>
          <p:cNvPr id="70672" name="Group 15"/>
          <p:cNvGrpSpPr>
            <a:grpSpLocks/>
          </p:cNvGrpSpPr>
          <p:nvPr/>
        </p:nvGrpSpPr>
        <p:grpSpPr bwMode="auto">
          <a:xfrm>
            <a:off x="5435600" y="1957388"/>
            <a:ext cx="719138" cy="1008062"/>
            <a:chOff x="2018" y="3067"/>
            <a:chExt cx="453" cy="635"/>
          </a:xfrm>
        </p:grpSpPr>
        <p:sp>
          <p:nvSpPr>
            <p:cNvPr id="70692" name="Rectangle 16"/>
            <p:cNvSpPr>
              <a:spLocks noChangeArrowheads="1"/>
            </p:cNvSpPr>
            <p:nvPr/>
          </p:nvSpPr>
          <p:spPr bwMode="auto">
            <a:xfrm>
              <a:off x="2018" y="3067"/>
              <a:ext cx="453" cy="635"/>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pic>
          <p:nvPicPr>
            <p:cNvPr id="70693" name="Picture 17" descr="154747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3249"/>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673" name="Line 18"/>
          <p:cNvSpPr>
            <a:spLocks noChangeShapeType="1"/>
          </p:cNvSpPr>
          <p:nvPr/>
        </p:nvSpPr>
        <p:spPr bwMode="auto">
          <a:xfrm>
            <a:off x="3492500" y="2462213"/>
            <a:ext cx="57626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74" name="Line 19"/>
          <p:cNvSpPr>
            <a:spLocks noChangeShapeType="1"/>
          </p:cNvSpPr>
          <p:nvPr/>
        </p:nvSpPr>
        <p:spPr bwMode="auto">
          <a:xfrm>
            <a:off x="4859338" y="2462213"/>
            <a:ext cx="576262"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pic>
        <p:nvPicPr>
          <p:cNvPr id="70675"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4027488"/>
            <a:ext cx="151288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0676"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3933825"/>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70677" name="Text Box 22"/>
          <p:cNvSpPr txBox="1">
            <a:spLocks noChangeArrowheads="1"/>
          </p:cNvSpPr>
          <p:nvPr/>
        </p:nvSpPr>
        <p:spPr bwMode="auto">
          <a:xfrm>
            <a:off x="5435600" y="5645150"/>
            <a:ext cx="7219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b="0" i="0" dirty="0">
                <a:latin typeface="+mn-ea"/>
                <a:ea typeface="+mn-ea"/>
              </a:rPr>
              <a:t>Server</a:t>
            </a:r>
          </a:p>
        </p:txBody>
      </p:sp>
      <p:sp>
        <p:nvSpPr>
          <p:cNvPr id="70678" name="Rectangle 23"/>
          <p:cNvSpPr>
            <a:spLocks noChangeArrowheads="1"/>
          </p:cNvSpPr>
          <p:nvPr/>
        </p:nvSpPr>
        <p:spPr bwMode="auto">
          <a:xfrm>
            <a:off x="5508625" y="3716338"/>
            <a:ext cx="719138" cy="1008062"/>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70679" name="AutoShape 24"/>
          <p:cNvSpPr>
            <a:spLocks noChangeArrowheads="1"/>
          </p:cNvSpPr>
          <p:nvPr/>
        </p:nvSpPr>
        <p:spPr bwMode="auto">
          <a:xfrm>
            <a:off x="5795963" y="30686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4</a:t>
            </a:r>
          </a:p>
        </p:txBody>
      </p:sp>
      <p:sp>
        <p:nvSpPr>
          <p:cNvPr id="70680" name="Text Box 25"/>
          <p:cNvSpPr txBox="1">
            <a:spLocks noChangeArrowheads="1"/>
          </p:cNvSpPr>
          <p:nvPr/>
        </p:nvSpPr>
        <p:spPr bwMode="auto">
          <a:xfrm>
            <a:off x="6372225" y="37163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解密</a:t>
            </a:r>
          </a:p>
        </p:txBody>
      </p:sp>
      <p:sp>
        <p:nvSpPr>
          <p:cNvPr id="70681" name="Line 26"/>
          <p:cNvSpPr>
            <a:spLocks noChangeShapeType="1"/>
          </p:cNvSpPr>
          <p:nvPr/>
        </p:nvSpPr>
        <p:spPr bwMode="auto">
          <a:xfrm>
            <a:off x="4140200" y="5229225"/>
            <a:ext cx="187166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82" name="Rectangle 27"/>
          <p:cNvSpPr>
            <a:spLocks noChangeArrowheads="1"/>
          </p:cNvSpPr>
          <p:nvPr/>
        </p:nvSpPr>
        <p:spPr bwMode="auto">
          <a:xfrm>
            <a:off x="3419475" y="4724400"/>
            <a:ext cx="719138" cy="1008063"/>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b="0" i="0"/>
              <a:t>0101011100110110110000101100110110111001</a:t>
            </a:r>
          </a:p>
        </p:txBody>
      </p:sp>
      <p:sp>
        <p:nvSpPr>
          <p:cNvPr id="70683" name="AutoShape 28"/>
          <p:cNvSpPr>
            <a:spLocks noChangeArrowheads="1"/>
          </p:cNvSpPr>
          <p:nvPr/>
        </p:nvSpPr>
        <p:spPr bwMode="auto">
          <a:xfrm>
            <a:off x="6011863" y="37163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5</a:t>
            </a:r>
          </a:p>
        </p:txBody>
      </p:sp>
      <p:sp>
        <p:nvSpPr>
          <p:cNvPr id="70684" name="Text Box 29"/>
          <p:cNvSpPr txBox="1">
            <a:spLocks noChangeArrowheads="1"/>
          </p:cNvSpPr>
          <p:nvPr/>
        </p:nvSpPr>
        <p:spPr bwMode="auto">
          <a:xfrm>
            <a:off x="6227763" y="30686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傳送</a:t>
            </a:r>
          </a:p>
        </p:txBody>
      </p:sp>
      <p:sp>
        <p:nvSpPr>
          <p:cNvPr id="70685" name="Rectangle 30"/>
          <p:cNvSpPr>
            <a:spLocks noChangeArrowheads="1"/>
          </p:cNvSpPr>
          <p:nvPr/>
        </p:nvSpPr>
        <p:spPr bwMode="auto">
          <a:xfrm>
            <a:off x="7596188" y="4868863"/>
            <a:ext cx="792162" cy="6477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latin typeface="+mn-ea"/>
                <a:ea typeface="+mn-ea"/>
              </a:rPr>
              <a:t>相似度</a:t>
            </a:r>
            <a:r>
              <a:rPr lang="en-US" altLang="zh-TW" sz="1800" b="0" i="0">
                <a:latin typeface="+mn-ea"/>
                <a:ea typeface="+mn-ea"/>
              </a:rPr>
              <a:t>95%</a:t>
            </a:r>
          </a:p>
        </p:txBody>
      </p:sp>
      <p:sp>
        <p:nvSpPr>
          <p:cNvPr id="70686" name="Oval 31"/>
          <p:cNvSpPr>
            <a:spLocks noChangeArrowheads="1"/>
          </p:cNvSpPr>
          <p:nvPr/>
        </p:nvSpPr>
        <p:spPr bwMode="auto">
          <a:xfrm>
            <a:off x="6011863" y="4797425"/>
            <a:ext cx="1152525" cy="692150"/>
          </a:xfrm>
          <a:prstGeom prst="ellipse">
            <a:avLst/>
          </a:prstGeom>
          <a:solidFill>
            <a:srgbClr val="CCFF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lIns="36000" tIns="36000" rIns="36000" bIns="36000"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dirty="0">
                <a:latin typeface="+mn-ea"/>
                <a:ea typeface="+mn-ea"/>
              </a:rPr>
              <a:t>特徵值比對</a:t>
            </a:r>
          </a:p>
        </p:txBody>
      </p:sp>
      <p:sp>
        <p:nvSpPr>
          <p:cNvPr id="70687" name="AutoShape 32"/>
          <p:cNvSpPr>
            <a:spLocks noChangeArrowheads="1"/>
          </p:cNvSpPr>
          <p:nvPr/>
        </p:nvSpPr>
        <p:spPr bwMode="auto">
          <a:xfrm>
            <a:off x="6011863" y="5229225"/>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6</a:t>
            </a:r>
          </a:p>
        </p:txBody>
      </p:sp>
      <p:sp>
        <p:nvSpPr>
          <p:cNvPr id="70688" name="Line 33"/>
          <p:cNvSpPr>
            <a:spLocks noChangeShapeType="1"/>
          </p:cNvSpPr>
          <p:nvPr/>
        </p:nvSpPr>
        <p:spPr bwMode="auto">
          <a:xfrm flipH="1">
            <a:off x="6588125" y="4365625"/>
            <a:ext cx="0" cy="430213"/>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89" name="Line 34"/>
          <p:cNvSpPr>
            <a:spLocks noChangeShapeType="1"/>
          </p:cNvSpPr>
          <p:nvPr/>
        </p:nvSpPr>
        <p:spPr bwMode="auto">
          <a:xfrm>
            <a:off x="6227763" y="4365625"/>
            <a:ext cx="360362"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90" name="Line 35"/>
          <p:cNvSpPr>
            <a:spLocks noChangeShapeType="1"/>
          </p:cNvSpPr>
          <p:nvPr/>
        </p:nvSpPr>
        <p:spPr bwMode="auto">
          <a:xfrm>
            <a:off x="7164388" y="5157788"/>
            <a:ext cx="431800"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70691" name="AutoShape 36"/>
          <p:cNvSpPr>
            <a:spLocks noChangeArrowheads="1"/>
          </p:cNvSpPr>
          <p:nvPr/>
        </p:nvSpPr>
        <p:spPr bwMode="auto">
          <a:xfrm>
            <a:off x="7956550" y="4581525"/>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latin typeface="Arial" panose="020B0604020202020204" pitchFamily="34" charset="0"/>
                <a:ea typeface="新細明體" panose="02020500000000000000" pitchFamily="18" charset="-120"/>
              </a:rPr>
              <a:t>7</a:t>
            </a:r>
          </a:p>
        </p:txBody>
      </p:sp>
    </p:spTree>
    <p:extLst>
      <p:ext uri="{BB962C8B-B14F-4D97-AF65-F5344CB8AC3E}">
        <p14:creationId xmlns:p14="http://schemas.microsoft.com/office/powerpoint/2010/main" val="1928359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1115616" y="117028"/>
            <a:ext cx="7458831" cy="935708"/>
          </a:xfrm>
        </p:spPr>
        <p:txBody>
          <a:bodyPr/>
          <a:lstStyle/>
          <a:p>
            <a:r>
              <a:rPr lang="zh-TW" altLang="en-US"/>
              <a:t>生物特徵鑑別技術的錯誤</a:t>
            </a:r>
            <a:r>
              <a:rPr lang="en-US" altLang="zh-TW"/>
              <a:t>(1/2)</a:t>
            </a:r>
          </a:p>
        </p:txBody>
      </p:sp>
      <p:sp>
        <p:nvSpPr>
          <p:cNvPr id="78852" name="Rectangle 3"/>
          <p:cNvSpPr>
            <a:spLocks noGrp="1" noChangeArrowheads="1"/>
          </p:cNvSpPr>
          <p:nvPr>
            <p:ph type="body" idx="1"/>
          </p:nvPr>
        </p:nvSpPr>
        <p:spPr>
          <a:xfrm>
            <a:off x="600943" y="1052513"/>
            <a:ext cx="5121995" cy="5328815"/>
          </a:xfrm>
        </p:spPr>
        <p:txBody>
          <a:bodyPr/>
          <a:lstStyle/>
          <a:p>
            <a:pPr algn="just"/>
            <a:r>
              <a:rPr lang="zh-TW" altLang="en-US" dirty="0"/>
              <a:t>生物特徵鑑別技術的錯誤問題與設備的敏感度相關</a:t>
            </a:r>
          </a:p>
          <a:p>
            <a:pPr algn="just"/>
            <a:r>
              <a:rPr lang="zh-TW" altLang="en-US" dirty="0"/>
              <a:t>可區分為兩個類型的錯誤</a:t>
            </a:r>
          </a:p>
          <a:p>
            <a:pPr lvl="1" algn="just"/>
            <a:r>
              <a:rPr lang="en-US" altLang="zh-TW" sz="2200" dirty="0"/>
              <a:t>Type I</a:t>
            </a:r>
            <a:r>
              <a:rPr lang="zh-TW" altLang="en-US" sz="2400" dirty="0"/>
              <a:t>錯誤：拒絕合法授權的使用者</a:t>
            </a:r>
            <a:r>
              <a:rPr lang="en-US" altLang="zh-TW" sz="2400" dirty="0"/>
              <a:t>(</a:t>
            </a:r>
            <a:r>
              <a:rPr lang="en-US" altLang="zh-TW" sz="2200" dirty="0"/>
              <a:t>False Reject Rate, FRR</a:t>
            </a:r>
            <a:r>
              <a:rPr lang="en-US" altLang="zh-TW" sz="2400" dirty="0"/>
              <a:t>)</a:t>
            </a:r>
            <a:r>
              <a:rPr lang="zh-TW" altLang="en-US" sz="2400" dirty="0"/>
              <a:t>，敏感度愈高，發生</a:t>
            </a:r>
            <a:r>
              <a:rPr lang="en-US" altLang="zh-TW" sz="2200" dirty="0"/>
              <a:t>FRR</a:t>
            </a:r>
            <a:r>
              <a:rPr lang="zh-TW" altLang="en-US" sz="2400" dirty="0"/>
              <a:t>的比率就愈高</a:t>
            </a:r>
          </a:p>
          <a:p>
            <a:pPr lvl="1" algn="just"/>
            <a:r>
              <a:rPr lang="en-US" altLang="zh-TW" sz="2200" dirty="0"/>
              <a:t>Type II</a:t>
            </a:r>
            <a:r>
              <a:rPr lang="zh-TW" altLang="en-US" sz="2400" dirty="0"/>
              <a:t>錯誤：允許不合法的使用者</a:t>
            </a:r>
            <a:r>
              <a:rPr lang="en-US" altLang="zh-TW" sz="2400" dirty="0"/>
              <a:t>(</a:t>
            </a:r>
            <a:r>
              <a:rPr lang="en-US" altLang="zh-TW" sz="2200" dirty="0"/>
              <a:t>False Acceptance Rate, FAR</a:t>
            </a:r>
            <a:r>
              <a:rPr lang="en-US" altLang="zh-TW" sz="2400" dirty="0"/>
              <a:t>)</a:t>
            </a:r>
            <a:r>
              <a:rPr lang="zh-TW" altLang="en-US" sz="2400" dirty="0"/>
              <a:t>，敏感度愈高，發生</a:t>
            </a:r>
            <a:r>
              <a:rPr lang="en-US" altLang="zh-TW" sz="2200" dirty="0"/>
              <a:t>FAR</a:t>
            </a:r>
            <a:r>
              <a:rPr lang="zh-TW" altLang="en-US" sz="2400" dirty="0"/>
              <a:t>的比率就愈低</a:t>
            </a:r>
          </a:p>
        </p:txBody>
      </p:sp>
      <p:grpSp>
        <p:nvGrpSpPr>
          <p:cNvPr id="78853" name="Group 4"/>
          <p:cNvGrpSpPr>
            <a:grpSpLocks/>
          </p:cNvGrpSpPr>
          <p:nvPr/>
        </p:nvGrpSpPr>
        <p:grpSpPr bwMode="auto">
          <a:xfrm>
            <a:off x="5724128" y="2492375"/>
            <a:ext cx="3311525" cy="3289300"/>
            <a:chOff x="3695" y="1933"/>
            <a:chExt cx="2086" cy="2072"/>
          </a:xfrm>
        </p:grpSpPr>
        <p:sp>
          <p:nvSpPr>
            <p:cNvPr id="78854" name="Line 5"/>
            <p:cNvSpPr>
              <a:spLocks noChangeShapeType="1"/>
            </p:cNvSpPr>
            <p:nvPr/>
          </p:nvSpPr>
          <p:spPr bwMode="auto">
            <a:xfrm flipH="1" flipV="1">
              <a:off x="3923" y="2160"/>
              <a:ext cx="0" cy="1588"/>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78855" name="Line 6"/>
            <p:cNvSpPr>
              <a:spLocks noChangeShapeType="1"/>
            </p:cNvSpPr>
            <p:nvPr/>
          </p:nvSpPr>
          <p:spPr bwMode="auto">
            <a:xfrm flipV="1">
              <a:off x="3923" y="3748"/>
              <a:ext cx="1587"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78856" name="Text Box 7"/>
            <p:cNvSpPr txBox="1">
              <a:spLocks noChangeArrowheads="1"/>
            </p:cNvSpPr>
            <p:nvPr/>
          </p:nvSpPr>
          <p:spPr bwMode="auto">
            <a:xfrm>
              <a:off x="3695" y="1933"/>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a:latin typeface="+mn-ea"/>
                  <a:ea typeface="+mn-ea"/>
                </a:rPr>
                <a:t>錯誤率</a:t>
              </a:r>
            </a:p>
          </p:txBody>
        </p:sp>
        <p:sp>
          <p:nvSpPr>
            <p:cNvPr id="78857" name="Text Box 8"/>
            <p:cNvSpPr txBox="1">
              <a:spLocks noChangeArrowheads="1"/>
            </p:cNvSpPr>
            <p:nvPr/>
          </p:nvSpPr>
          <p:spPr bwMode="auto">
            <a:xfrm>
              <a:off x="5012" y="3793"/>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dirty="0">
                  <a:latin typeface="+mn-ea"/>
                  <a:ea typeface="+mn-ea"/>
                </a:rPr>
                <a:t>敏感度</a:t>
              </a:r>
            </a:p>
          </p:txBody>
        </p:sp>
        <p:sp>
          <p:nvSpPr>
            <p:cNvPr id="78858" name="Freeform 9"/>
            <p:cNvSpPr>
              <a:spLocks/>
            </p:cNvSpPr>
            <p:nvPr/>
          </p:nvSpPr>
          <p:spPr bwMode="auto">
            <a:xfrm>
              <a:off x="4059" y="2205"/>
              <a:ext cx="1406" cy="1407"/>
            </a:xfrm>
            <a:custGeom>
              <a:avLst/>
              <a:gdLst>
                <a:gd name="T0" fmla="*/ 0 w 1406"/>
                <a:gd name="T1" fmla="*/ 0 h 1407"/>
                <a:gd name="T2" fmla="*/ 363 w 1406"/>
                <a:gd name="T3" fmla="*/ 1044 h 1407"/>
                <a:gd name="T4" fmla="*/ 1406 w 1406"/>
                <a:gd name="T5" fmla="*/ 1407 h 1407"/>
                <a:gd name="T6" fmla="*/ 0 60000 65536"/>
                <a:gd name="T7" fmla="*/ 0 60000 65536"/>
                <a:gd name="T8" fmla="*/ 0 60000 65536"/>
              </a:gdLst>
              <a:ahLst/>
              <a:cxnLst>
                <a:cxn ang="T6">
                  <a:pos x="T0" y="T1"/>
                </a:cxn>
                <a:cxn ang="T7">
                  <a:pos x="T2" y="T3"/>
                </a:cxn>
                <a:cxn ang="T8">
                  <a:pos x="T4" y="T5"/>
                </a:cxn>
              </a:cxnLst>
              <a:rect l="0" t="0" r="r" b="b"/>
              <a:pathLst>
                <a:path w="1406" h="1407">
                  <a:moveTo>
                    <a:pt x="0" y="0"/>
                  </a:moveTo>
                  <a:cubicBezTo>
                    <a:pt x="64" y="404"/>
                    <a:pt x="129" y="809"/>
                    <a:pt x="363" y="1044"/>
                  </a:cubicBezTo>
                  <a:cubicBezTo>
                    <a:pt x="597" y="1279"/>
                    <a:pt x="1001" y="1343"/>
                    <a:pt x="1406" y="1407"/>
                  </a:cubicBezTo>
                </a:path>
              </a:pathLst>
            </a:custGeom>
            <a:noFill/>
            <a:ln w="25400" cap="flat" cmpd="sng">
              <a:solidFill>
                <a:schemeClr val="hlink"/>
              </a:solidFill>
              <a:prstDash val="solid"/>
              <a:round/>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78859" name="Freeform 10"/>
            <p:cNvSpPr>
              <a:spLocks/>
            </p:cNvSpPr>
            <p:nvPr/>
          </p:nvSpPr>
          <p:spPr bwMode="auto">
            <a:xfrm flipH="1">
              <a:off x="4059" y="2205"/>
              <a:ext cx="1406" cy="1407"/>
            </a:xfrm>
            <a:custGeom>
              <a:avLst/>
              <a:gdLst>
                <a:gd name="T0" fmla="*/ 0 w 1406"/>
                <a:gd name="T1" fmla="*/ 0 h 1407"/>
                <a:gd name="T2" fmla="*/ 363 w 1406"/>
                <a:gd name="T3" fmla="*/ 1044 h 1407"/>
                <a:gd name="T4" fmla="*/ 1406 w 1406"/>
                <a:gd name="T5" fmla="*/ 1407 h 1407"/>
                <a:gd name="T6" fmla="*/ 0 60000 65536"/>
                <a:gd name="T7" fmla="*/ 0 60000 65536"/>
                <a:gd name="T8" fmla="*/ 0 60000 65536"/>
              </a:gdLst>
              <a:ahLst/>
              <a:cxnLst>
                <a:cxn ang="T6">
                  <a:pos x="T0" y="T1"/>
                </a:cxn>
                <a:cxn ang="T7">
                  <a:pos x="T2" y="T3"/>
                </a:cxn>
                <a:cxn ang="T8">
                  <a:pos x="T4" y="T5"/>
                </a:cxn>
              </a:cxnLst>
              <a:rect l="0" t="0" r="r" b="b"/>
              <a:pathLst>
                <a:path w="1406" h="1407">
                  <a:moveTo>
                    <a:pt x="0" y="0"/>
                  </a:moveTo>
                  <a:cubicBezTo>
                    <a:pt x="64" y="404"/>
                    <a:pt x="129" y="809"/>
                    <a:pt x="363" y="1044"/>
                  </a:cubicBezTo>
                  <a:cubicBezTo>
                    <a:pt x="597" y="1279"/>
                    <a:pt x="1001" y="1343"/>
                    <a:pt x="1406" y="1407"/>
                  </a:cubicBezTo>
                </a:path>
              </a:pathLst>
            </a:custGeom>
            <a:noFill/>
            <a:ln w="25400" cap="flat" cmpd="sng">
              <a:solidFill>
                <a:schemeClr val="hlink"/>
              </a:solidFill>
              <a:prstDash val="solid"/>
              <a:round/>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latin typeface="+mn-ea"/>
                <a:ea typeface="+mn-ea"/>
              </a:endParaRPr>
            </a:p>
          </p:txBody>
        </p:sp>
        <p:sp>
          <p:nvSpPr>
            <p:cNvPr id="78860" name="Text Box 11"/>
            <p:cNvSpPr txBox="1">
              <a:spLocks noChangeArrowheads="1"/>
            </p:cNvSpPr>
            <p:nvPr/>
          </p:nvSpPr>
          <p:spPr bwMode="auto">
            <a:xfrm>
              <a:off x="4059" y="2205"/>
              <a:ext cx="35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a:latin typeface="+mn-ea"/>
                  <a:ea typeface="+mn-ea"/>
                </a:rPr>
                <a:t>FAR</a:t>
              </a:r>
            </a:p>
          </p:txBody>
        </p:sp>
        <p:sp>
          <p:nvSpPr>
            <p:cNvPr id="78861" name="Text Box 12"/>
            <p:cNvSpPr txBox="1">
              <a:spLocks noChangeArrowheads="1"/>
            </p:cNvSpPr>
            <p:nvPr/>
          </p:nvSpPr>
          <p:spPr bwMode="auto">
            <a:xfrm>
              <a:off x="5087" y="2205"/>
              <a:ext cx="3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a:latin typeface="+mn-ea"/>
                  <a:ea typeface="+mn-ea"/>
                </a:rPr>
                <a:t>FRR</a:t>
              </a:r>
            </a:p>
          </p:txBody>
        </p:sp>
        <p:sp>
          <p:nvSpPr>
            <p:cNvPr id="78862" name="Line 13"/>
            <p:cNvSpPr>
              <a:spLocks noChangeShapeType="1"/>
            </p:cNvSpPr>
            <p:nvPr/>
          </p:nvSpPr>
          <p:spPr bwMode="auto">
            <a:xfrm flipV="1">
              <a:off x="3923" y="3454"/>
              <a:ext cx="1451" cy="0"/>
            </a:xfrm>
            <a:prstGeom prst="line">
              <a:avLst/>
            </a:prstGeom>
            <a:noFill/>
            <a:ln w="28575">
              <a:solidFill>
                <a:srgbClr val="FF0000"/>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anchor="ctr"/>
            <a:lstStyle/>
            <a:p>
              <a:endParaRPr lang="zh-TW" altLang="en-US">
                <a:latin typeface="+mn-ea"/>
                <a:ea typeface="+mn-ea"/>
              </a:endParaRPr>
            </a:p>
          </p:txBody>
        </p:sp>
        <p:sp>
          <p:nvSpPr>
            <p:cNvPr id="78863" name="Text Box 14"/>
            <p:cNvSpPr txBox="1">
              <a:spLocks noChangeArrowheads="1"/>
            </p:cNvSpPr>
            <p:nvPr/>
          </p:nvSpPr>
          <p:spPr bwMode="auto">
            <a:xfrm>
              <a:off x="5420" y="3294"/>
              <a:ext cx="36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a:latin typeface="+mn-ea"/>
                  <a:ea typeface="+mn-ea"/>
                </a:rPr>
                <a:t>CER</a:t>
              </a:r>
            </a:p>
          </p:txBody>
        </p:sp>
      </p:grpSp>
    </p:spTree>
    <p:extLst>
      <p:ext uri="{BB962C8B-B14F-4D97-AF65-F5344CB8AC3E}">
        <p14:creationId xmlns:p14="http://schemas.microsoft.com/office/powerpoint/2010/main" val="4169015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1115616" y="117028"/>
            <a:ext cx="7458831" cy="935708"/>
          </a:xfrm>
        </p:spPr>
        <p:txBody>
          <a:bodyPr/>
          <a:lstStyle/>
          <a:p>
            <a:r>
              <a:rPr lang="zh-TW" altLang="en-US"/>
              <a:t>生物特徵鑑別技術的錯誤</a:t>
            </a:r>
            <a:r>
              <a:rPr lang="en-US" altLang="zh-TW"/>
              <a:t>(2/2)</a:t>
            </a:r>
            <a:endParaRPr lang="zh-TW" altLang="en-US"/>
          </a:p>
        </p:txBody>
      </p:sp>
      <p:sp>
        <p:nvSpPr>
          <p:cNvPr id="80900" name="Rectangle 3"/>
          <p:cNvSpPr>
            <a:spLocks noGrp="1" noChangeArrowheads="1"/>
          </p:cNvSpPr>
          <p:nvPr>
            <p:ph type="body" idx="1"/>
          </p:nvPr>
        </p:nvSpPr>
        <p:spPr>
          <a:xfrm>
            <a:off x="611559" y="1052736"/>
            <a:ext cx="8071271" cy="5229320"/>
          </a:xfrm>
        </p:spPr>
        <p:txBody>
          <a:bodyPr/>
          <a:lstStyle/>
          <a:p>
            <a:pPr algn="just"/>
            <a:r>
              <a:rPr lang="zh-TW" altLang="en-US" dirty="0"/>
              <a:t>當</a:t>
            </a:r>
            <a:r>
              <a:rPr lang="en-US" altLang="zh-TW" sz="2600" dirty="0"/>
              <a:t>Type I = Type II</a:t>
            </a:r>
            <a:r>
              <a:rPr lang="zh-TW" altLang="en-US" dirty="0"/>
              <a:t>錯誤時的值稱為交叉錯誤率</a:t>
            </a:r>
            <a:r>
              <a:rPr lang="en-US" altLang="zh-TW" sz="2600" dirty="0"/>
              <a:t>CER(Cross Error Rate)</a:t>
            </a:r>
            <a:endParaRPr lang="zh-TW" altLang="en-US" sz="2600" dirty="0"/>
          </a:p>
          <a:p>
            <a:pPr algn="just"/>
            <a:r>
              <a:rPr lang="zh-TW" altLang="en-US" dirty="0"/>
              <a:t>例如：</a:t>
            </a:r>
          </a:p>
          <a:p>
            <a:pPr lvl="1" algn="just"/>
            <a:r>
              <a:rPr lang="zh-TW" altLang="en-US" sz="2400" dirty="0"/>
              <a:t>某辨識技術每</a:t>
            </a:r>
            <a:r>
              <a:rPr lang="en-US" altLang="zh-TW" sz="2200" dirty="0"/>
              <a:t>100</a:t>
            </a:r>
            <a:r>
              <a:rPr lang="zh-TW" altLang="en-US" sz="2400" dirty="0"/>
              <a:t>次會發生</a:t>
            </a:r>
            <a:r>
              <a:rPr lang="en-US" altLang="zh-TW" sz="2200" dirty="0"/>
              <a:t>1</a:t>
            </a:r>
            <a:r>
              <a:rPr lang="zh-TW" altLang="en-US" sz="2400" dirty="0"/>
              <a:t>次</a:t>
            </a:r>
            <a:r>
              <a:rPr lang="en-US" altLang="zh-TW" sz="2200" dirty="0"/>
              <a:t>FRR</a:t>
            </a:r>
            <a:r>
              <a:rPr lang="zh-TW" altLang="en-US" sz="2400" dirty="0"/>
              <a:t>那麼</a:t>
            </a:r>
            <a:r>
              <a:rPr lang="en-US" altLang="zh-TW" sz="2200" dirty="0"/>
              <a:t>Type I</a:t>
            </a:r>
            <a:r>
              <a:rPr lang="zh-TW" altLang="en-US" sz="2400" dirty="0"/>
              <a:t>錯誤為</a:t>
            </a:r>
            <a:r>
              <a:rPr lang="en-US" altLang="zh-TW" sz="2200" dirty="0"/>
              <a:t>1%</a:t>
            </a:r>
          </a:p>
          <a:p>
            <a:pPr lvl="1" algn="just"/>
            <a:r>
              <a:rPr lang="zh-TW" altLang="en-US" sz="2400" dirty="0"/>
              <a:t>某辨識技術每</a:t>
            </a:r>
            <a:r>
              <a:rPr lang="en-US" altLang="zh-TW" sz="2200" dirty="0"/>
              <a:t>100</a:t>
            </a:r>
            <a:r>
              <a:rPr lang="zh-TW" altLang="en-US" sz="2400" dirty="0"/>
              <a:t>次會發生</a:t>
            </a:r>
            <a:r>
              <a:rPr lang="en-US" altLang="zh-TW" sz="2200" dirty="0"/>
              <a:t>1</a:t>
            </a:r>
            <a:r>
              <a:rPr lang="zh-TW" altLang="en-US" sz="2400" dirty="0"/>
              <a:t>次</a:t>
            </a:r>
            <a:r>
              <a:rPr lang="en-US" altLang="zh-TW" sz="2200" dirty="0"/>
              <a:t>FAR</a:t>
            </a:r>
            <a:r>
              <a:rPr lang="zh-TW" altLang="en-US" sz="2400" dirty="0"/>
              <a:t>那麼</a:t>
            </a:r>
            <a:r>
              <a:rPr lang="en-US" altLang="zh-TW" sz="2200" dirty="0"/>
              <a:t>Type II</a:t>
            </a:r>
            <a:r>
              <a:rPr lang="zh-TW" altLang="en-US" sz="2400" dirty="0"/>
              <a:t>錯誤為</a:t>
            </a:r>
            <a:r>
              <a:rPr lang="en-US" altLang="zh-TW" sz="2400" dirty="0"/>
              <a:t>1%</a:t>
            </a:r>
          </a:p>
          <a:p>
            <a:pPr lvl="1" algn="just"/>
            <a:r>
              <a:rPr lang="zh-TW" altLang="en-US" sz="2400" dirty="0"/>
              <a:t>其</a:t>
            </a:r>
            <a:r>
              <a:rPr lang="en-US" altLang="zh-TW" sz="2200" dirty="0"/>
              <a:t>CER</a:t>
            </a:r>
            <a:r>
              <a:rPr lang="zh-TW" altLang="en-US" sz="2400" dirty="0"/>
              <a:t>為</a:t>
            </a:r>
            <a:r>
              <a:rPr lang="en-US" altLang="zh-TW" sz="2200" dirty="0"/>
              <a:t>1</a:t>
            </a:r>
          </a:p>
          <a:p>
            <a:pPr algn="just"/>
            <a:r>
              <a:rPr lang="en-US" altLang="zh-TW" sz="2600" dirty="0">
                <a:solidFill>
                  <a:srgbClr val="FF0000"/>
                </a:solidFill>
              </a:rPr>
              <a:t>CER</a:t>
            </a:r>
            <a:r>
              <a:rPr lang="zh-TW" altLang="en-US" dirty="0">
                <a:solidFill>
                  <a:srgbClr val="FF0000"/>
                </a:solidFill>
              </a:rPr>
              <a:t>值愈低的產品代表其精準度愈高</a:t>
            </a:r>
          </a:p>
          <a:p>
            <a:pPr algn="just"/>
            <a:r>
              <a:rPr lang="zh-TW" altLang="en-US" dirty="0"/>
              <a:t>當選購生物特徵辨識產品時可比較</a:t>
            </a:r>
            <a:r>
              <a:rPr lang="en-US" altLang="zh-TW" sz="2600" dirty="0"/>
              <a:t>CER</a:t>
            </a:r>
            <a:r>
              <a:rPr lang="zh-TW" altLang="en-US" dirty="0"/>
              <a:t>值</a:t>
            </a:r>
          </a:p>
        </p:txBody>
      </p:sp>
    </p:spTree>
    <p:extLst>
      <p:ext uri="{BB962C8B-B14F-4D97-AF65-F5344CB8AC3E}">
        <p14:creationId xmlns:p14="http://schemas.microsoft.com/office/powerpoint/2010/main" val="17885959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a:xfrm>
            <a:off x="1115616" y="117028"/>
            <a:ext cx="7458831" cy="935708"/>
          </a:xfrm>
        </p:spPr>
        <p:txBody>
          <a:bodyPr/>
          <a:lstStyle/>
          <a:p>
            <a:r>
              <a:rPr lang="zh-TW" altLang="en-US"/>
              <a:t>生物特徵鑑別技術的比較</a:t>
            </a:r>
            <a:r>
              <a:rPr lang="en-US" altLang="zh-TW"/>
              <a:t>(1/2)</a:t>
            </a:r>
            <a:endParaRPr lang="zh-TW" altLang="en-US"/>
          </a:p>
        </p:txBody>
      </p:sp>
      <p:sp>
        <p:nvSpPr>
          <p:cNvPr id="82948" name="Rectangle 3"/>
          <p:cNvSpPr>
            <a:spLocks noGrp="1" noChangeArrowheads="1"/>
          </p:cNvSpPr>
          <p:nvPr>
            <p:ph type="body" idx="1"/>
          </p:nvPr>
        </p:nvSpPr>
        <p:spPr>
          <a:xfrm>
            <a:off x="611559" y="1052736"/>
            <a:ext cx="8071271" cy="5229320"/>
          </a:xfrm>
        </p:spPr>
        <p:txBody>
          <a:bodyPr/>
          <a:lstStyle/>
          <a:p>
            <a:pPr algn="just"/>
            <a:r>
              <a:rPr lang="zh-TW" altLang="en-US" dirty="0"/>
              <a:t>可以從下列幾個方向來比較</a:t>
            </a:r>
          </a:p>
          <a:p>
            <a:pPr lvl="1" algn="just"/>
            <a:r>
              <a:rPr lang="zh-TW" altLang="en-US" sz="2400" dirty="0"/>
              <a:t>辨識的</a:t>
            </a:r>
            <a:r>
              <a:rPr lang="zh-TW" altLang="en-US" sz="2400" dirty="0">
                <a:solidFill>
                  <a:srgbClr val="FF0000"/>
                </a:solidFill>
              </a:rPr>
              <a:t>精確度</a:t>
            </a:r>
          </a:p>
          <a:p>
            <a:pPr lvl="1" algn="just"/>
            <a:r>
              <a:rPr lang="zh-TW" altLang="en-US" sz="2400" dirty="0"/>
              <a:t>登錄與辨識時所需花費的</a:t>
            </a:r>
            <a:r>
              <a:rPr lang="zh-TW" altLang="en-US" sz="2400" dirty="0">
                <a:solidFill>
                  <a:srgbClr val="FF0000"/>
                </a:solidFill>
              </a:rPr>
              <a:t>時間</a:t>
            </a:r>
          </a:p>
          <a:p>
            <a:pPr lvl="1" algn="just"/>
            <a:r>
              <a:rPr lang="zh-TW" altLang="en-US" sz="2400" dirty="0">
                <a:solidFill>
                  <a:srgbClr val="FF0000"/>
                </a:solidFill>
              </a:rPr>
              <a:t>可接受程度</a:t>
            </a:r>
            <a:endParaRPr lang="en-US" altLang="zh-TW" sz="2400" dirty="0"/>
          </a:p>
          <a:p>
            <a:pPr lvl="2" algn="just">
              <a:buFont typeface="Wingdings" panose="05000000000000000000" pitchFamily="2" charset="2"/>
              <a:buChar char="Ø"/>
            </a:pPr>
            <a:r>
              <a:rPr lang="zh-TW" altLang="en-US" sz="2200" dirty="0">
                <a:latin typeface="+mn-ea"/>
              </a:rPr>
              <a:t>「非侵入」優於「侵入」</a:t>
            </a:r>
          </a:p>
          <a:p>
            <a:pPr lvl="2" algn="just">
              <a:buFont typeface="Wingdings" panose="05000000000000000000" pitchFamily="2" charset="2"/>
              <a:buChar char="Ø"/>
            </a:pPr>
            <a:r>
              <a:rPr lang="zh-TW" altLang="en-US" sz="2200" dirty="0">
                <a:latin typeface="+mn-ea"/>
              </a:rPr>
              <a:t>「非接觸」優於「接觸」</a:t>
            </a:r>
          </a:p>
          <a:p>
            <a:pPr lvl="2" algn="just">
              <a:buFont typeface="Wingdings" panose="05000000000000000000" pitchFamily="2" charset="2"/>
              <a:buChar char="Ø"/>
            </a:pPr>
            <a:r>
              <a:rPr lang="zh-TW" altLang="en-US" sz="2200" dirty="0">
                <a:latin typeface="+mn-ea"/>
              </a:rPr>
              <a:t>隱私保護</a:t>
            </a:r>
          </a:p>
          <a:p>
            <a:pPr lvl="1" algn="just"/>
            <a:r>
              <a:rPr lang="zh-TW" altLang="en-US" sz="2400" dirty="0"/>
              <a:t>防偽能力</a:t>
            </a:r>
          </a:p>
          <a:p>
            <a:pPr lvl="1" algn="just"/>
            <a:r>
              <a:rPr lang="zh-TW" altLang="en-US" sz="2400" dirty="0"/>
              <a:t>成本</a:t>
            </a:r>
          </a:p>
        </p:txBody>
      </p:sp>
      <p:graphicFrame>
        <p:nvGraphicFramePr>
          <p:cNvPr id="2" name="資料庫圖表 1"/>
          <p:cNvGraphicFramePr/>
          <p:nvPr>
            <p:extLst>
              <p:ext uri="{D42A27DB-BD31-4B8C-83A1-F6EECF244321}">
                <p14:modId xmlns:p14="http://schemas.microsoft.com/office/powerpoint/2010/main" val="768530083"/>
              </p:ext>
            </p:extLst>
          </p:nvPr>
        </p:nvGraphicFramePr>
        <p:xfrm>
          <a:off x="4427984" y="2621530"/>
          <a:ext cx="5256584" cy="36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1772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1115616" y="188640"/>
            <a:ext cx="7848600" cy="865187"/>
          </a:xfrm>
        </p:spPr>
        <p:txBody>
          <a:bodyPr/>
          <a:lstStyle/>
          <a:p>
            <a:r>
              <a:rPr lang="zh-TW" altLang="en-US" dirty="0"/>
              <a:t>生物特徵鑑別技術的比較</a:t>
            </a:r>
            <a:r>
              <a:rPr lang="en-US" altLang="zh-TW" dirty="0"/>
              <a:t>(2/2)</a:t>
            </a:r>
          </a:p>
        </p:txBody>
      </p:sp>
      <p:graphicFrame>
        <p:nvGraphicFramePr>
          <p:cNvPr id="1093635" name="Group 3"/>
          <p:cNvGraphicFramePr>
            <a:graphicFrameLocks noGrp="1"/>
          </p:cNvGraphicFramePr>
          <p:nvPr>
            <p:ph idx="1"/>
            <p:extLst>
              <p:ext uri="{D42A27DB-BD31-4B8C-83A1-F6EECF244321}">
                <p14:modId xmlns:p14="http://schemas.microsoft.com/office/powerpoint/2010/main" val="1182164859"/>
              </p:ext>
            </p:extLst>
          </p:nvPr>
        </p:nvGraphicFramePr>
        <p:xfrm>
          <a:off x="827088" y="1412776"/>
          <a:ext cx="7427912" cy="3103560"/>
        </p:xfrm>
        <a:graphic>
          <a:graphicData uri="http://schemas.openxmlformats.org/drawingml/2006/table">
            <a:tbl>
              <a:tblPr/>
              <a:tblGrid>
                <a:gridCol w="1512887">
                  <a:extLst>
                    <a:ext uri="{9D8B030D-6E8A-4147-A177-3AD203B41FA5}">
                      <a16:colId xmlns:a16="http://schemas.microsoft.com/office/drawing/2014/main" val="2779742375"/>
                    </a:ext>
                  </a:extLst>
                </a:gridCol>
                <a:gridCol w="873125">
                  <a:extLst>
                    <a:ext uri="{9D8B030D-6E8A-4147-A177-3AD203B41FA5}">
                      <a16:colId xmlns:a16="http://schemas.microsoft.com/office/drawing/2014/main" val="3821176347"/>
                    </a:ext>
                  </a:extLst>
                </a:gridCol>
                <a:gridCol w="865188">
                  <a:extLst>
                    <a:ext uri="{9D8B030D-6E8A-4147-A177-3AD203B41FA5}">
                      <a16:colId xmlns:a16="http://schemas.microsoft.com/office/drawing/2014/main" val="1792781538"/>
                    </a:ext>
                  </a:extLst>
                </a:gridCol>
                <a:gridCol w="847725">
                  <a:extLst>
                    <a:ext uri="{9D8B030D-6E8A-4147-A177-3AD203B41FA5}">
                      <a16:colId xmlns:a16="http://schemas.microsoft.com/office/drawing/2014/main" val="2935499789"/>
                    </a:ext>
                  </a:extLst>
                </a:gridCol>
                <a:gridCol w="835025">
                  <a:extLst>
                    <a:ext uri="{9D8B030D-6E8A-4147-A177-3AD203B41FA5}">
                      <a16:colId xmlns:a16="http://schemas.microsoft.com/office/drawing/2014/main" val="47491590"/>
                    </a:ext>
                  </a:extLst>
                </a:gridCol>
                <a:gridCol w="836612">
                  <a:extLst>
                    <a:ext uri="{9D8B030D-6E8A-4147-A177-3AD203B41FA5}">
                      <a16:colId xmlns:a16="http://schemas.microsoft.com/office/drawing/2014/main" val="1018227525"/>
                    </a:ext>
                  </a:extLst>
                </a:gridCol>
                <a:gridCol w="792163">
                  <a:extLst>
                    <a:ext uri="{9D8B030D-6E8A-4147-A177-3AD203B41FA5}">
                      <a16:colId xmlns:a16="http://schemas.microsoft.com/office/drawing/2014/main" val="365158279"/>
                    </a:ext>
                  </a:extLst>
                </a:gridCol>
                <a:gridCol w="865187">
                  <a:extLst>
                    <a:ext uri="{9D8B030D-6E8A-4147-A177-3AD203B41FA5}">
                      <a16:colId xmlns:a16="http://schemas.microsoft.com/office/drawing/2014/main" val="1133684531"/>
                    </a:ext>
                  </a:extLst>
                </a:gridCol>
              </a:tblGrid>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比較項目</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指紋</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掌紋</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面容</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虹膜</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視網膜</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聲紋</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1" i="0" u="none" strike="noStrike" cap="none" normalizeH="0" baseline="0" dirty="0">
                          <a:ln>
                            <a:noFill/>
                          </a:ln>
                          <a:solidFill>
                            <a:srgbClr val="FF0000"/>
                          </a:solidFill>
                          <a:effectLst/>
                          <a:latin typeface="+mn-ea"/>
                          <a:ea typeface="+mn-ea"/>
                        </a:rPr>
                        <a:t>簽名</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179661"/>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精確度</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2035995"/>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登錄時間</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3145993"/>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辨識時間</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0626517"/>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接觸式</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是</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是</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是</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是</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1144550"/>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侵入性</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否</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5164830"/>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辨識距離</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800" b="0" i="0" u="none" strike="noStrike" cap="none" normalizeH="0" baseline="0">
                          <a:ln>
                            <a:noFill/>
                          </a:ln>
                          <a:solidFill>
                            <a:schemeClr val="tx1"/>
                          </a:solidFill>
                          <a:effectLst/>
                          <a:latin typeface="+mn-ea"/>
                          <a:ea typeface="+mn-ea"/>
                        </a:rPr>
                        <a:t>0</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800" b="0" i="0" u="none" strike="noStrike" cap="none" normalizeH="0" baseline="0">
                          <a:ln>
                            <a:noFill/>
                          </a:ln>
                          <a:solidFill>
                            <a:schemeClr val="tx1"/>
                          </a:solidFill>
                          <a:effectLst/>
                          <a:latin typeface="+mn-ea"/>
                          <a:ea typeface="+mn-ea"/>
                        </a:rPr>
                        <a:t>0</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長距</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近距</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800" b="0" i="0" u="none" strike="noStrike" cap="none" normalizeH="0" baseline="0">
                          <a:ln>
                            <a:noFill/>
                          </a:ln>
                          <a:solidFill>
                            <a:schemeClr val="tx1"/>
                          </a:solidFill>
                          <a:effectLst/>
                          <a:latin typeface="+mn-ea"/>
                          <a:ea typeface="+mn-ea"/>
                        </a:rPr>
                        <a:t>0</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近距</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en-US" altLang="zh-TW" sz="1800" b="0" i="0" u="none" strike="noStrike" cap="none" normalizeH="0" baseline="0">
                          <a:ln>
                            <a:noFill/>
                          </a:ln>
                          <a:solidFill>
                            <a:schemeClr val="tx1"/>
                          </a:solidFill>
                          <a:effectLst/>
                          <a:latin typeface="+mn-ea"/>
                          <a:ea typeface="+mn-ea"/>
                        </a:rPr>
                        <a:t>0</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4244842"/>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隱私保護</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483782"/>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防偽能力</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2905426"/>
                  </a:ext>
                </a:extLst>
              </a:tr>
              <a:tr h="310356">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rgbClr val="0066B3"/>
                          </a:solidFill>
                          <a:effectLst/>
                          <a:latin typeface="+mn-ea"/>
                          <a:ea typeface="+mn-ea"/>
                        </a:rPr>
                        <a:t>低成本</a:t>
                      </a:r>
                    </a:p>
                  </a:txBody>
                  <a:tcPr marL="36000" marR="36000" marT="18002" marB="1800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差</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SzPct val="65000"/>
                        <a:defRPr kumimoji="1" sz="2400">
                          <a:solidFill>
                            <a:schemeClr val="tx1"/>
                          </a:solidFill>
                          <a:latin typeface="Times New Roman" panose="02020603050405020304" pitchFamily="18" charset="0"/>
                          <a:ea typeface="標楷體" panose="03000509000000000000" pitchFamily="65" charset="-120"/>
                        </a:defRPr>
                      </a:lvl1pPr>
                      <a:lvl2pPr algn="l" eaLnBrk="0" hangingPunct="0">
                        <a:spcBef>
                          <a:spcPct val="20000"/>
                        </a:spcBef>
                        <a:buClr>
                          <a:srgbClr val="660066"/>
                        </a:buClr>
                        <a:buSzPct val="65000"/>
                        <a:buFont typeface="華康儷中黑" panose="020B0509000000000000" pitchFamily="49" charset="-120"/>
                        <a:defRPr kumimoji="1" sz="2400">
                          <a:solidFill>
                            <a:schemeClr val="tx1"/>
                          </a:solidFill>
                          <a:latin typeface="Times New Roman" panose="02020603050405020304" pitchFamily="18" charset="0"/>
                          <a:ea typeface="標楷體" panose="03000509000000000000" pitchFamily="65" charset="-120"/>
                        </a:defRPr>
                      </a:lvl2pPr>
                      <a:lvl3pPr algn="l" eaLnBrk="0" hangingPunct="0">
                        <a:spcBef>
                          <a:spcPct val="20000"/>
                        </a:spcBef>
                        <a:buSzPct val="65000"/>
                        <a:defRPr kumimoji="1" sz="2000">
                          <a:solidFill>
                            <a:schemeClr val="tx1"/>
                          </a:solidFill>
                          <a:latin typeface="Arial" panose="020B0604020202020204" pitchFamily="34" charset="0"/>
                          <a:ea typeface="新細明體" panose="02020500000000000000" pitchFamily="18" charset="-120"/>
                        </a:defRPr>
                      </a:lvl3pPr>
                      <a:lvl4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4pPr>
                      <a:lvl5pPr algn="l" eaLnBrk="0" hangingPunct="0">
                        <a:spcBef>
                          <a:spcPct val="20000"/>
                        </a:spcBef>
                        <a:buSzPct val="65000"/>
                        <a:defRPr kumimoji="1">
                          <a:solidFill>
                            <a:schemeClr val="tx1"/>
                          </a:solidFill>
                          <a:latin typeface="Arial" panose="020B0604020202020204" pitchFamily="34" charset="0"/>
                          <a:ea typeface="新細明體" panose="02020500000000000000" pitchFamily="18" charset="-120"/>
                        </a:defRPr>
                      </a:lvl5pPr>
                      <a:lvl6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6pPr>
                      <a:lvl7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7pPr>
                      <a:lvl8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8pPr>
                      <a:lvl9pPr eaLnBrk="0" fontAlgn="base" hangingPunct="0">
                        <a:spcBef>
                          <a:spcPct val="20000"/>
                        </a:spcBef>
                        <a:spcAft>
                          <a:spcPct val="0"/>
                        </a:spcAft>
                        <a:buSzPct val="65000"/>
                        <a:defRPr kumimoji="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0" fontAlgn="base" latinLnBrk="0" hangingPunct="0">
                        <a:lnSpc>
                          <a:spcPct val="100000"/>
                        </a:lnSpc>
                        <a:spcBef>
                          <a:spcPct val="20000"/>
                        </a:spcBef>
                        <a:spcAft>
                          <a:spcPct val="0"/>
                        </a:spcAft>
                        <a:buClrTx/>
                        <a:buSzPct val="65000"/>
                        <a:buFontTx/>
                        <a:buNone/>
                        <a:tabLst/>
                      </a:pPr>
                      <a:r>
                        <a:rPr kumimoji="1" lang="zh-TW" altLang="en-US" sz="1800" b="0" i="0" u="none" strike="noStrike" cap="none" normalizeH="0" baseline="0" dirty="0">
                          <a:ln>
                            <a:noFill/>
                          </a:ln>
                          <a:solidFill>
                            <a:schemeClr val="tx1"/>
                          </a:solidFill>
                          <a:effectLst/>
                          <a:latin typeface="+mn-ea"/>
                          <a:ea typeface="+mn-ea"/>
                        </a:rPr>
                        <a:t>佳</a:t>
                      </a:r>
                    </a:p>
                  </a:txBody>
                  <a:tcPr marL="36000" marR="36000" marT="18002" marB="1800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413833"/>
                  </a:ext>
                </a:extLst>
              </a:tr>
            </a:tbl>
          </a:graphicData>
        </a:graphic>
      </p:graphicFrame>
      <p:sp>
        <p:nvSpPr>
          <p:cNvPr id="1093736" name="Text Box 104"/>
          <p:cNvSpPr txBox="1">
            <a:spLocks noChangeArrowheads="1"/>
          </p:cNvSpPr>
          <p:nvPr/>
        </p:nvSpPr>
        <p:spPr bwMode="auto">
          <a:xfrm>
            <a:off x="755576" y="4710013"/>
            <a:ext cx="5109091" cy="156966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marL="177800" indent="-177800" eaLnBrk="0" hangingPunct="0">
              <a:defRPr sz="4000" b="1">
                <a:solidFill>
                  <a:schemeClr val="tx1"/>
                </a:solidFill>
                <a:latin typeface="Times New Roman" panose="02020603050405020304" pitchFamily="18" charset="0"/>
                <a:ea typeface="標楷體" panose="03000509000000000000" pitchFamily="65" charset="-120"/>
              </a:defRPr>
            </a:lvl1pPr>
            <a:lvl2pPr marL="1563688" indent="-762000" eaLnBrk="0" hangingPunct="0">
              <a:defRPr sz="4000" b="1">
                <a:solidFill>
                  <a:schemeClr val="tx1"/>
                </a:solidFill>
                <a:latin typeface="Times New Roman" panose="02020603050405020304" pitchFamily="18" charset="0"/>
                <a:ea typeface="標楷體" panose="03000509000000000000" pitchFamily="65" charset="-120"/>
              </a:defRPr>
            </a:lvl2pPr>
            <a:lvl3pPr marL="2505075" indent="-762000" eaLnBrk="0" hangingPunct="0">
              <a:defRPr sz="4000" b="1">
                <a:solidFill>
                  <a:schemeClr val="tx1"/>
                </a:solidFill>
                <a:latin typeface="Times New Roman" panose="02020603050405020304" pitchFamily="18" charset="0"/>
                <a:ea typeface="標楷體" panose="03000509000000000000" pitchFamily="65" charset="-120"/>
              </a:defRPr>
            </a:lvl3pPr>
            <a:lvl4pPr marL="3446463" indent="-762000" eaLnBrk="0" hangingPunct="0">
              <a:defRPr sz="4000" b="1">
                <a:solidFill>
                  <a:schemeClr val="tx1"/>
                </a:solidFill>
                <a:latin typeface="Times New Roman" panose="02020603050405020304" pitchFamily="18" charset="0"/>
                <a:ea typeface="標楷體" panose="03000509000000000000" pitchFamily="65" charset="-120"/>
              </a:defRPr>
            </a:lvl4pPr>
            <a:lvl5pPr marL="4387850" indent="-762000" eaLnBrk="0" hangingPunct="0">
              <a:defRPr sz="4000" b="1">
                <a:solidFill>
                  <a:schemeClr val="tx1"/>
                </a:solidFill>
                <a:latin typeface="Times New Roman" panose="02020603050405020304" pitchFamily="18" charset="0"/>
                <a:ea typeface="標楷體" panose="03000509000000000000" pitchFamily="65" charset="-120"/>
              </a:defRPr>
            </a:lvl5pPr>
            <a:lvl6pPr marL="4845050" indent="-762000" algn="ctr" eaLnBrk="0" fontAlgn="base" hangingPunct="0">
              <a:spcBef>
                <a:spcPct val="0"/>
              </a:spcBef>
              <a:spcAft>
                <a:spcPct val="0"/>
              </a:spcAft>
              <a:defRPr sz="4000" b="1">
                <a:solidFill>
                  <a:schemeClr val="tx1"/>
                </a:solidFill>
                <a:latin typeface="Times New Roman" panose="02020603050405020304" pitchFamily="18" charset="0"/>
                <a:ea typeface="標楷體" panose="03000509000000000000" pitchFamily="65" charset="-120"/>
              </a:defRPr>
            </a:lvl6pPr>
            <a:lvl7pPr marL="5302250" indent="-762000" algn="ctr" eaLnBrk="0" fontAlgn="base" hangingPunct="0">
              <a:spcBef>
                <a:spcPct val="0"/>
              </a:spcBef>
              <a:spcAft>
                <a:spcPct val="0"/>
              </a:spcAft>
              <a:defRPr sz="4000" b="1">
                <a:solidFill>
                  <a:schemeClr val="tx1"/>
                </a:solidFill>
                <a:latin typeface="Times New Roman" panose="02020603050405020304" pitchFamily="18" charset="0"/>
                <a:ea typeface="標楷體" panose="03000509000000000000" pitchFamily="65" charset="-120"/>
              </a:defRPr>
            </a:lvl7pPr>
            <a:lvl8pPr marL="5759450" indent="-762000" algn="ctr" eaLnBrk="0" fontAlgn="base" hangingPunct="0">
              <a:spcBef>
                <a:spcPct val="0"/>
              </a:spcBef>
              <a:spcAft>
                <a:spcPct val="0"/>
              </a:spcAft>
              <a:defRPr sz="4000" b="1">
                <a:solidFill>
                  <a:schemeClr val="tx1"/>
                </a:solidFill>
                <a:latin typeface="Times New Roman" panose="02020603050405020304" pitchFamily="18" charset="0"/>
                <a:ea typeface="標楷體" panose="03000509000000000000" pitchFamily="65" charset="-120"/>
              </a:defRPr>
            </a:lvl8pPr>
            <a:lvl9pPr marL="6216650" indent="-762000" algn="ctr" eaLnBrk="0" fontAlgn="base" hangingPunct="0">
              <a:spcBef>
                <a:spcPct val="0"/>
              </a:spcBef>
              <a:spcAft>
                <a:spcPct val="0"/>
              </a:spcAft>
              <a:defRPr sz="4000" b="1">
                <a:solidFill>
                  <a:schemeClr val="tx1"/>
                </a:solidFill>
                <a:latin typeface="Times New Roman" panose="02020603050405020304" pitchFamily="18" charset="0"/>
                <a:ea typeface="標楷體" panose="03000509000000000000" pitchFamily="65" charset="-120"/>
              </a:defRPr>
            </a:lvl9pPr>
          </a:lstStyle>
          <a:p>
            <a:pPr algn="just" eaLnBrk="1" hangingPunct="1">
              <a:defRPr/>
            </a:pPr>
            <a:r>
              <a:rPr lang="zh-TW" altLang="en-US" sz="2400" i="0" dirty="0">
                <a:latin typeface="+mn-ea"/>
                <a:ea typeface="+mn-ea"/>
              </a:rPr>
              <a:t>依應用的環境來決定合適的辨識技術</a:t>
            </a:r>
          </a:p>
          <a:p>
            <a:pPr algn="just" eaLnBrk="1" hangingPunct="1">
              <a:buFontTx/>
              <a:buAutoNum type="arabicPeriod"/>
              <a:defRPr/>
            </a:pPr>
            <a:r>
              <a:rPr lang="zh-TW" altLang="en-US" sz="2400" b="0" i="0" dirty="0">
                <a:latin typeface="+mn-ea"/>
                <a:ea typeface="+mn-ea"/>
              </a:rPr>
              <a:t>機場進出關的人員辨識</a:t>
            </a:r>
          </a:p>
          <a:p>
            <a:pPr algn="just" eaLnBrk="1" hangingPunct="1">
              <a:buFontTx/>
              <a:buAutoNum type="arabicPeriod"/>
              <a:defRPr/>
            </a:pPr>
            <a:r>
              <a:rPr lang="zh-TW" altLang="en-US" sz="2400" b="0" i="0" dirty="0">
                <a:latin typeface="+mn-ea"/>
                <a:ea typeface="+mn-ea"/>
              </a:rPr>
              <a:t>上下班的打卡</a:t>
            </a:r>
          </a:p>
          <a:p>
            <a:pPr algn="just" eaLnBrk="1" hangingPunct="1">
              <a:buFontTx/>
              <a:buAutoNum type="arabicPeriod"/>
              <a:defRPr/>
            </a:pPr>
            <a:r>
              <a:rPr lang="zh-TW" altLang="en-US" sz="2400" b="0" i="0" dirty="0">
                <a:latin typeface="+mn-ea"/>
                <a:ea typeface="+mn-ea"/>
              </a:rPr>
              <a:t>門禁控管</a:t>
            </a:r>
            <a:r>
              <a:rPr lang="en-US" altLang="zh-TW" sz="2400" b="0" i="0" dirty="0">
                <a:latin typeface="+mn-ea"/>
                <a:ea typeface="+mn-ea"/>
              </a:rPr>
              <a:t>(</a:t>
            </a:r>
            <a:r>
              <a:rPr lang="zh-TW" altLang="en-US" sz="2400" b="0" i="0" dirty="0">
                <a:latin typeface="+mn-ea"/>
                <a:ea typeface="+mn-ea"/>
              </a:rPr>
              <a:t>辦公區 </a:t>
            </a:r>
            <a:r>
              <a:rPr lang="en-US" altLang="zh-TW" sz="2400" b="0" i="0" dirty="0">
                <a:latin typeface="+mn-ea"/>
                <a:ea typeface="+mn-ea"/>
              </a:rPr>
              <a:t>vs </a:t>
            </a:r>
            <a:r>
              <a:rPr lang="zh-TW" altLang="en-US" sz="2400" b="0" i="0" dirty="0">
                <a:latin typeface="+mn-ea"/>
                <a:ea typeface="+mn-ea"/>
              </a:rPr>
              <a:t>機房區</a:t>
            </a:r>
            <a:r>
              <a:rPr lang="en-US" altLang="zh-TW" sz="2400" b="0" i="0" dirty="0">
                <a:latin typeface="+mn-ea"/>
                <a:ea typeface="+mn-ea"/>
              </a:rPr>
              <a:t>)</a:t>
            </a:r>
          </a:p>
        </p:txBody>
      </p:sp>
    </p:spTree>
    <p:extLst>
      <p:ext uri="{BB962C8B-B14F-4D97-AF65-F5344CB8AC3E}">
        <p14:creationId xmlns:p14="http://schemas.microsoft.com/office/powerpoint/2010/main" val="12727949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1115616" y="117028"/>
            <a:ext cx="7458831" cy="935708"/>
          </a:xfrm>
        </p:spPr>
        <p:txBody>
          <a:bodyPr/>
          <a:lstStyle/>
          <a:p>
            <a:r>
              <a:rPr lang="zh-TW" altLang="en-US" dirty="0"/>
              <a:t>通行碼身分鑑別技術</a:t>
            </a:r>
            <a:r>
              <a:rPr lang="en-US" altLang="zh-TW" dirty="0"/>
              <a:t>(1/2)</a:t>
            </a:r>
          </a:p>
        </p:txBody>
      </p:sp>
      <p:sp>
        <p:nvSpPr>
          <p:cNvPr id="87044" name="Rectangle 3"/>
          <p:cNvSpPr>
            <a:spLocks noGrp="1" noChangeArrowheads="1"/>
          </p:cNvSpPr>
          <p:nvPr>
            <p:ph type="body" idx="1"/>
          </p:nvPr>
        </p:nvSpPr>
        <p:spPr>
          <a:xfrm>
            <a:off x="600521" y="1052736"/>
            <a:ext cx="8435975" cy="5472112"/>
          </a:xfrm>
        </p:spPr>
        <p:txBody>
          <a:bodyPr/>
          <a:lstStyle/>
          <a:p>
            <a:pPr algn="just"/>
            <a:r>
              <a:rPr lang="zh-TW" altLang="en-US" sz="2400" dirty="0"/>
              <a:t>目前使用「最廣泛」也「最簡便」的身分鑑別技術</a:t>
            </a:r>
          </a:p>
          <a:p>
            <a:pPr algn="just"/>
            <a:r>
              <a:rPr lang="zh-TW" altLang="en-US" sz="2400" dirty="0"/>
              <a:t>也是最不安全的身分鑑別技術</a:t>
            </a:r>
          </a:p>
          <a:p>
            <a:pPr lvl="1" algn="just"/>
            <a:r>
              <a:rPr lang="zh-TW" altLang="en-US" sz="2000" dirty="0"/>
              <a:t>使用者選用了「懶人通行碼」</a:t>
            </a:r>
          </a:p>
          <a:p>
            <a:pPr lvl="1" algn="just"/>
            <a:r>
              <a:rPr lang="zh-TW" altLang="en-US" sz="2000" dirty="0"/>
              <a:t>共用通行碼</a:t>
            </a:r>
          </a:p>
          <a:p>
            <a:pPr lvl="1" algn="just"/>
            <a:r>
              <a:rPr lang="zh-TW" altLang="en-US" sz="2000" dirty="0"/>
              <a:t>將通行碼貼在螢幕上</a:t>
            </a:r>
          </a:p>
          <a:p>
            <a:pPr lvl="1" algn="just"/>
            <a:r>
              <a:rPr lang="zh-TW" altLang="en-US" sz="2000" dirty="0"/>
              <a:t>從不更改通行碼</a:t>
            </a:r>
          </a:p>
          <a:p>
            <a:pPr lvl="1" algn="just"/>
            <a:r>
              <a:rPr lang="zh-TW" altLang="en-US" sz="2000" dirty="0"/>
              <a:t>輸入通行碼時被別人看到按下的通行碼</a:t>
            </a:r>
          </a:p>
          <a:p>
            <a:pPr algn="just"/>
            <a:r>
              <a:rPr lang="zh-TW" altLang="en-US" sz="2400" dirty="0"/>
              <a:t>這組通行碼安全嗎？</a:t>
            </a:r>
          </a:p>
          <a:p>
            <a:pPr algn="just"/>
            <a:endParaRPr lang="zh-TW" altLang="en-US" sz="2000" dirty="0"/>
          </a:p>
          <a:p>
            <a:pPr algn="just"/>
            <a:r>
              <a:rPr lang="zh-TW" altLang="en-US" sz="2400" dirty="0"/>
              <a:t>針對通行碼的攻擊</a:t>
            </a:r>
          </a:p>
          <a:p>
            <a:pPr lvl="1" algn="just"/>
            <a:r>
              <a:rPr lang="zh-TW" altLang="en-US" sz="2000" dirty="0"/>
              <a:t>字典猜測法</a:t>
            </a:r>
          </a:p>
          <a:p>
            <a:pPr lvl="1" algn="just"/>
            <a:r>
              <a:rPr lang="zh-TW" altLang="en-US" sz="2000" dirty="0"/>
              <a:t>暴力式通行碼猜測</a:t>
            </a:r>
          </a:p>
          <a:p>
            <a:pPr lvl="1" algn="just"/>
            <a:r>
              <a:rPr lang="zh-TW" altLang="en-US" sz="2000" dirty="0"/>
              <a:t>通行碼監聽</a:t>
            </a:r>
          </a:p>
        </p:txBody>
      </p:sp>
      <p:pic>
        <p:nvPicPr>
          <p:cNvPr id="87045" name="Picture 4" descr="postitnotepassw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367" y="1988840"/>
            <a:ext cx="2303463"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5"/>
          <p:cNvSpPr>
            <a:spLocks noChangeArrowheads="1"/>
          </p:cNvSpPr>
          <p:nvPr/>
        </p:nvSpPr>
        <p:spPr bwMode="auto">
          <a:xfrm>
            <a:off x="1043260" y="4652813"/>
            <a:ext cx="6769100" cy="360363"/>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400" dirty="0"/>
              <a:t>RAqr2lSKjTqPOnVSKkvbDIpEit+7jqpnfCvq/gtfu2cSKxTa7XoUMKPiAgICAgICAg</a:t>
            </a:r>
            <a:endParaRPr lang="zh-TW" altLang="en-US" sz="1400" dirty="0"/>
          </a:p>
        </p:txBody>
      </p:sp>
    </p:spTree>
    <p:extLst>
      <p:ext uri="{BB962C8B-B14F-4D97-AF65-F5344CB8AC3E}">
        <p14:creationId xmlns:p14="http://schemas.microsoft.com/office/powerpoint/2010/main" val="18865591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1115616" y="117028"/>
            <a:ext cx="7458831" cy="935708"/>
          </a:xfrm>
        </p:spPr>
        <p:txBody>
          <a:bodyPr/>
          <a:lstStyle/>
          <a:p>
            <a:r>
              <a:rPr lang="zh-TW" altLang="en-US" dirty="0"/>
              <a:t>通行碼身分鑑別技術</a:t>
            </a:r>
            <a:r>
              <a:rPr lang="en-US" altLang="zh-TW" dirty="0"/>
              <a:t>(2/2)</a:t>
            </a:r>
            <a:endParaRPr lang="zh-TW" altLang="en-US" dirty="0"/>
          </a:p>
        </p:txBody>
      </p:sp>
      <p:sp>
        <p:nvSpPr>
          <p:cNvPr id="89092" name="Rectangle 3"/>
          <p:cNvSpPr>
            <a:spLocks noGrp="1" noChangeArrowheads="1"/>
          </p:cNvSpPr>
          <p:nvPr>
            <p:ph type="body" idx="1"/>
          </p:nvPr>
        </p:nvSpPr>
        <p:spPr>
          <a:xfrm>
            <a:off x="611559" y="1052736"/>
            <a:ext cx="8071271" cy="5229320"/>
          </a:xfrm>
        </p:spPr>
        <p:txBody>
          <a:bodyPr/>
          <a:lstStyle/>
          <a:p>
            <a:pPr algn="just"/>
            <a:r>
              <a:rPr lang="zh-TW" altLang="en-US" sz="2400" dirty="0"/>
              <a:t>避免通行碼被破解的防護措施</a:t>
            </a:r>
          </a:p>
          <a:p>
            <a:pPr lvl="1" algn="just"/>
            <a:r>
              <a:rPr lang="zh-TW" altLang="en-US" sz="2000" dirty="0"/>
              <a:t>系統強制要求長度至少</a:t>
            </a:r>
            <a:r>
              <a:rPr lang="en-US" altLang="zh-TW" sz="2000" dirty="0"/>
              <a:t>8</a:t>
            </a:r>
            <a:r>
              <a:rPr lang="zh-TW" altLang="en-US" sz="2000" dirty="0"/>
              <a:t>碼</a:t>
            </a:r>
          </a:p>
          <a:p>
            <a:pPr lvl="2" algn="just"/>
            <a:r>
              <a:rPr lang="zh-TW" altLang="en-US" sz="1800" dirty="0">
                <a:latin typeface="+mn-ea"/>
              </a:rPr>
              <a:t>包含文字、數字及符號、包含大小寫</a:t>
            </a:r>
            <a:endParaRPr lang="en-US" altLang="zh-TW" sz="1800" dirty="0">
              <a:latin typeface="+mn-ea"/>
            </a:endParaRPr>
          </a:p>
          <a:p>
            <a:pPr lvl="2" algn="just"/>
            <a:r>
              <a:rPr lang="zh-TW" altLang="en-US" sz="1800" dirty="0">
                <a:latin typeface="Microsoft JhengHei" panose="020B0604030504040204" pitchFamily="34" charset="-120"/>
                <a:ea typeface="Microsoft JhengHei" panose="020B0604030504040204" pitchFamily="34" charset="-120"/>
              </a:rPr>
              <a:t>在字典中查不到</a:t>
            </a:r>
            <a:endParaRPr lang="zh-TW" altLang="en-US" sz="1800" dirty="0">
              <a:latin typeface="+mn-ea"/>
            </a:endParaRPr>
          </a:p>
          <a:p>
            <a:pPr lvl="1" algn="just"/>
            <a:r>
              <a:rPr lang="zh-TW" altLang="en-US" sz="2000" dirty="0"/>
              <a:t>系統強制要求使用者定期更換通行碼</a:t>
            </a:r>
          </a:p>
          <a:p>
            <a:pPr lvl="1" algn="just"/>
            <a:r>
              <a:rPr lang="zh-TW" altLang="en-US" sz="2000" dirty="0"/>
              <a:t>由系統判斷通行碼不重覆使用</a:t>
            </a:r>
          </a:p>
          <a:p>
            <a:pPr lvl="1" algn="just"/>
            <a:r>
              <a:rPr lang="zh-TW" altLang="en-US" sz="2000" dirty="0"/>
              <a:t>可限制通行碼容許簽入失敗的次數</a:t>
            </a:r>
          </a:p>
          <a:p>
            <a:pPr lvl="1" algn="just"/>
            <a:r>
              <a:rPr lang="zh-TW" altLang="en-US" sz="2000" dirty="0"/>
              <a:t>簽入成功或失敗都應被記錄</a:t>
            </a:r>
          </a:p>
          <a:p>
            <a:pPr lvl="1" algn="just"/>
            <a:r>
              <a:rPr lang="zh-TW" altLang="en-US" sz="2000" dirty="0"/>
              <a:t>使用通行碼檢測工具尋找脆弱通行碼</a:t>
            </a:r>
          </a:p>
          <a:p>
            <a:pPr lvl="1" algn="just"/>
            <a:r>
              <a:rPr lang="zh-TW" altLang="en-US" sz="2000" dirty="0"/>
              <a:t>通行碼不以明碼方式儲存</a:t>
            </a:r>
            <a:r>
              <a:rPr lang="en-US" altLang="zh-TW" sz="2000" dirty="0"/>
              <a:t>(</a:t>
            </a:r>
            <a:r>
              <a:rPr lang="zh-TW" altLang="en-US" sz="2000" dirty="0"/>
              <a:t>湊雜與加密</a:t>
            </a:r>
            <a:r>
              <a:rPr lang="en-US" altLang="zh-TW" sz="2000" dirty="0"/>
              <a:t>)</a:t>
            </a:r>
          </a:p>
          <a:p>
            <a:pPr lvl="1" algn="just"/>
            <a:r>
              <a:rPr lang="zh-TW" altLang="en-US" sz="2000" dirty="0"/>
              <a:t>通行碼不以明碼方式在網路上傳送</a:t>
            </a:r>
          </a:p>
          <a:p>
            <a:pPr lvl="1" algn="just"/>
            <a:r>
              <a:rPr lang="zh-TW" altLang="en-US" sz="2000" dirty="0"/>
              <a:t>加強保護集中存放通行碼雜湊值的伺服器</a:t>
            </a:r>
          </a:p>
        </p:txBody>
      </p:sp>
    </p:spTree>
    <p:extLst>
      <p:ext uri="{BB962C8B-B14F-4D97-AF65-F5344CB8AC3E}">
        <p14:creationId xmlns:p14="http://schemas.microsoft.com/office/powerpoint/2010/main" val="17135782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1115616" y="117028"/>
            <a:ext cx="7458831" cy="935708"/>
          </a:xfrm>
        </p:spPr>
        <p:txBody>
          <a:bodyPr/>
          <a:lstStyle/>
          <a:p>
            <a:r>
              <a:rPr lang="zh-TW" altLang="en-US" dirty="0"/>
              <a:t>一次性通行碼身分鑑別技術</a:t>
            </a:r>
            <a:r>
              <a:rPr lang="en-US" altLang="zh-TW" dirty="0"/>
              <a:t>(1/3)</a:t>
            </a:r>
          </a:p>
        </p:txBody>
      </p:sp>
      <p:sp>
        <p:nvSpPr>
          <p:cNvPr id="91140" name="Rectangle 3"/>
          <p:cNvSpPr>
            <a:spLocks noGrp="1" noChangeArrowheads="1"/>
          </p:cNvSpPr>
          <p:nvPr>
            <p:ph type="body" idx="1"/>
          </p:nvPr>
        </p:nvSpPr>
        <p:spPr>
          <a:xfrm>
            <a:off x="611559" y="1052736"/>
            <a:ext cx="8071271" cy="5229320"/>
          </a:xfrm>
        </p:spPr>
        <p:txBody>
          <a:bodyPr/>
          <a:lstStyle/>
          <a:p>
            <a:pPr algn="just"/>
            <a:r>
              <a:rPr lang="zh-TW" altLang="en-US" dirty="0"/>
              <a:t>一次性通行碼</a:t>
            </a:r>
            <a:r>
              <a:rPr lang="en-US" altLang="zh-TW" dirty="0"/>
              <a:t>(One-time Password)</a:t>
            </a:r>
            <a:r>
              <a:rPr lang="zh-TW" altLang="en-US" dirty="0"/>
              <a:t>或稱動態通行碼的特質</a:t>
            </a:r>
          </a:p>
          <a:p>
            <a:pPr lvl="1" algn="just"/>
            <a:r>
              <a:rPr lang="zh-TW" altLang="en-US" sz="2400" dirty="0"/>
              <a:t>由隨身攜帶的</a:t>
            </a:r>
            <a:r>
              <a:rPr lang="zh-TW" altLang="en-US" sz="2400" dirty="0">
                <a:solidFill>
                  <a:srgbClr val="FF0000"/>
                </a:solidFill>
              </a:rPr>
              <a:t>符記</a:t>
            </a:r>
            <a:r>
              <a:rPr lang="en-US" altLang="zh-TW" sz="2400" dirty="0">
                <a:solidFill>
                  <a:srgbClr val="FF0000"/>
                </a:solidFill>
              </a:rPr>
              <a:t>(</a:t>
            </a:r>
            <a:r>
              <a:rPr lang="en-US" altLang="zh-TW" sz="2200" dirty="0">
                <a:solidFill>
                  <a:srgbClr val="FF0000"/>
                </a:solidFill>
              </a:rPr>
              <a:t>Token</a:t>
            </a:r>
            <a:r>
              <a:rPr lang="en-US" altLang="zh-TW" sz="2400" dirty="0">
                <a:solidFill>
                  <a:srgbClr val="FF0000"/>
                </a:solidFill>
              </a:rPr>
              <a:t>)</a:t>
            </a:r>
            <a:r>
              <a:rPr lang="zh-TW" altLang="en-US" sz="2400" dirty="0">
                <a:solidFill>
                  <a:srgbClr val="FF0000"/>
                </a:solidFill>
              </a:rPr>
              <a:t>或軟體自動產生</a:t>
            </a:r>
            <a:r>
              <a:rPr lang="zh-TW" altLang="en-US" sz="2400" dirty="0"/>
              <a:t>簽入用通行碼</a:t>
            </a:r>
          </a:p>
          <a:p>
            <a:pPr lvl="1" algn="just"/>
            <a:r>
              <a:rPr lang="zh-TW" altLang="en-US" sz="2400" dirty="0"/>
              <a:t>簽入時每次</a:t>
            </a:r>
            <a:r>
              <a:rPr lang="zh-TW" altLang="en-US" sz="2400" dirty="0">
                <a:solidFill>
                  <a:srgbClr val="FF0000"/>
                </a:solidFill>
              </a:rPr>
              <a:t>產生的通行碼只能使用一次</a:t>
            </a:r>
          </a:p>
          <a:p>
            <a:pPr lvl="1" algn="just"/>
            <a:r>
              <a:rPr lang="zh-TW" altLang="en-US" sz="2400" dirty="0"/>
              <a:t>可</a:t>
            </a:r>
            <a:r>
              <a:rPr lang="zh-TW" altLang="en-US" sz="2400" dirty="0">
                <a:solidFill>
                  <a:srgbClr val="FF0000"/>
                </a:solidFill>
              </a:rPr>
              <a:t>防止</a:t>
            </a:r>
            <a:r>
              <a:rPr lang="zh-TW" altLang="en-US" sz="2400" dirty="0"/>
              <a:t>通行碼被</a:t>
            </a:r>
            <a:r>
              <a:rPr lang="zh-TW" altLang="en-US" sz="2400" dirty="0">
                <a:solidFill>
                  <a:srgbClr val="FF0000"/>
                </a:solidFill>
              </a:rPr>
              <a:t>竊聽</a:t>
            </a:r>
            <a:r>
              <a:rPr lang="zh-TW" altLang="en-US" sz="2400" dirty="0"/>
              <a:t>而偽冒簽入的問題</a:t>
            </a:r>
          </a:p>
          <a:p>
            <a:pPr lvl="1" algn="just"/>
            <a:r>
              <a:rPr lang="zh-TW" altLang="en-US" sz="2400" dirty="0"/>
              <a:t>可</a:t>
            </a:r>
            <a:r>
              <a:rPr lang="zh-TW" altLang="en-US" sz="2400" dirty="0">
                <a:solidFill>
                  <a:srgbClr val="FF0000"/>
                </a:solidFill>
              </a:rPr>
              <a:t>防止</a:t>
            </a:r>
            <a:r>
              <a:rPr lang="zh-TW" altLang="en-US" sz="2400" dirty="0"/>
              <a:t>通行碼</a:t>
            </a:r>
            <a:r>
              <a:rPr lang="zh-TW" altLang="en-US" sz="2400" dirty="0">
                <a:solidFill>
                  <a:srgbClr val="FF0000"/>
                </a:solidFill>
              </a:rPr>
              <a:t>猜測</a:t>
            </a:r>
            <a:r>
              <a:rPr lang="zh-TW" altLang="en-US" sz="2400" dirty="0"/>
              <a:t>攻擊</a:t>
            </a:r>
          </a:p>
          <a:p>
            <a:pPr lvl="1" algn="just"/>
            <a:endParaRPr lang="zh-TW" altLang="en-US" dirty="0"/>
          </a:p>
        </p:txBody>
      </p:sp>
      <p:pic>
        <p:nvPicPr>
          <p:cNvPr id="91141" name="Picture 4" descr="2009"/>
          <p:cNvPicPr>
            <a:picLocks noChangeAspect="1" noChangeArrowheads="1"/>
          </p:cNvPicPr>
          <p:nvPr/>
        </p:nvPicPr>
        <p:blipFill>
          <a:blip r:embed="rId3">
            <a:extLst>
              <a:ext uri="{28A0092B-C50C-407E-A947-70E740481C1C}">
                <a14:useLocalDpi xmlns:a14="http://schemas.microsoft.com/office/drawing/2010/main" val="0"/>
              </a:ext>
            </a:extLst>
          </a:blip>
          <a:srcRect l="18083" t="21597" r="18024" b="15388"/>
          <a:stretch>
            <a:fillRect/>
          </a:stretch>
        </p:blipFill>
        <p:spPr bwMode="auto">
          <a:xfrm rot="60000">
            <a:off x="1197439" y="4584274"/>
            <a:ext cx="1727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5"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602435"/>
            <a:ext cx="187166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6" descr="Authenex-Bundles"/>
          <p:cNvPicPr>
            <a:picLocks noChangeAspect="1" noChangeArrowheads="1"/>
          </p:cNvPicPr>
          <p:nvPr/>
        </p:nvPicPr>
        <p:blipFill>
          <a:blip r:embed="rId5">
            <a:extLst>
              <a:ext uri="{28A0092B-C50C-407E-A947-70E740481C1C}">
                <a14:useLocalDpi xmlns:a14="http://schemas.microsoft.com/office/drawing/2010/main" val="0"/>
              </a:ext>
            </a:extLst>
          </a:blip>
          <a:srcRect l="45505"/>
          <a:stretch>
            <a:fillRect/>
          </a:stretch>
        </p:blipFill>
        <p:spPr bwMode="auto">
          <a:xfrm>
            <a:off x="6228184" y="4233341"/>
            <a:ext cx="2087563"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78518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資訊委外</a:t>
            </a:r>
            <a:r>
              <a:rPr lang="en-US" altLang="zh-TW" dirty="0"/>
              <a:t>-</a:t>
            </a:r>
            <a:r>
              <a:rPr lang="zh-TW" altLang="en-US" dirty="0"/>
              <a:t>資安案例</a:t>
            </a:r>
          </a:p>
        </p:txBody>
      </p:sp>
      <p:sp>
        <p:nvSpPr>
          <p:cNvPr id="3" name="內容版面配置區 2"/>
          <p:cNvSpPr>
            <a:spLocks noGrp="1"/>
          </p:cNvSpPr>
          <p:nvPr>
            <p:ph idx="1"/>
          </p:nvPr>
        </p:nvSpPr>
        <p:spPr/>
        <p:txBody>
          <a:bodyPr/>
          <a:lstStyle/>
          <a:p>
            <a:r>
              <a:rPr lang="zh-TW" altLang="en-US" dirty="0"/>
              <a:t>駭客了解政府機關會提供</a:t>
            </a:r>
            <a:r>
              <a:rPr lang="en-US" altLang="zh-TW" dirty="0"/>
              <a:t>VPN</a:t>
            </a:r>
            <a:r>
              <a:rPr lang="zh-TW" altLang="en-US" dirty="0"/>
              <a:t>帳號供委外廠商進行遠端操作與維運，因此，駭客入侵一家為政府提供服務的廠商，竊取政府機關提供的</a:t>
            </a:r>
            <a:r>
              <a:rPr lang="en-US" altLang="zh-TW" dirty="0"/>
              <a:t>VPN</a:t>
            </a:r>
            <a:r>
              <a:rPr lang="zh-TW" altLang="en-US" dirty="0"/>
              <a:t>帳號，以合法掩護非法的方式，遠端登入到政府機關網路，伺機取得管理權限帳號，並進行橫向擴散</a:t>
            </a:r>
          </a:p>
        </p:txBody>
      </p:sp>
      <p:pic>
        <p:nvPicPr>
          <p:cNvPr id="4" name="圖片 3"/>
          <p:cNvPicPr>
            <a:picLocks noChangeAspect="1"/>
          </p:cNvPicPr>
          <p:nvPr/>
        </p:nvPicPr>
        <p:blipFill>
          <a:blip r:embed="rId3"/>
          <a:stretch>
            <a:fillRect/>
          </a:stretch>
        </p:blipFill>
        <p:spPr>
          <a:xfrm>
            <a:off x="562432" y="4365088"/>
            <a:ext cx="7988399" cy="1637176"/>
          </a:xfrm>
          <a:prstGeom prst="rect">
            <a:avLst/>
          </a:prstGeom>
        </p:spPr>
      </p:pic>
      <p:sp>
        <p:nvSpPr>
          <p:cNvPr id="5" name="矩形 4"/>
          <p:cNvSpPr/>
          <p:nvPr/>
        </p:nvSpPr>
        <p:spPr>
          <a:xfrm>
            <a:off x="2843808" y="6198084"/>
            <a:ext cx="3661130" cy="276999"/>
          </a:xfrm>
          <a:prstGeom prst="rect">
            <a:avLst/>
          </a:prstGeom>
        </p:spPr>
        <p:txBody>
          <a:bodyPr wrap="none">
            <a:spAutoFit/>
          </a:bodyPr>
          <a:lstStyle/>
          <a:p>
            <a:r>
              <a:rPr lang="zh-TW" altLang="en-US" sz="1200" i="0" dirty="0"/>
              <a:t>資料來源</a:t>
            </a:r>
            <a:r>
              <a:rPr lang="en-US" altLang="zh-TW" sz="1200" i="0" dirty="0"/>
              <a:t>:</a:t>
            </a:r>
            <a:r>
              <a:rPr lang="zh-TW" altLang="en-US" sz="1200" i="0" dirty="0"/>
              <a:t> https://www.ithome.com.tw/news/139504</a:t>
            </a:r>
          </a:p>
        </p:txBody>
      </p:sp>
    </p:spTree>
    <p:extLst>
      <p:ext uri="{BB962C8B-B14F-4D97-AF65-F5344CB8AC3E}">
        <p14:creationId xmlns:p14="http://schemas.microsoft.com/office/powerpoint/2010/main" val="1034662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a:xfrm>
            <a:off x="1115616" y="117028"/>
            <a:ext cx="7458831" cy="935708"/>
          </a:xfrm>
        </p:spPr>
        <p:txBody>
          <a:bodyPr/>
          <a:lstStyle/>
          <a:p>
            <a:r>
              <a:rPr lang="zh-TW" altLang="en-US" dirty="0"/>
              <a:t>一次性通行碼身分鑑別技術</a:t>
            </a:r>
            <a:r>
              <a:rPr lang="en-US" altLang="zh-TW" dirty="0"/>
              <a:t>(2/3)</a:t>
            </a:r>
            <a:endParaRPr lang="zh-TW" altLang="en-US" dirty="0"/>
          </a:p>
        </p:txBody>
      </p:sp>
      <p:sp>
        <p:nvSpPr>
          <p:cNvPr id="93188" name="Rectangle 3"/>
          <p:cNvSpPr>
            <a:spLocks noGrp="1" noChangeArrowheads="1"/>
          </p:cNvSpPr>
          <p:nvPr>
            <p:ph type="body" idx="1"/>
          </p:nvPr>
        </p:nvSpPr>
        <p:spPr>
          <a:xfrm>
            <a:off x="590872" y="1052513"/>
            <a:ext cx="8229600" cy="5184775"/>
          </a:xfrm>
        </p:spPr>
        <p:txBody>
          <a:bodyPr/>
          <a:lstStyle/>
          <a:p>
            <a:pPr algn="just"/>
            <a:r>
              <a:rPr lang="zh-TW" altLang="en-US" dirty="0"/>
              <a:t>同步式一次性通行碼技術</a:t>
            </a:r>
          </a:p>
          <a:p>
            <a:pPr lvl="1" algn="just"/>
            <a:r>
              <a:rPr lang="zh-TW" altLang="en-US" sz="2400" dirty="0"/>
              <a:t>一次性通行碼產生符記與鑑別伺服器有同步機制</a:t>
            </a:r>
          </a:p>
        </p:txBody>
      </p:sp>
      <p:grpSp>
        <p:nvGrpSpPr>
          <p:cNvPr id="3" name="群組 2"/>
          <p:cNvGrpSpPr/>
          <p:nvPr/>
        </p:nvGrpSpPr>
        <p:grpSpPr>
          <a:xfrm>
            <a:off x="610815" y="2565400"/>
            <a:ext cx="7921625" cy="4152900"/>
            <a:chOff x="250825" y="2565400"/>
            <a:chExt cx="7921625" cy="4152900"/>
          </a:xfrm>
        </p:grpSpPr>
        <p:sp>
          <p:nvSpPr>
            <p:cNvPr id="93192" name="Text Box 8"/>
            <p:cNvSpPr txBox="1">
              <a:spLocks noChangeArrowheads="1"/>
            </p:cNvSpPr>
            <p:nvPr/>
          </p:nvSpPr>
          <p:spPr bwMode="auto">
            <a:xfrm>
              <a:off x="6137275" y="2565400"/>
              <a:ext cx="688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Server</a:t>
              </a:r>
            </a:p>
          </p:txBody>
        </p:sp>
        <p:grpSp>
          <p:nvGrpSpPr>
            <p:cNvPr id="2" name="群組 1"/>
            <p:cNvGrpSpPr/>
            <p:nvPr/>
          </p:nvGrpSpPr>
          <p:grpSpPr>
            <a:xfrm>
              <a:off x="250825" y="2636838"/>
              <a:ext cx="7921625" cy="4081462"/>
              <a:chOff x="250825" y="2636838"/>
              <a:chExt cx="7921625" cy="4081462"/>
            </a:xfrm>
          </p:grpSpPr>
          <p:sp>
            <p:nvSpPr>
              <p:cNvPr id="93189" name="Text Box 5"/>
              <p:cNvSpPr txBox="1">
                <a:spLocks noChangeArrowheads="1"/>
              </p:cNvSpPr>
              <p:nvPr/>
            </p:nvSpPr>
            <p:spPr bwMode="auto">
              <a:xfrm>
                <a:off x="3060700" y="638175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相同</a:t>
                </a:r>
              </a:p>
            </p:txBody>
          </p:sp>
          <p:pic>
            <p:nvPicPr>
              <p:cNvPr id="93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852738"/>
                <a:ext cx="1512887"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3191" name="Picture 7" descr="computer-4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9972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3" name="Text Box 9"/>
              <p:cNvSpPr txBox="1">
                <a:spLocks noChangeArrowheads="1"/>
              </p:cNvSpPr>
              <p:nvPr/>
            </p:nvSpPr>
            <p:spPr bwMode="auto">
              <a:xfrm>
                <a:off x="2627313" y="2636838"/>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Client</a:t>
                </a:r>
              </a:p>
            </p:txBody>
          </p:sp>
          <p:pic>
            <p:nvPicPr>
              <p:cNvPr id="93194" name="Picture 10" descr="I love my p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813" y="2852738"/>
                <a:ext cx="1008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5" name="Line 11"/>
              <p:cNvSpPr>
                <a:spLocks noChangeShapeType="1"/>
              </p:cNvSpPr>
              <p:nvPr/>
            </p:nvSpPr>
            <p:spPr bwMode="auto">
              <a:xfrm flipV="1">
                <a:off x="2339975" y="5805488"/>
                <a:ext cx="1296988"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196" name="Text Box 12"/>
              <p:cNvSpPr txBox="1">
                <a:spLocks noChangeArrowheads="1"/>
              </p:cNvSpPr>
              <p:nvPr/>
            </p:nvSpPr>
            <p:spPr bwMode="auto">
              <a:xfrm>
                <a:off x="6070600" y="6261100"/>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相同</a:t>
                </a:r>
              </a:p>
            </p:txBody>
          </p:sp>
          <p:sp>
            <p:nvSpPr>
              <p:cNvPr id="93197" name="Rectangle 13"/>
              <p:cNvSpPr>
                <a:spLocks noChangeArrowheads="1"/>
              </p:cNvSpPr>
              <p:nvPr/>
            </p:nvSpPr>
            <p:spPr bwMode="auto">
              <a:xfrm>
                <a:off x="3636963" y="5589588"/>
                <a:ext cx="863600" cy="50323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dirty="0">
                    <a:ea typeface="+mn-ea"/>
                    <a:cs typeface="Times New Roman" panose="02020603050405020304" pitchFamily="18" charset="0"/>
                  </a:rPr>
                  <a:t>Steven’s</a:t>
                </a:r>
              </a:p>
              <a:p>
                <a:pPr eaLnBrk="1" hangingPunct="1"/>
                <a:r>
                  <a:rPr lang="en-US" altLang="zh-TW" sz="1600" i="0" dirty="0">
                    <a:ea typeface="+mn-ea"/>
                    <a:cs typeface="Times New Roman" panose="02020603050405020304" pitchFamily="18" charset="0"/>
                  </a:rPr>
                  <a:t>Key</a:t>
                </a:r>
              </a:p>
            </p:txBody>
          </p:sp>
          <p:sp>
            <p:nvSpPr>
              <p:cNvPr id="93198" name="Text Box 14"/>
              <p:cNvSpPr txBox="1">
                <a:spLocks noChangeArrowheads="1"/>
              </p:cNvSpPr>
              <p:nvPr/>
            </p:nvSpPr>
            <p:spPr bwMode="auto">
              <a:xfrm>
                <a:off x="1647825" y="3862388"/>
                <a:ext cx="687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Steven</a:t>
                </a:r>
              </a:p>
            </p:txBody>
          </p:sp>
          <p:sp>
            <p:nvSpPr>
              <p:cNvPr id="93199" name="Rectangle 15"/>
              <p:cNvSpPr>
                <a:spLocks noChangeArrowheads="1"/>
              </p:cNvSpPr>
              <p:nvPr/>
            </p:nvSpPr>
            <p:spPr bwMode="auto">
              <a:xfrm>
                <a:off x="1476375" y="5589588"/>
                <a:ext cx="863600" cy="50323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000" i="0" dirty="0">
                    <a:latin typeface="+mn-ea"/>
                    <a:ea typeface="+mn-ea"/>
                  </a:rPr>
                  <a:t>時間</a:t>
                </a:r>
              </a:p>
            </p:txBody>
          </p:sp>
          <p:sp>
            <p:nvSpPr>
              <p:cNvPr id="93200" name="Line 16"/>
              <p:cNvSpPr>
                <a:spLocks noChangeShapeType="1"/>
              </p:cNvSpPr>
              <p:nvPr/>
            </p:nvSpPr>
            <p:spPr bwMode="auto">
              <a:xfrm flipH="1" flipV="1">
                <a:off x="2987675" y="4508500"/>
                <a:ext cx="0" cy="1296988"/>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01" name="Oval 17"/>
              <p:cNvSpPr>
                <a:spLocks noChangeArrowheads="1"/>
              </p:cNvSpPr>
              <p:nvPr/>
            </p:nvSpPr>
            <p:spPr bwMode="auto">
              <a:xfrm>
                <a:off x="2411413" y="4868863"/>
                <a:ext cx="1152525" cy="647700"/>
              </a:xfrm>
              <a:prstGeom prst="ellipse">
                <a:avLst/>
              </a:prstGeom>
              <a:solidFill>
                <a:srgbClr val="99CC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dirty="0">
                    <a:latin typeface="+mn-ea"/>
                    <a:ea typeface="+mn-ea"/>
                  </a:rPr>
                  <a:t>一次性通行碼</a:t>
                </a:r>
              </a:p>
              <a:p>
                <a:pPr eaLnBrk="1" hangingPunct="1"/>
                <a:r>
                  <a:rPr lang="zh-TW" altLang="en-US" sz="1800" i="0" dirty="0">
                    <a:latin typeface="+mn-ea"/>
                    <a:ea typeface="+mn-ea"/>
                  </a:rPr>
                  <a:t>演算法</a:t>
                </a:r>
              </a:p>
            </p:txBody>
          </p:sp>
          <p:sp>
            <p:nvSpPr>
              <p:cNvPr id="93202" name="Rectangle 18"/>
              <p:cNvSpPr>
                <a:spLocks noChangeArrowheads="1"/>
              </p:cNvSpPr>
              <p:nvPr/>
            </p:nvSpPr>
            <p:spPr bwMode="auto">
              <a:xfrm>
                <a:off x="2339975" y="4149725"/>
                <a:ext cx="1296988" cy="360363"/>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611431</a:t>
                </a:r>
              </a:p>
            </p:txBody>
          </p:sp>
          <p:sp>
            <p:nvSpPr>
              <p:cNvPr id="93203" name="Line 19"/>
              <p:cNvSpPr>
                <a:spLocks noChangeShapeType="1"/>
              </p:cNvSpPr>
              <p:nvPr/>
            </p:nvSpPr>
            <p:spPr bwMode="auto">
              <a:xfrm flipV="1">
                <a:off x="6011863" y="5805488"/>
                <a:ext cx="1296987"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04" name="Rectangle 20"/>
              <p:cNvSpPr>
                <a:spLocks noChangeArrowheads="1"/>
              </p:cNvSpPr>
              <p:nvPr/>
            </p:nvSpPr>
            <p:spPr bwMode="auto">
              <a:xfrm>
                <a:off x="7308850" y="5589588"/>
                <a:ext cx="863600" cy="50323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ea typeface="+mn-ea"/>
                    <a:cs typeface="Times New Roman" panose="02020603050405020304" pitchFamily="18" charset="0"/>
                  </a:rPr>
                  <a:t>Steven’s</a:t>
                </a:r>
              </a:p>
              <a:p>
                <a:pPr eaLnBrk="1" hangingPunct="1"/>
                <a:r>
                  <a:rPr lang="en-US" altLang="zh-TW" sz="1600" i="0">
                    <a:ea typeface="+mn-ea"/>
                    <a:cs typeface="Times New Roman" panose="02020603050405020304" pitchFamily="18" charset="0"/>
                  </a:rPr>
                  <a:t>Key</a:t>
                </a:r>
              </a:p>
            </p:txBody>
          </p:sp>
          <p:sp>
            <p:nvSpPr>
              <p:cNvPr id="93205" name="Rectangle 21"/>
              <p:cNvSpPr>
                <a:spLocks noChangeArrowheads="1"/>
              </p:cNvSpPr>
              <p:nvPr/>
            </p:nvSpPr>
            <p:spPr bwMode="auto">
              <a:xfrm>
                <a:off x="5148263" y="5589588"/>
                <a:ext cx="863600" cy="50323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2000" i="0">
                    <a:latin typeface="+mn-ea"/>
                    <a:ea typeface="+mn-ea"/>
                  </a:rPr>
                  <a:t>時間</a:t>
                </a:r>
              </a:p>
            </p:txBody>
          </p:sp>
          <p:sp>
            <p:nvSpPr>
              <p:cNvPr id="93206" name="Line 22"/>
              <p:cNvSpPr>
                <a:spLocks noChangeShapeType="1"/>
              </p:cNvSpPr>
              <p:nvPr/>
            </p:nvSpPr>
            <p:spPr bwMode="auto">
              <a:xfrm flipH="1" flipV="1">
                <a:off x="6659563" y="4508500"/>
                <a:ext cx="0" cy="1296988"/>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07" name="Oval 23"/>
              <p:cNvSpPr>
                <a:spLocks noChangeArrowheads="1"/>
              </p:cNvSpPr>
              <p:nvPr/>
            </p:nvSpPr>
            <p:spPr bwMode="auto">
              <a:xfrm>
                <a:off x="6083300" y="4868863"/>
                <a:ext cx="1152525" cy="647700"/>
              </a:xfrm>
              <a:prstGeom prst="ellipse">
                <a:avLst/>
              </a:prstGeom>
              <a:solidFill>
                <a:srgbClr val="99CC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一次性通行碼</a:t>
                </a:r>
              </a:p>
              <a:p>
                <a:pPr eaLnBrk="1" hangingPunct="1"/>
                <a:r>
                  <a:rPr lang="zh-TW" altLang="en-US" sz="1800" i="0">
                    <a:latin typeface="+mn-ea"/>
                    <a:ea typeface="+mn-ea"/>
                  </a:rPr>
                  <a:t>演算法</a:t>
                </a:r>
              </a:p>
            </p:txBody>
          </p:sp>
          <p:sp>
            <p:nvSpPr>
              <p:cNvPr id="93208" name="Rectangle 24"/>
              <p:cNvSpPr>
                <a:spLocks noChangeArrowheads="1"/>
              </p:cNvSpPr>
              <p:nvPr/>
            </p:nvSpPr>
            <p:spPr bwMode="auto">
              <a:xfrm>
                <a:off x="6011863" y="4149725"/>
                <a:ext cx="1296987" cy="360363"/>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611431</a:t>
                </a:r>
              </a:p>
            </p:txBody>
          </p:sp>
          <p:pic>
            <p:nvPicPr>
              <p:cNvPr id="93209" name="Picture 25" descr="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 y="3284538"/>
                <a:ext cx="10810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3210" name="AutoShape 26"/>
              <p:cNvCxnSpPr>
                <a:cxnSpLocks noChangeShapeType="1"/>
                <a:stCxn id="93197" idx="2"/>
                <a:endCxn id="93204" idx="2"/>
              </p:cNvCxnSpPr>
              <p:nvPr/>
            </p:nvCxnSpPr>
            <p:spPr bwMode="auto">
              <a:xfrm rot="16200000" flipH="1">
                <a:off x="5903913" y="4257675"/>
                <a:ext cx="1588" cy="3671887"/>
              </a:xfrm>
              <a:prstGeom prst="bentConnector3">
                <a:avLst>
                  <a:gd name="adj1" fmla="val 14300000"/>
                </a:avLst>
              </a:prstGeom>
              <a:noFill/>
              <a:ln w="25400">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3211" name="AutoShape 27"/>
              <p:cNvCxnSpPr>
                <a:cxnSpLocks noChangeShapeType="1"/>
                <a:stCxn id="93199" idx="2"/>
                <a:endCxn id="93205" idx="2"/>
              </p:cNvCxnSpPr>
              <p:nvPr/>
            </p:nvCxnSpPr>
            <p:spPr bwMode="auto">
              <a:xfrm rot="16200000" flipH="1">
                <a:off x="3743325" y="4257675"/>
                <a:ext cx="1588" cy="3671888"/>
              </a:xfrm>
              <a:prstGeom prst="bentConnector3">
                <a:avLst>
                  <a:gd name="adj1" fmla="val 22900000"/>
                </a:avLst>
              </a:prstGeom>
              <a:noFill/>
              <a:ln w="25400">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93212" name="AutoShape 28"/>
              <p:cNvSpPr>
                <a:spLocks noChangeArrowheads="1"/>
              </p:cNvSpPr>
              <p:nvPr/>
            </p:nvSpPr>
            <p:spPr bwMode="auto">
              <a:xfrm>
                <a:off x="3708400" y="2708275"/>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1</a:t>
                </a:r>
              </a:p>
            </p:txBody>
          </p:sp>
          <p:sp>
            <p:nvSpPr>
              <p:cNvPr id="93213" name="Line 29"/>
              <p:cNvSpPr>
                <a:spLocks noChangeShapeType="1"/>
              </p:cNvSpPr>
              <p:nvPr/>
            </p:nvSpPr>
            <p:spPr bwMode="auto">
              <a:xfrm flipV="1">
                <a:off x="3492500" y="3141663"/>
                <a:ext cx="2592388"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14" name="Text Box 30"/>
              <p:cNvSpPr txBox="1">
                <a:spLocks noChangeArrowheads="1"/>
              </p:cNvSpPr>
              <p:nvPr/>
            </p:nvSpPr>
            <p:spPr bwMode="auto">
              <a:xfrm>
                <a:off x="4140200" y="2706688"/>
                <a:ext cx="12859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Login Steven</a:t>
                </a:r>
              </a:p>
            </p:txBody>
          </p:sp>
          <p:sp>
            <p:nvSpPr>
              <p:cNvPr id="93215" name="Line 31"/>
              <p:cNvSpPr>
                <a:spLocks noChangeShapeType="1"/>
              </p:cNvSpPr>
              <p:nvPr/>
            </p:nvSpPr>
            <p:spPr bwMode="auto">
              <a:xfrm flipH="1">
                <a:off x="3492500" y="3573463"/>
                <a:ext cx="2592388"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16" name="AutoShape 32"/>
              <p:cNvSpPr>
                <a:spLocks noChangeArrowheads="1"/>
              </p:cNvSpPr>
              <p:nvPr/>
            </p:nvSpPr>
            <p:spPr bwMode="auto">
              <a:xfrm>
                <a:off x="3708400" y="3213100"/>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2</a:t>
                </a:r>
              </a:p>
            </p:txBody>
          </p:sp>
          <p:sp>
            <p:nvSpPr>
              <p:cNvPr id="93217" name="Text Box 33"/>
              <p:cNvSpPr txBox="1">
                <a:spLocks noChangeArrowheads="1"/>
              </p:cNvSpPr>
              <p:nvPr/>
            </p:nvSpPr>
            <p:spPr bwMode="auto">
              <a:xfrm>
                <a:off x="4140200" y="3211513"/>
                <a:ext cx="9717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Password</a:t>
                </a:r>
              </a:p>
            </p:txBody>
          </p:sp>
          <p:sp>
            <p:nvSpPr>
              <p:cNvPr id="93218" name="AutoShape 34"/>
              <p:cNvSpPr>
                <a:spLocks noChangeArrowheads="1"/>
              </p:cNvSpPr>
              <p:nvPr/>
            </p:nvSpPr>
            <p:spPr bwMode="auto">
              <a:xfrm>
                <a:off x="395288" y="3068638"/>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3</a:t>
                </a:r>
              </a:p>
            </p:txBody>
          </p:sp>
          <p:sp>
            <p:nvSpPr>
              <p:cNvPr id="93219" name="Text Box 35"/>
              <p:cNvSpPr txBox="1">
                <a:spLocks noChangeArrowheads="1"/>
              </p:cNvSpPr>
              <p:nvPr/>
            </p:nvSpPr>
            <p:spPr bwMode="auto">
              <a:xfrm>
                <a:off x="250825" y="3935413"/>
                <a:ext cx="1352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Gen Password</a:t>
                </a:r>
              </a:p>
            </p:txBody>
          </p:sp>
          <p:sp>
            <p:nvSpPr>
              <p:cNvPr id="93220" name="Line 36"/>
              <p:cNvSpPr>
                <a:spLocks noChangeShapeType="1"/>
              </p:cNvSpPr>
              <p:nvPr/>
            </p:nvSpPr>
            <p:spPr bwMode="auto">
              <a:xfrm flipV="1">
                <a:off x="3563938" y="4005263"/>
                <a:ext cx="2376487"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3221" name="AutoShape 37"/>
              <p:cNvSpPr>
                <a:spLocks noChangeArrowheads="1"/>
              </p:cNvSpPr>
              <p:nvPr/>
            </p:nvSpPr>
            <p:spPr bwMode="auto">
              <a:xfrm>
                <a:off x="3708400" y="3644900"/>
                <a:ext cx="358775" cy="360363"/>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4</a:t>
                </a:r>
              </a:p>
            </p:txBody>
          </p:sp>
          <p:sp>
            <p:nvSpPr>
              <p:cNvPr id="93222" name="Text Box 38"/>
              <p:cNvSpPr txBox="1">
                <a:spLocks noChangeArrowheads="1"/>
              </p:cNvSpPr>
              <p:nvPr/>
            </p:nvSpPr>
            <p:spPr bwMode="auto">
              <a:xfrm>
                <a:off x="4140200" y="3717925"/>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611431</a:t>
                </a:r>
              </a:p>
            </p:txBody>
          </p:sp>
          <p:sp>
            <p:nvSpPr>
              <p:cNvPr id="93223" name="AutoShape 39"/>
              <p:cNvSpPr>
                <a:spLocks noChangeArrowheads="1"/>
              </p:cNvSpPr>
              <p:nvPr/>
            </p:nvSpPr>
            <p:spPr bwMode="auto">
              <a:xfrm>
                <a:off x="6877050" y="3789363"/>
                <a:ext cx="358775" cy="360362"/>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5</a:t>
                </a:r>
              </a:p>
            </p:txBody>
          </p:sp>
          <p:sp>
            <p:nvSpPr>
              <p:cNvPr id="93224" name="Text Box 40"/>
              <p:cNvSpPr txBox="1">
                <a:spLocks noChangeArrowheads="1"/>
              </p:cNvSpPr>
              <p:nvPr/>
            </p:nvSpPr>
            <p:spPr bwMode="auto">
              <a:xfrm>
                <a:off x="7235825" y="3814763"/>
                <a:ext cx="795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Match?</a:t>
                </a:r>
                <a:endParaRPr kumimoji="1" lang="zh-TW" altLang="en-US" sz="1600" b="0" i="0" dirty="0"/>
              </a:p>
            </p:txBody>
          </p:sp>
        </p:grpSp>
      </p:grpSp>
    </p:spTree>
    <p:extLst>
      <p:ext uri="{BB962C8B-B14F-4D97-AF65-F5344CB8AC3E}">
        <p14:creationId xmlns:p14="http://schemas.microsoft.com/office/powerpoint/2010/main" val="33482711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1115616" y="117028"/>
            <a:ext cx="7458831" cy="935708"/>
          </a:xfrm>
        </p:spPr>
        <p:txBody>
          <a:bodyPr/>
          <a:lstStyle/>
          <a:p>
            <a:r>
              <a:rPr lang="zh-TW" altLang="en-US" dirty="0"/>
              <a:t>一次性通行碼身分鑑別技術</a:t>
            </a:r>
            <a:r>
              <a:rPr lang="en-US" altLang="zh-TW" dirty="0"/>
              <a:t>(3/3)</a:t>
            </a:r>
            <a:endParaRPr lang="zh-TW" altLang="en-US" dirty="0"/>
          </a:p>
        </p:txBody>
      </p:sp>
      <p:sp>
        <p:nvSpPr>
          <p:cNvPr id="95236" name="Rectangle 3"/>
          <p:cNvSpPr>
            <a:spLocks noGrp="1" noChangeArrowheads="1"/>
          </p:cNvSpPr>
          <p:nvPr>
            <p:ph type="body" idx="1"/>
          </p:nvPr>
        </p:nvSpPr>
        <p:spPr>
          <a:xfrm>
            <a:off x="611559" y="1052736"/>
            <a:ext cx="8071271" cy="5229320"/>
          </a:xfrm>
        </p:spPr>
        <p:txBody>
          <a:bodyPr/>
          <a:lstStyle/>
          <a:p>
            <a:pPr algn="just"/>
            <a:r>
              <a:rPr lang="zh-TW" altLang="en-US" dirty="0"/>
              <a:t>非同步式一次性通行碼技術</a:t>
            </a:r>
          </a:p>
          <a:p>
            <a:pPr lvl="1" algn="just"/>
            <a:r>
              <a:rPr lang="zh-TW" altLang="en-US" sz="2400" dirty="0"/>
              <a:t>一次性通行碼產生符記與鑑別伺服器沒有同步機制</a:t>
            </a:r>
          </a:p>
        </p:txBody>
      </p:sp>
      <p:grpSp>
        <p:nvGrpSpPr>
          <p:cNvPr id="95237" name="Group 4"/>
          <p:cNvGrpSpPr>
            <a:grpSpLocks/>
          </p:cNvGrpSpPr>
          <p:nvPr/>
        </p:nvGrpSpPr>
        <p:grpSpPr bwMode="auto">
          <a:xfrm>
            <a:off x="107504" y="2372444"/>
            <a:ext cx="8877300" cy="4152900"/>
            <a:chOff x="0" y="1616"/>
            <a:chExt cx="5592" cy="2616"/>
          </a:xfrm>
        </p:grpSpPr>
        <p:pic>
          <p:nvPicPr>
            <p:cNvPr id="9523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 y="1797"/>
              <a:ext cx="953"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5239" name="Picture 6" descr="computer-4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 y="1888"/>
              <a:ext cx="68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0" name="Text Box 7"/>
            <p:cNvSpPr txBox="1">
              <a:spLocks noChangeArrowheads="1"/>
            </p:cNvSpPr>
            <p:nvPr/>
          </p:nvSpPr>
          <p:spPr bwMode="auto">
            <a:xfrm>
              <a:off x="3866" y="1616"/>
              <a:ext cx="4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Server</a:t>
              </a:r>
            </a:p>
          </p:txBody>
        </p:sp>
        <p:sp>
          <p:nvSpPr>
            <p:cNvPr id="95241" name="Text Box 8"/>
            <p:cNvSpPr txBox="1">
              <a:spLocks noChangeArrowheads="1"/>
            </p:cNvSpPr>
            <p:nvPr/>
          </p:nvSpPr>
          <p:spPr bwMode="auto">
            <a:xfrm>
              <a:off x="1655" y="1661"/>
              <a:ext cx="40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Client</a:t>
              </a:r>
            </a:p>
          </p:txBody>
        </p:sp>
        <p:pic>
          <p:nvPicPr>
            <p:cNvPr id="95242" name="Picture 9" descr="I love my p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 y="1797"/>
              <a:ext cx="6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3" name="Line 10"/>
            <p:cNvSpPr>
              <a:spLocks noChangeShapeType="1"/>
            </p:cNvSpPr>
            <p:nvPr/>
          </p:nvSpPr>
          <p:spPr bwMode="auto">
            <a:xfrm flipV="1">
              <a:off x="1474" y="3657"/>
              <a:ext cx="817"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44" name="Text Box 11"/>
            <p:cNvSpPr txBox="1">
              <a:spLocks noChangeArrowheads="1"/>
            </p:cNvSpPr>
            <p:nvPr/>
          </p:nvSpPr>
          <p:spPr bwMode="auto">
            <a:xfrm>
              <a:off x="3824" y="394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相同</a:t>
              </a:r>
            </a:p>
          </p:txBody>
        </p:sp>
        <p:sp>
          <p:nvSpPr>
            <p:cNvPr id="95245" name="Rectangle 12"/>
            <p:cNvSpPr>
              <a:spLocks noChangeArrowheads="1"/>
            </p:cNvSpPr>
            <p:nvPr/>
          </p:nvSpPr>
          <p:spPr bwMode="auto">
            <a:xfrm>
              <a:off x="2291" y="3521"/>
              <a:ext cx="544" cy="31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t>Steven’s</a:t>
              </a:r>
            </a:p>
            <a:p>
              <a:pPr eaLnBrk="1" hangingPunct="1"/>
              <a:r>
                <a:rPr lang="en-US" altLang="zh-TW" sz="1600" i="0"/>
                <a:t>Key</a:t>
              </a:r>
            </a:p>
          </p:txBody>
        </p:sp>
        <p:sp>
          <p:nvSpPr>
            <p:cNvPr id="95246" name="Text Box 13"/>
            <p:cNvSpPr txBox="1">
              <a:spLocks noChangeArrowheads="1"/>
            </p:cNvSpPr>
            <p:nvPr/>
          </p:nvSpPr>
          <p:spPr bwMode="auto">
            <a:xfrm>
              <a:off x="1038" y="2433"/>
              <a:ext cx="43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Steven</a:t>
              </a:r>
            </a:p>
          </p:txBody>
        </p:sp>
        <p:sp>
          <p:nvSpPr>
            <p:cNvPr id="95247" name="Rectangle 14"/>
            <p:cNvSpPr>
              <a:spLocks noChangeArrowheads="1"/>
            </p:cNvSpPr>
            <p:nvPr/>
          </p:nvSpPr>
          <p:spPr bwMode="auto">
            <a:xfrm>
              <a:off x="930" y="3521"/>
              <a:ext cx="544" cy="31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dirty="0"/>
                <a:t>Random</a:t>
              </a:r>
            </a:p>
            <a:p>
              <a:pPr eaLnBrk="1" hangingPunct="1"/>
              <a:r>
                <a:rPr lang="en-US" altLang="zh-TW" sz="1600" i="0" dirty="0" err="1"/>
                <a:t>Num</a:t>
              </a:r>
              <a:endParaRPr lang="en-US" altLang="zh-TW" sz="1600" i="0" dirty="0"/>
            </a:p>
          </p:txBody>
        </p:sp>
        <p:sp>
          <p:nvSpPr>
            <p:cNvPr id="95248" name="Line 15"/>
            <p:cNvSpPr>
              <a:spLocks noChangeShapeType="1"/>
            </p:cNvSpPr>
            <p:nvPr/>
          </p:nvSpPr>
          <p:spPr bwMode="auto">
            <a:xfrm flipH="1" flipV="1">
              <a:off x="1882" y="2840"/>
              <a:ext cx="0" cy="817"/>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49" name="Oval 16"/>
            <p:cNvSpPr>
              <a:spLocks noChangeArrowheads="1"/>
            </p:cNvSpPr>
            <p:nvPr/>
          </p:nvSpPr>
          <p:spPr bwMode="auto">
            <a:xfrm>
              <a:off x="1519" y="3067"/>
              <a:ext cx="726" cy="408"/>
            </a:xfrm>
            <a:prstGeom prst="ellipse">
              <a:avLst/>
            </a:prstGeom>
            <a:solidFill>
              <a:srgbClr val="99CC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dirty="0">
                  <a:latin typeface="+mn-ea"/>
                  <a:ea typeface="+mn-ea"/>
                </a:rPr>
                <a:t>一次性通行碼</a:t>
              </a:r>
            </a:p>
            <a:p>
              <a:pPr eaLnBrk="1" hangingPunct="1"/>
              <a:r>
                <a:rPr lang="zh-TW" altLang="en-US" sz="1800" i="0" dirty="0">
                  <a:latin typeface="+mn-ea"/>
                  <a:ea typeface="+mn-ea"/>
                </a:rPr>
                <a:t>演算法</a:t>
              </a:r>
            </a:p>
          </p:txBody>
        </p:sp>
        <p:sp>
          <p:nvSpPr>
            <p:cNvPr id="95250" name="Rectangle 17"/>
            <p:cNvSpPr>
              <a:spLocks noChangeArrowheads="1"/>
            </p:cNvSpPr>
            <p:nvPr/>
          </p:nvSpPr>
          <p:spPr bwMode="auto">
            <a:xfrm>
              <a:off x="1474" y="2614"/>
              <a:ext cx="817" cy="227"/>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611431</a:t>
              </a:r>
            </a:p>
          </p:txBody>
        </p:sp>
        <p:sp>
          <p:nvSpPr>
            <p:cNvPr id="95251" name="Line 18"/>
            <p:cNvSpPr>
              <a:spLocks noChangeShapeType="1"/>
            </p:cNvSpPr>
            <p:nvPr/>
          </p:nvSpPr>
          <p:spPr bwMode="auto">
            <a:xfrm flipV="1">
              <a:off x="3787" y="3657"/>
              <a:ext cx="817"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52" name="Rectangle 19"/>
            <p:cNvSpPr>
              <a:spLocks noChangeArrowheads="1"/>
            </p:cNvSpPr>
            <p:nvPr/>
          </p:nvSpPr>
          <p:spPr bwMode="auto">
            <a:xfrm>
              <a:off x="4604" y="3521"/>
              <a:ext cx="544" cy="31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t>Steven’s</a:t>
              </a:r>
            </a:p>
            <a:p>
              <a:pPr eaLnBrk="1" hangingPunct="1"/>
              <a:r>
                <a:rPr lang="en-US" altLang="zh-TW" sz="1600" i="0"/>
                <a:t>Key</a:t>
              </a:r>
            </a:p>
          </p:txBody>
        </p:sp>
        <p:sp>
          <p:nvSpPr>
            <p:cNvPr id="95253" name="Rectangle 20"/>
            <p:cNvSpPr>
              <a:spLocks noChangeArrowheads="1"/>
            </p:cNvSpPr>
            <p:nvPr/>
          </p:nvSpPr>
          <p:spPr bwMode="auto">
            <a:xfrm>
              <a:off x="3243" y="3521"/>
              <a:ext cx="544" cy="31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ea typeface="新細明體" panose="02020500000000000000" pitchFamily="18" charset="-120"/>
                </a:rPr>
                <a:t>Random</a:t>
              </a:r>
            </a:p>
            <a:p>
              <a:pPr eaLnBrk="1" hangingPunct="1"/>
              <a:r>
                <a:rPr lang="en-US" altLang="zh-TW" sz="1600" i="0">
                  <a:ea typeface="新細明體" panose="02020500000000000000" pitchFamily="18" charset="-120"/>
                </a:rPr>
                <a:t>Num</a:t>
              </a:r>
            </a:p>
          </p:txBody>
        </p:sp>
        <p:sp>
          <p:nvSpPr>
            <p:cNvPr id="95254" name="Line 21"/>
            <p:cNvSpPr>
              <a:spLocks noChangeShapeType="1"/>
            </p:cNvSpPr>
            <p:nvPr/>
          </p:nvSpPr>
          <p:spPr bwMode="auto">
            <a:xfrm flipH="1" flipV="1">
              <a:off x="4195" y="2840"/>
              <a:ext cx="0" cy="817"/>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55" name="Oval 22"/>
            <p:cNvSpPr>
              <a:spLocks noChangeArrowheads="1"/>
            </p:cNvSpPr>
            <p:nvPr/>
          </p:nvSpPr>
          <p:spPr bwMode="auto">
            <a:xfrm>
              <a:off x="3832" y="3067"/>
              <a:ext cx="726" cy="408"/>
            </a:xfrm>
            <a:prstGeom prst="ellipse">
              <a:avLst/>
            </a:prstGeom>
            <a:solidFill>
              <a:srgbClr val="99CC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一次性通行碼</a:t>
              </a:r>
            </a:p>
            <a:p>
              <a:pPr eaLnBrk="1" hangingPunct="1"/>
              <a:r>
                <a:rPr lang="zh-TW" altLang="en-US" sz="1800" i="0">
                  <a:latin typeface="+mn-ea"/>
                  <a:ea typeface="+mn-ea"/>
                </a:rPr>
                <a:t>演算法</a:t>
              </a:r>
            </a:p>
          </p:txBody>
        </p:sp>
        <p:sp>
          <p:nvSpPr>
            <p:cNvPr id="95256" name="Rectangle 23"/>
            <p:cNvSpPr>
              <a:spLocks noChangeArrowheads="1"/>
            </p:cNvSpPr>
            <p:nvPr/>
          </p:nvSpPr>
          <p:spPr bwMode="auto">
            <a:xfrm>
              <a:off x="3787" y="2614"/>
              <a:ext cx="817" cy="227"/>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611431</a:t>
              </a:r>
            </a:p>
          </p:txBody>
        </p:sp>
        <p:cxnSp>
          <p:nvCxnSpPr>
            <p:cNvPr id="95257" name="AutoShape 24"/>
            <p:cNvCxnSpPr>
              <a:cxnSpLocks noChangeShapeType="1"/>
              <a:stCxn id="95245" idx="2"/>
              <a:endCxn id="95252" idx="2"/>
            </p:cNvCxnSpPr>
            <p:nvPr/>
          </p:nvCxnSpPr>
          <p:spPr bwMode="auto">
            <a:xfrm rot="16200000" flipH="1">
              <a:off x="3719" y="2682"/>
              <a:ext cx="1" cy="2313"/>
            </a:xfrm>
            <a:prstGeom prst="bentConnector3">
              <a:avLst>
                <a:gd name="adj1" fmla="val 14300000"/>
              </a:avLst>
            </a:prstGeom>
            <a:noFill/>
            <a:ln w="25400">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cxnSp>
          <p:nvCxnSpPr>
            <p:cNvPr id="95258" name="AutoShape 25"/>
            <p:cNvCxnSpPr>
              <a:cxnSpLocks noChangeShapeType="1"/>
              <a:stCxn id="95247" idx="2"/>
              <a:endCxn id="95253" idx="2"/>
            </p:cNvCxnSpPr>
            <p:nvPr/>
          </p:nvCxnSpPr>
          <p:spPr bwMode="auto">
            <a:xfrm rot="16200000" flipH="1">
              <a:off x="2358" y="2682"/>
              <a:ext cx="1" cy="2313"/>
            </a:xfrm>
            <a:prstGeom prst="bentConnector3">
              <a:avLst>
                <a:gd name="adj1" fmla="val 22900000"/>
              </a:avLst>
            </a:prstGeom>
            <a:noFill/>
            <a:ln w="25400">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cxnSp>
        <p:sp>
          <p:nvSpPr>
            <p:cNvPr id="95259" name="Text Box 26"/>
            <p:cNvSpPr txBox="1">
              <a:spLocks noChangeArrowheads="1"/>
            </p:cNvSpPr>
            <p:nvPr/>
          </p:nvSpPr>
          <p:spPr bwMode="auto">
            <a:xfrm>
              <a:off x="1928" y="4020"/>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zh-TW" altLang="en-US" sz="1600" b="0" i="0">
                  <a:latin typeface="+mn-ea"/>
                  <a:ea typeface="+mn-ea"/>
                </a:rPr>
                <a:t>相同</a:t>
              </a:r>
            </a:p>
          </p:txBody>
        </p:sp>
        <p:sp>
          <p:nvSpPr>
            <p:cNvPr id="95260" name="AutoShape 27"/>
            <p:cNvSpPr>
              <a:spLocks noChangeArrowheads="1"/>
            </p:cNvSpPr>
            <p:nvPr/>
          </p:nvSpPr>
          <p:spPr bwMode="auto">
            <a:xfrm>
              <a:off x="2336" y="1706"/>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1</a:t>
              </a:r>
            </a:p>
          </p:txBody>
        </p:sp>
        <p:sp>
          <p:nvSpPr>
            <p:cNvPr id="95261" name="Line 28"/>
            <p:cNvSpPr>
              <a:spLocks noChangeShapeType="1"/>
            </p:cNvSpPr>
            <p:nvPr/>
          </p:nvSpPr>
          <p:spPr bwMode="auto">
            <a:xfrm flipV="1">
              <a:off x="2200" y="1979"/>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62" name="Text Box 29"/>
            <p:cNvSpPr txBox="1">
              <a:spLocks noChangeArrowheads="1"/>
            </p:cNvSpPr>
            <p:nvPr/>
          </p:nvSpPr>
          <p:spPr bwMode="auto">
            <a:xfrm>
              <a:off x="2608" y="1705"/>
              <a:ext cx="81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Login Steven</a:t>
              </a:r>
            </a:p>
          </p:txBody>
        </p:sp>
        <p:sp>
          <p:nvSpPr>
            <p:cNvPr id="95263" name="AutoShape 30"/>
            <p:cNvSpPr>
              <a:spLocks noChangeArrowheads="1"/>
            </p:cNvSpPr>
            <p:nvPr/>
          </p:nvSpPr>
          <p:spPr bwMode="auto">
            <a:xfrm>
              <a:off x="4286" y="1888"/>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2</a:t>
              </a:r>
            </a:p>
          </p:txBody>
        </p:sp>
        <p:sp>
          <p:nvSpPr>
            <p:cNvPr id="95264" name="Text Box 31"/>
            <p:cNvSpPr txBox="1">
              <a:spLocks noChangeArrowheads="1"/>
            </p:cNvSpPr>
            <p:nvPr/>
          </p:nvSpPr>
          <p:spPr bwMode="auto">
            <a:xfrm>
              <a:off x="4509" y="1889"/>
              <a:ext cx="108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Gen Random Num</a:t>
              </a:r>
            </a:p>
            <a:p>
              <a:pPr algn="l" eaLnBrk="1" hangingPunct="1"/>
              <a:r>
                <a:rPr kumimoji="1" lang="en-US" altLang="zh-TW" sz="1600" b="0" i="0"/>
                <a:t>232443</a:t>
              </a:r>
            </a:p>
          </p:txBody>
        </p:sp>
        <p:sp>
          <p:nvSpPr>
            <p:cNvPr id="95265" name="Line 32"/>
            <p:cNvSpPr>
              <a:spLocks noChangeShapeType="1"/>
            </p:cNvSpPr>
            <p:nvPr/>
          </p:nvSpPr>
          <p:spPr bwMode="auto">
            <a:xfrm flipH="1">
              <a:off x="2200" y="2205"/>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66" name="AutoShape 33"/>
            <p:cNvSpPr>
              <a:spLocks noChangeArrowheads="1"/>
            </p:cNvSpPr>
            <p:nvPr/>
          </p:nvSpPr>
          <p:spPr bwMode="auto">
            <a:xfrm>
              <a:off x="2336" y="2024"/>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3</a:t>
              </a:r>
            </a:p>
          </p:txBody>
        </p:sp>
        <p:sp>
          <p:nvSpPr>
            <p:cNvPr id="95267" name="Text Box 34"/>
            <p:cNvSpPr txBox="1">
              <a:spLocks noChangeArrowheads="1"/>
            </p:cNvSpPr>
            <p:nvPr/>
          </p:nvSpPr>
          <p:spPr bwMode="auto">
            <a:xfrm>
              <a:off x="2590" y="1994"/>
              <a:ext cx="10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Challenge 232443</a:t>
              </a:r>
            </a:p>
          </p:txBody>
        </p:sp>
        <p:pic>
          <p:nvPicPr>
            <p:cNvPr id="95268" name="Picture 35" descr="201005101145561062"/>
            <p:cNvPicPr>
              <a:picLocks noChangeAspect="1" noChangeArrowheads="1"/>
            </p:cNvPicPr>
            <p:nvPr/>
          </p:nvPicPr>
          <p:blipFill>
            <a:blip r:embed="rId6">
              <a:extLst>
                <a:ext uri="{28A0092B-C50C-407E-A947-70E740481C1C}">
                  <a14:useLocalDpi xmlns:a14="http://schemas.microsoft.com/office/drawing/2010/main" val="0"/>
                </a:ext>
              </a:extLst>
            </a:blip>
            <a:srcRect l="21547" r="19048"/>
            <a:stretch>
              <a:fillRect/>
            </a:stretch>
          </p:blipFill>
          <p:spPr bwMode="auto">
            <a:xfrm>
              <a:off x="567" y="1842"/>
              <a:ext cx="499"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9" name="AutoShape 36"/>
            <p:cNvSpPr>
              <a:spLocks noChangeArrowheads="1"/>
            </p:cNvSpPr>
            <p:nvPr/>
          </p:nvSpPr>
          <p:spPr bwMode="auto">
            <a:xfrm>
              <a:off x="431" y="2387"/>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4</a:t>
              </a:r>
            </a:p>
          </p:txBody>
        </p:sp>
        <p:sp>
          <p:nvSpPr>
            <p:cNvPr id="95270" name="Text Box 37"/>
            <p:cNvSpPr txBox="1">
              <a:spLocks noChangeArrowheads="1"/>
            </p:cNvSpPr>
            <p:nvPr/>
          </p:nvSpPr>
          <p:spPr bwMode="auto">
            <a:xfrm>
              <a:off x="0" y="2660"/>
              <a:ext cx="136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Enter Challenge 232443</a:t>
              </a:r>
            </a:p>
            <a:p>
              <a:pPr algn="l" eaLnBrk="1" hangingPunct="1"/>
              <a:r>
                <a:rPr kumimoji="1" lang="en-US" altLang="zh-TW" sz="1600" b="0" i="0"/>
                <a:t>Get Response 611431</a:t>
              </a:r>
            </a:p>
          </p:txBody>
        </p:sp>
        <p:sp>
          <p:nvSpPr>
            <p:cNvPr id="95271" name="Line 38"/>
            <p:cNvSpPr>
              <a:spLocks noChangeShapeType="1"/>
            </p:cNvSpPr>
            <p:nvPr/>
          </p:nvSpPr>
          <p:spPr bwMode="auto">
            <a:xfrm flipV="1">
              <a:off x="2200" y="2432"/>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5272" name="AutoShape 39"/>
            <p:cNvSpPr>
              <a:spLocks noChangeArrowheads="1"/>
            </p:cNvSpPr>
            <p:nvPr/>
          </p:nvSpPr>
          <p:spPr bwMode="auto">
            <a:xfrm>
              <a:off x="2336" y="2296"/>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5</a:t>
              </a:r>
            </a:p>
          </p:txBody>
        </p:sp>
        <p:sp>
          <p:nvSpPr>
            <p:cNvPr id="95273" name="Text Box 40"/>
            <p:cNvSpPr txBox="1">
              <a:spLocks noChangeArrowheads="1"/>
            </p:cNvSpPr>
            <p:nvPr/>
          </p:nvSpPr>
          <p:spPr bwMode="auto">
            <a:xfrm>
              <a:off x="2562" y="2252"/>
              <a:ext cx="10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Response 611431</a:t>
              </a:r>
            </a:p>
          </p:txBody>
        </p:sp>
        <p:sp>
          <p:nvSpPr>
            <p:cNvPr id="95274" name="AutoShape 41"/>
            <p:cNvSpPr>
              <a:spLocks noChangeArrowheads="1"/>
            </p:cNvSpPr>
            <p:nvPr/>
          </p:nvSpPr>
          <p:spPr bwMode="auto">
            <a:xfrm>
              <a:off x="4332" y="2387"/>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6</a:t>
              </a:r>
            </a:p>
          </p:txBody>
        </p:sp>
        <p:sp>
          <p:nvSpPr>
            <p:cNvPr id="95275" name="Text Box 42"/>
            <p:cNvSpPr txBox="1">
              <a:spLocks noChangeArrowheads="1"/>
            </p:cNvSpPr>
            <p:nvPr/>
          </p:nvSpPr>
          <p:spPr bwMode="auto">
            <a:xfrm>
              <a:off x="4558" y="2403"/>
              <a:ext cx="62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Matched?</a:t>
              </a:r>
            </a:p>
          </p:txBody>
        </p:sp>
      </p:grpSp>
    </p:spTree>
    <p:extLst>
      <p:ext uri="{BB962C8B-B14F-4D97-AF65-F5344CB8AC3E}">
        <p14:creationId xmlns:p14="http://schemas.microsoft.com/office/powerpoint/2010/main" val="27031165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1115616" y="117028"/>
            <a:ext cx="7458831" cy="935708"/>
          </a:xfrm>
        </p:spPr>
        <p:txBody>
          <a:bodyPr/>
          <a:lstStyle/>
          <a:p>
            <a:r>
              <a:rPr lang="zh-TW" altLang="en-US" dirty="0"/>
              <a:t>詰問與回應身分鑑別技術</a:t>
            </a:r>
          </a:p>
        </p:txBody>
      </p:sp>
      <p:sp>
        <p:nvSpPr>
          <p:cNvPr id="97284" name="Rectangle 3"/>
          <p:cNvSpPr>
            <a:spLocks noGrp="1" noChangeArrowheads="1"/>
          </p:cNvSpPr>
          <p:nvPr>
            <p:ph type="body" idx="1"/>
          </p:nvPr>
        </p:nvSpPr>
        <p:spPr>
          <a:xfrm>
            <a:off x="611559" y="1052736"/>
            <a:ext cx="8071271" cy="5229320"/>
          </a:xfrm>
        </p:spPr>
        <p:txBody>
          <a:bodyPr/>
          <a:lstStyle/>
          <a:p>
            <a:pPr algn="just"/>
            <a:r>
              <a:rPr lang="zh-TW" altLang="en-US" dirty="0"/>
              <a:t>採用加密機制完成身分鑑別</a:t>
            </a:r>
          </a:p>
          <a:p>
            <a:pPr lvl="1" algn="just"/>
            <a:r>
              <a:rPr lang="zh-TW" altLang="en-US" sz="2400" dirty="0"/>
              <a:t>運用</a:t>
            </a:r>
            <a:r>
              <a:rPr lang="zh-TW" altLang="en-US" sz="2400" dirty="0">
                <a:solidFill>
                  <a:srgbClr val="FF0000"/>
                </a:solidFill>
              </a:rPr>
              <a:t>非對稱式加解密演算法</a:t>
            </a:r>
          </a:p>
          <a:p>
            <a:pPr lvl="1" algn="just"/>
            <a:r>
              <a:rPr lang="zh-TW" altLang="en-US" sz="2400" dirty="0"/>
              <a:t>雙方</a:t>
            </a:r>
            <a:r>
              <a:rPr lang="zh-TW" altLang="en-US" sz="2400" dirty="0">
                <a:solidFill>
                  <a:srgbClr val="FF0000"/>
                </a:solidFill>
              </a:rPr>
              <a:t>不必分享共同的金鑰</a:t>
            </a:r>
          </a:p>
          <a:p>
            <a:pPr lvl="1" algn="just"/>
            <a:r>
              <a:rPr lang="zh-TW" altLang="en-US" sz="2400" dirty="0"/>
              <a:t>不必輸入任何通行碼或回應訊息即可完成鑑別</a:t>
            </a:r>
          </a:p>
        </p:txBody>
      </p:sp>
      <p:grpSp>
        <p:nvGrpSpPr>
          <p:cNvPr id="97285" name="Group 4"/>
          <p:cNvGrpSpPr>
            <a:grpSpLocks/>
          </p:cNvGrpSpPr>
          <p:nvPr/>
        </p:nvGrpSpPr>
        <p:grpSpPr bwMode="auto">
          <a:xfrm>
            <a:off x="168721" y="2996952"/>
            <a:ext cx="8867775" cy="3527425"/>
            <a:chOff x="22" y="1842"/>
            <a:chExt cx="5586" cy="2222"/>
          </a:xfrm>
        </p:grpSpPr>
        <p:pic>
          <p:nvPicPr>
            <p:cNvPr id="972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 y="2023"/>
              <a:ext cx="953"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7287" name="Picture 6" descr="computer-4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 y="2114"/>
              <a:ext cx="68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Text Box 7"/>
            <p:cNvSpPr txBox="1">
              <a:spLocks noChangeArrowheads="1"/>
            </p:cNvSpPr>
            <p:nvPr/>
          </p:nvSpPr>
          <p:spPr bwMode="auto">
            <a:xfrm>
              <a:off x="3609" y="1842"/>
              <a:ext cx="4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Server</a:t>
              </a:r>
            </a:p>
          </p:txBody>
        </p:sp>
        <p:sp>
          <p:nvSpPr>
            <p:cNvPr id="97289" name="Text Box 8"/>
            <p:cNvSpPr txBox="1">
              <a:spLocks noChangeArrowheads="1"/>
            </p:cNvSpPr>
            <p:nvPr/>
          </p:nvSpPr>
          <p:spPr bwMode="auto">
            <a:xfrm>
              <a:off x="1398" y="1887"/>
              <a:ext cx="40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Client</a:t>
              </a:r>
            </a:p>
          </p:txBody>
        </p:sp>
        <p:pic>
          <p:nvPicPr>
            <p:cNvPr id="97290" name="Picture 9" descr="I love my p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 y="2023"/>
              <a:ext cx="6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1" name="Line 10"/>
            <p:cNvSpPr>
              <a:spLocks noChangeShapeType="1"/>
            </p:cNvSpPr>
            <p:nvPr/>
          </p:nvSpPr>
          <p:spPr bwMode="auto">
            <a:xfrm flipV="1">
              <a:off x="1398" y="3883"/>
              <a:ext cx="454"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292" name="Rectangle 11"/>
            <p:cNvSpPr>
              <a:spLocks noChangeArrowheads="1"/>
            </p:cNvSpPr>
            <p:nvPr/>
          </p:nvSpPr>
          <p:spPr bwMode="auto">
            <a:xfrm>
              <a:off x="1852" y="3747"/>
              <a:ext cx="725" cy="31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t>Steven’s</a:t>
              </a:r>
            </a:p>
            <a:p>
              <a:pPr eaLnBrk="1" hangingPunct="1"/>
              <a:r>
                <a:rPr lang="en-US" altLang="zh-TW" sz="1600" i="0"/>
                <a:t>Private Key</a:t>
              </a:r>
            </a:p>
          </p:txBody>
        </p:sp>
        <p:sp>
          <p:nvSpPr>
            <p:cNvPr id="97293" name="Text Box 12"/>
            <p:cNvSpPr txBox="1">
              <a:spLocks noChangeArrowheads="1"/>
            </p:cNvSpPr>
            <p:nvPr/>
          </p:nvSpPr>
          <p:spPr bwMode="auto">
            <a:xfrm>
              <a:off x="781" y="2659"/>
              <a:ext cx="43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400" i="0">
                  <a:ea typeface="新細明體" panose="02020500000000000000" pitchFamily="18" charset="-120"/>
                </a:rPr>
                <a:t>Steven</a:t>
              </a:r>
            </a:p>
          </p:txBody>
        </p:sp>
        <p:sp>
          <p:nvSpPr>
            <p:cNvPr id="97294" name="Rectangle 13"/>
            <p:cNvSpPr>
              <a:spLocks noChangeArrowheads="1"/>
            </p:cNvSpPr>
            <p:nvPr/>
          </p:nvSpPr>
          <p:spPr bwMode="auto">
            <a:xfrm>
              <a:off x="673" y="3747"/>
              <a:ext cx="725" cy="31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t>Challenge</a:t>
              </a:r>
            </a:p>
            <a:p>
              <a:pPr eaLnBrk="1" hangingPunct="1"/>
              <a:r>
                <a:rPr lang="en-US" altLang="zh-TW" sz="1600" i="0"/>
                <a:t>232443</a:t>
              </a:r>
            </a:p>
          </p:txBody>
        </p:sp>
        <p:sp>
          <p:nvSpPr>
            <p:cNvPr id="97295" name="Line 14"/>
            <p:cNvSpPr>
              <a:spLocks noChangeShapeType="1"/>
            </p:cNvSpPr>
            <p:nvPr/>
          </p:nvSpPr>
          <p:spPr bwMode="auto">
            <a:xfrm flipH="1" flipV="1">
              <a:off x="1625" y="3066"/>
              <a:ext cx="0" cy="817"/>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296" name="Oval 15"/>
            <p:cNvSpPr>
              <a:spLocks noChangeArrowheads="1"/>
            </p:cNvSpPr>
            <p:nvPr/>
          </p:nvSpPr>
          <p:spPr bwMode="auto">
            <a:xfrm>
              <a:off x="1262" y="3293"/>
              <a:ext cx="726" cy="408"/>
            </a:xfrm>
            <a:prstGeom prst="ellipse">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dirty="0">
                  <a:latin typeface="+mn-ea"/>
                  <a:ea typeface="+mn-ea"/>
                </a:rPr>
                <a:t>非對稱式</a:t>
              </a:r>
            </a:p>
            <a:p>
              <a:pPr eaLnBrk="1" hangingPunct="1"/>
              <a:r>
                <a:rPr lang="zh-TW" altLang="en-US" sz="1800" i="0" dirty="0">
                  <a:latin typeface="+mn-ea"/>
                  <a:ea typeface="+mn-ea"/>
                </a:rPr>
                <a:t>加解密演算法</a:t>
              </a:r>
            </a:p>
          </p:txBody>
        </p:sp>
        <p:sp>
          <p:nvSpPr>
            <p:cNvPr id="97297" name="Rectangle 16"/>
            <p:cNvSpPr>
              <a:spLocks noChangeArrowheads="1"/>
            </p:cNvSpPr>
            <p:nvPr/>
          </p:nvSpPr>
          <p:spPr bwMode="auto">
            <a:xfrm>
              <a:off x="1217" y="2840"/>
              <a:ext cx="817" cy="227"/>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611431</a:t>
              </a:r>
            </a:p>
          </p:txBody>
        </p:sp>
        <p:sp>
          <p:nvSpPr>
            <p:cNvPr id="97298" name="Line 17"/>
            <p:cNvSpPr>
              <a:spLocks noChangeShapeType="1"/>
            </p:cNvSpPr>
            <p:nvPr/>
          </p:nvSpPr>
          <p:spPr bwMode="auto">
            <a:xfrm flipV="1">
              <a:off x="3712" y="3883"/>
              <a:ext cx="499" cy="0"/>
            </a:xfrm>
            <a:prstGeom prst="line">
              <a:avLst/>
            </a:prstGeom>
            <a:noFill/>
            <a:ln w="57150">
              <a:solidFill>
                <a:srgbClr val="FF0000"/>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299" name="Rectangle 18"/>
            <p:cNvSpPr>
              <a:spLocks noChangeArrowheads="1"/>
            </p:cNvSpPr>
            <p:nvPr/>
          </p:nvSpPr>
          <p:spPr bwMode="auto">
            <a:xfrm>
              <a:off x="4211" y="3747"/>
              <a:ext cx="725" cy="317"/>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dirty="0"/>
                <a:t>Steven’s</a:t>
              </a:r>
            </a:p>
            <a:p>
              <a:pPr eaLnBrk="1" hangingPunct="1"/>
              <a:r>
                <a:rPr lang="en-US" altLang="zh-TW" sz="1600" i="0" dirty="0"/>
                <a:t>Public Key</a:t>
              </a:r>
            </a:p>
          </p:txBody>
        </p:sp>
        <p:sp>
          <p:nvSpPr>
            <p:cNvPr id="97300" name="Rectangle 19"/>
            <p:cNvSpPr>
              <a:spLocks noChangeArrowheads="1"/>
            </p:cNvSpPr>
            <p:nvPr/>
          </p:nvSpPr>
          <p:spPr bwMode="auto">
            <a:xfrm>
              <a:off x="2986" y="3747"/>
              <a:ext cx="725" cy="317"/>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i="0"/>
                <a:t>Response</a:t>
              </a:r>
            </a:p>
            <a:p>
              <a:pPr eaLnBrk="1" hangingPunct="1"/>
              <a:r>
                <a:rPr lang="en-US" altLang="zh-TW" sz="1600" i="0"/>
                <a:t>611431</a:t>
              </a:r>
            </a:p>
          </p:txBody>
        </p:sp>
        <p:sp>
          <p:nvSpPr>
            <p:cNvPr id="97301" name="Line 20"/>
            <p:cNvSpPr>
              <a:spLocks noChangeShapeType="1"/>
            </p:cNvSpPr>
            <p:nvPr/>
          </p:nvSpPr>
          <p:spPr bwMode="auto">
            <a:xfrm flipH="1" flipV="1">
              <a:off x="3938" y="3066"/>
              <a:ext cx="0" cy="817"/>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302" name="Oval 21"/>
            <p:cNvSpPr>
              <a:spLocks noChangeArrowheads="1"/>
            </p:cNvSpPr>
            <p:nvPr/>
          </p:nvSpPr>
          <p:spPr bwMode="auto">
            <a:xfrm>
              <a:off x="3575" y="3293"/>
              <a:ext cx="726" cy="408"/>
            </a:xfrm>
            <a:prstGeom prst="ellipse">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非對稱式</a:t>
              </a:r>
            </a:p>
            <a:p>
              <a:pPr eaLnBrk="1" hangingPunct="1"/>
              <a:r>
                <a:rPr lang="zh-TW" altLang="en-US" sz="1800" i="0">
                  <a:latin typeface="+mn-ea"/>
                  <a:ea typeface="+mn-ea"/>
                </a:rPr>
                <a:t>加解密演算法</a:t>
              </a:r>
            </a:p>
          </p:txBody>
        </p:sp>
        <p:sp>
          <p:nvSpPr>
            <p:cNvPr id="97303" name="Rectangle 22"/>
            <p:cNvSpPr>
              <a:spLocks noChangeArrowheads="1"/>
            </p:cNvSpPr>
            <p:nvPr/>
          </p:nvSpPr>
          <p:spPr bwMode="auto">
            <a:xfrm>
              <a:off x="3530" y="2840"/>
              <a:ext cx="817" cy="227"/>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2000" i="0">
                  <a:solidFill>
                    <a:schemeClr val="bg1"/>
                  </a:solidFill>
                </a:rPr>
                <a:t>232443</a:t>
              </a:r>
            </a:p>
          </p:txBody>
        </p:sp>
        <p:sp>
          <p:nvSpPr>
            <p:cNvPr id="97304" name="AutoShape 23"/>
            <p:cNvSpPr>
              <a:spLocks noChangeArrowheads="1"/>
            </p:cNvSpPr>
            <p:nvPr/>
          </p:nvSpPr>
          <p:spPr bwMode="auto">
            <a:xfrm>
              <a:off x="2079" y="1932"/>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1</a:t>
              </a:r>
            </a:p>
          </p:txBody>
        </p:sp>
        <p:sp>
          <p:nvSpPr>
            <p:cNvPr id="97305" name="Line 24"/>
            <p:cNvSpPr>
              <a:spLocks noChangeShapeType="1"/>
            </p:cNvSpPr>
            <p:nvPr/>
          </p:nvSpPr>
          <p:spPr bwMode="auto">
            <a:xfrm flipV="1">
              <a:off x="1943" y="2205"/>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306" name="Text Box 25"/>
            <p:cNvSpPr txBox="1">
              <a:spLocks noChangeArrowheads="1"/>
            </p:cNvSpPr>
            <p:nvPr/>
          </p:nvSpPr>
          <p:spPr bwMode="auto">
            <a:xfrm>
              <a:off x="2351" y="1931"/>
              <a:ext cx="81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Login Steven</a:t>
              </a:r>
            </a:p>
          </p:txBody>
        </p:sp>
        <p:sp>
          <p:nvSpPr>
            <p:cNvPr id="97307" name="AutoShape 26"/>
            <p:cNvSpPr>
              <a:spLocks noChangeArrowheads="1"/>
            </p:cNvSpPr>
            <p:nvPr/>
          </p:nvSpPr>
          <p:spPr bwMode="auto">
            <a:xfrm>
              <a:off x="4029" y="1978"/>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2</a:t>
              </a:r>
            </a:p>
          </p:txBody>
        </p:sp>
        <p:sp>
          <p:nvSpPr>
            <p:cNvPr id="97308" name="Text Box 27"/>
            <p:cNvSpPr txBox="1">
              <a:spLocks noChangeArrowheads="1"/>
            </p:cNvSpPr>
            <p:nvPr/>
          </p:nvSpPr>
          <p:spPr bwMode="auto">
            <a:xfrm>
              <a:off x="4252" y="1979"/>
              <a:ext cx="108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Gen Random Num</a:t>
              </a:r>
            </a:p>
            <a:p>
              <a:pPr algn="l" eaLnBrk="1" hangingPunct="1"/>
              <a:r>
                <a:rPr kumimoji="1" lang="en-US" altLang="zh-TW" sz="1600" b="0" i="0"/>
                <a:t>232443</a:t>
              </a:r>
            </a:p>
          </p:txBody>
        </p:sp>
        <p:sp>
          <p:nvSpPr>
            <p:cNvPr id="97309" name="Line 28"/>
            <p:cNvSpPr>
              <a:spLocks noChangeShapeType="1"/>
            </p:cNvSpPr>
            <p:nvPr/>
          </p:nvSpPr>
          <p:spPr bwMode="auto">
            <a:xfrm flipH="1">
              <a:off x="1943" y="2431"/>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310" name="AutoShape 29"/>
            <p:cNvSpPr>
              <a:spLocks noChangeArrowheads="1"/>
            </p:cNvSpPr>
            <p:nvPr/>
          </p:nvSpPr>
          <p:spPr bwMode="auto">
            <a:xfrm>
              <a:off x="2079" y="2250"/>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3</a:t>
              </a:r>
            </a:p>
          </p:txBody>
        </p:sp>
        <p:sp>
          <p:nvSpPr>
            <p:cNvPr id="97311" name="Text Box 30"/>
            <p:cNvSpPr txBox="1">
              <a:spLocks noChangeArrowheads="1"/>
            </p:cNvSpPr>
            <p:nvPr/>
          </p:nvSpPr>
          <p:spPr bwMode="auto">
            <a:xfrm>
              <a:off x="2333" y="2220"/>
              <a:ext cx="10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Challenge 232443</a:t>
              </a:r>
            </a:p>
          </p:txBody>
        </p:sp>
        <p:sp>
          <p:nvSpPr>
            <p:cNvPr id="97312" name="AutoShape 31"/>
            <p:cNvSpPr>
              <a:spLocks noChangeArrowheads="1"/>
            </p:cNvSpPr>
            <p:nvPr/>
          </p:nvSpPr>
          <p:spPr bwMode="auto">
            <a:xfrm>
              <a:off x="37" y="2932"/>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4</a:t>
              </a:r>
            </a:p>
          </p:txBody>
        </p:sp>
        <p:sp>
          <p:nvSpPr>
            <p:cNvPr id="97313" name="Text Box 32"/>
            <p:cNvSpPr txBox="1">
              <a:spLocks noChangeArrowheads="1"/>
            </p:cNvSpPr>
            <p:nvPr/>
          </p:nvSpPr>
          <p:spPr bwMode="auto">
            <a:xfrm>
              <a:off x="22" y="3156"/>
              <a:ext cx="123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solidFill>
                    <a:srgbClr val="FF0000"/>
                  </a:solidFill>
                </a:rPr>
                <a:t>Encrypt Challenge by</a:t>
              </a:r>
            </a:p>
            <a:p>
              <a:pPr algn="l" eaLnBrk="1" hangingPunct="1"/>
              <a:r>
                <a:rPr kumimoji="1" lang="en-US" altLang="zh-TW" sz="1600" b="0" i="0">
                  <a:solidFill>
                    <a:srgbClr val="FF0000"/>
                  </a:solidFill>
                </a:rPr>
                <a:t>Steven</a:t>
              </a:r>
              <a:r>
                <a:rPr lang="en-US" altLang="zh-TW" sz="1600" i="0">
                  <a:solidFill>
                    <a:srgbClr val="FF0000"/>
                  </a:solidFill>
                </a:rPr>
                <a:t>’</a:t>
              </a:r>
              <a:r>
                <a:rPr kumimoji="1" lang="en-US" altLang="zh-TW" sz="1600" b="0" i="0">
                  <a:solidFill>
                    <a:srgbClr val="FF0000"/>
                  </a:solidFill>
                </a:rPr>
                <a:t>s private key</a:t>
              </a:r>
            </a:p>
          </p:txBody>
        </p:sp>
        <p:sp>
          <p:nvSpPr>
            <p:cNvPr id="97314" name="Line 33"/>
            <p:cNvSpPr>
              <a:spLocks noChangeShapeType="1"/>
            </p:cNvSpPr>
            <p:nvPr/>
          </p:nvSpPr>
          <p:spPr bwMode="auto">
            <a:xfrm flipV="1">
              <a:off x="1943" y="2658"/>
              <a:ext cx="1633" cy="0"/>
            </a:xfrm>
            <a:prstGeom prst="line">
              <a:avLst/>
            </a:prstGeom>
            <a:noFill/>
            <a:ln w="5715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i="0"/>
            </a:p>
          </p:txBody>
        </p:sp>
        <p:sp>
          <p:nvSpPr>
            <p:cNvPr id="97315" name="AutoShape 34"/>
            <p:cNvSpPr>
              <a:spLocks noChangeArrowheads="1"/>
            </p:cNvSpPr>
            <p:nvPr/>
          </p:nvSpPr>
          <p:spPr bwMode="auto">
            <a:xfrm>
              <a:off x="2079" y="2522"/>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5</a:t>
              </a:r>
            </a:p>
          </p:txBody>
        </p:sp>
        <p:sp>
          <p:nvSpPr>
            <p:cNvPr id="97316" name="Text Box 35"/>
            <p:cNvSpPr txBox="1">
              <a:spLocks noChangeArrowheads="1"/>
            </p:cNvSpPr>
            <p:nvPr/>
          </p:nvSpPr>
          <p:spPr bwMode="auto">
            <a:xfrm>
              <a:off x="2305" y="2478"/>
              <a:ext cx="10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t>Response 611431</a:t>
              </a:r>
            </a:p>
          </p:txBody>
        </p:sp>
        <p:sp>
          <p:nvSpPr>
            <p:cNvPr id="97317" name="AutoShape 36"/>
            <p:cNvSpPr>
              <a:spLocks noChangeArrowheads="1"/>
            </p:cNvSpPr>
            <p:nvPr/>
          </p:nvSpPr>
          <p:spPr bwMode="auto">
            <a:xfrm>
              <a:off x="4030" y="2480"/>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6</a:t>
              </a:r>
            </a:p>
          </p:txBody>
        </p:sp>
        <p:sp>
          <p:nvSpPr>
            <p:cNvPr id="97318" name="Text Box 37"/>
            <p:cNvSpPr txBox="1">
              <a:spLocks noChangeArrowheads="1"/>
            </p:cNvSpPr>
            <p:nvPr/>
          </p:nvSpPr>
          <p:spPr bwMode="auto">
            <a:xfrm>
              <a:off x="4256" y="2478"/>
              <a:ext cx="130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a:solidFill>
                    <a:srgbClr val="FF0000"/>
                  </a:solidFill>
                </a:rPr>
                <a:t>Decrypt Response</a:t>
              </a:r>
            </a:p>
            <a:p>
              <a:pPr algn="l" eaLnBrk="1" hangingPunct="1"/>
              <a:r>
                <a:rPr kumimoji="1" lang="en-US" altLang="zh-TW" sz="1600" b="0" i="0">
                  <a:solidFill>
                    <a:srgbClr val="FF0000"/>
                  </a:solidFill>
                </a:rPr>
                <a:t>By Steven</a:t>
              </a:r>
              <a:r>
                <a:rPr lang="en-US" altLang="zh-TW" sz="1600" i="0">
                  <a:solidFill>
                    <a:srgbClr val="FF0000"/>
                  </a:solidFill>
                </a:rPr>
                <a:t>’</a:t>
              </a:r>
              <a:r>
                <a:rPr kumimoji="1" lang="en-US" altLang="zh-TW" sz="1600" b="0" i="0">
                  <a:solidFill>
                    <a:srgbClr val="FF0000"/>
                  </a:solidFill>
                </a:rPr>
                <a:t>s public key</a:t>
              </a:r>
            </a:p>
          </p:txBody>
        </p:sp>
        <p:sp>
          <p:nvSpPr>
            <p:cNvPr id="97319" name="AutoShape 38"/>
            <p:cNvSpPr>
              <a:spLocks noChangeArrowheads="1"/>
            </p:cNvSpPr>
            <p:nvPr/>
          </p:nvSpPr>
          <p:spPr bwMode="auto">
            <a:xfrm>
              <a:off x="4301" y="2931"/>
              <a:ext cx="226" cy="227"/>
            </a:xfrm>
            <a:prstGeom prst="flowChartConnector">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kumimoji="1" lang="en-US" altLang="zh-TW" sz="1800" b="0" i="0">
                  <a:ea typeface="新細明體" panose="02020500000000000000" pitchFamily="18" charset="-120"/>
                </a:rPr>
                <a:t>7</a:t>
              </a:r>
            </a:p>
          </p:txBody>
        </p:sp>
        <p:sp>
          <p:nvSpPr>
            <p:cNvPr id="97320" name="Text Box 39"/>
            <p:cNvSpPr txBox="1">
              <a:spLocks noChangeArrowheads="1"/>
            </p:cNvSpPr>
            <p:nvPr/>
          </p:nvSpPr>
          <p:spPr bwMode="auto">
            <a:xfrm>
              <a:off x="4509" y="2932"/>
              <a:ext cx="109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algn="l" eaLnBrk="1" hangingPunct="1"/>
              <a:r>
                <a:rPr kumimoji="1" lang="en-US" altLang="zh-TW" sz="1600" b="0" i="0" dirty="0"/>
                <a:t>Match the Random</a:t>
              </a:r>
            </a:p>
            <a:p>
              <a:pPr algn="l" eaLnBrk="1" hangingPunct="1"/>
              <a:r>
                <a:rPr kumimoji="1" lang="en-US" altLang="zh-TW" sz="1600" b="0" i="0" dirty="0"/>
                <a:t> </a:t>
              </a:r>
              <a:r>
                <a:rPr kumimoji="1" lang="en-US" altLang="zh-TW" sz="1600" b="0" i="0" dirty="0" err="1"/>
                <a:t>Num</a:t>
              </a:r>
              <a:r>
                <a:rPr kumimoji="1" lang="en-US" altLang="zh-TW" sz="1600" b="0" i="0" dirty="0"/>
                <a:t> 232443</a:t>
              </a:r>
            </a:p>
          </p:txBody>
        </p:sp>
      </p:grpSp>
    </p:spTree>
    <p:extLst>
      <p:ext uri="{BB962C8B-B14F-4D97-AF65-F5344CB8AC3E}">
        <p14:creationId xmlns:p14="http://schemas.microsoft.com/office/powerpoint/2010/main" val="2348239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a:xfrm>
            <a:off x="1115616" y="117028"/>
            <a:ext cx="7458831" cy="935708"/>
          </a:xfrm>
        </p:spPr>
        <p:txBody>
          <a:bodyPr/>
          <a:lstStyle/>
          <a:p>
            <a:r>
              <a:rPr lang="zh-TW" altLang="en-US" dirty="0"/>
              <a:t>符記</a:t>
            </a:r>
            <a:r>
              <a:rPr lang="en-US" altLang="zh-TW" dirty="0"/>
              <a:t>(Token)</a:t>
            </a:r>
          </a:p>
        </p:txBody>
      </p:sp>
      <p:sp>
        <p:nvSpPr>
          <p:cNvPr id="99332" name="Rectangle 3"/>
          <p:cNvSpPr>
            <a:spLocks noGrp="1" noChangeArrowheads="1"/>
          </p:cNvSpPr>
          <p:nvPr>
            <p:ph type="body" idx="1"/>
          </p:nvPr>
        </p:nvSpPr>
        <p:spPr>
          <a:xfrm>
            <a:off x="610394" y="1052736"/>
            <a:ext cx="6165416" cy="5949950"/>
          </a:xfrm>
        </p:spPr>
        <p:txBody>
          <a:bodyPr/>
          <a:lstStyle/>
          <a:p>
            <a:pPr marL="88900" indent="-88900" algn="just"/>
            <a:r>
              <a:rPr lang="zh-TW" altLang="en-US" sz="2400" dirty="0"/>
              <a:t>適合隨身攜帶的卡片或感應器，用來實作「基於所有</a:t>
            </a:r>
            <a:r>
              <a:rPr lang="en-US" altLang="zh-TW" sz="2400" dirty="0"/>
              <a:t>(Something you have)</a:t>
            </a:r>
            <a:r>
              <a:rPr lang="zh-TW" altLang="en-US" sz="2400" dirty="0"/>
              <a:t>」身分鑑別技術</a:t>
            </a:r>
          </a:p>
          <a:p>
            <a:pPr marL="88900" indent="-88900" algn="just"/>
            <a:r>
              <a:rPr lang="zh-TW" altLang="en-US" sz="2400" dirty="0"/>
              <a:t>通常可分為下列幾種類型</a:t>
            </a:r>
          </a:p>
          <a:p>
            <a:pPr marL="476250" lvl="1" indent="-204788" algn="just"/>
            <a:r>
              <a:rPr lang="zh-TW" altLang="en-US" sz="2000" dirty="0"/>
              <a:t>記憶卡</a:t>
            </a:r>
          </a:p>
          <a:p>
            <a:pPr marL="476250" lvl="1" indent="-204788" algn="just"/>
            <a:r>
              <a:rPr lang="zh-TW" altLang="en-US" sz="2000" dirty="0"/>
              <a:t>智慧卡</a:t>
            </a:r>
          </a:p>
          <a:p>
            <a:pPr marL="88900" indent="-88900" algn="just"/>
            <a:r>
              <a:rPr lang="zh-TW" altLang="en-US" sz="2400" dirty="0"/>
              <a:t>依其感應或資料傳輸的方式又可分為</a:t>
            </a:r>
          </a:p>
          <a:p>
            <a:pPr marL="476250" lvl="1" indent="-204788" algn="just"/>
            <a:r>
              <a:rPr lang="zh-TW" altLang="en-US" sz="2000" dirty="0"/>
              <a:t>接觸式</a:t>
            </a:r>
          </a:p>
          <a:p>
            <a:pPr marL="476250" lvl="1" indent="-204788" algn="just"/>
            <a:r>
              <a:rPr lang="zh-TW" altLang="en-US" sz="2000" dirty="0"/>
              <a:t>非接觸式</a:t>
            </a:r>
          </a:p>
          <a:p>
            <a:pPr marL="88900" indent="-88900" algn="just"/>
            <a:r>
              <a:rPr lang="zh-TW" altLang="en-US" sz="2400" dirty="0"/>
              <a:t>符記的外型</a:t>
            </a:r>
          </a:p>
          <a:p>
            <a:pPr marL="476250" lvl="1" indent="-204788" algn="just"/>
            <a:r>
              <a:rPr lang="zh-TW" altLang="en-US" sz="2000" dirty="0"/>
              <a:t>卡片式</a:t>
            </a:r>
            <a:r>
              <a:rPr lang="en-US" altLang="zh-TW" sz="2000" dirty="0"/>
              <a:t>(</a:t>
            </a:r>
            <a:r>
              <a:rPr lang="zh-TW" altLang="en-US" sz="2000" dirty="0"/>
              <a:t>例如：信用卡</a:t>
            </a:r>
            <a:r>
              <a:rPr lang="en-US" altLang="zh-TW" sz="2000" dirty="0"/>
              <a:t>)</a:t>
            </a:r>
          </a:p>
          <a:p>
            <a:pPr marL="476250" lvl="1" indent="-204788" algn="just"/>
            <a:r>
              <a:rPr lang="zh-TW" altLang="en-US" sz="2000" dirty="0"/>
              <a:t>隨身型計算機</a:t>
            </a:r>
          </a:p>
          <a:p>
            <a:pPr marL="476250" lvl="1" indent="-204788" algn="just"/>
            <a:r>
              <a:rPr lang="zh-TW" altLang="en-US" sz="2000" dirty="0"/>
              <a:t>鑰匙環裝飾品的</a:t>
            </a:r>
            <a:r>
              <a:rPr lang="en-US" altLang="zh-TW" sz="2000" dirty="0"/>
              <a:t>USB</a:t>
            </a:r>
            <a:r>
              <a:rPr lang="zh-TW" altLang="en-US" sz="2000" dirty="0"/>
              <a:t>符記</a:t>
            </a:r>
          </a:p>
        </p:txBody>
      </p:sp>
      <p:pic>
        <p:nvPicPr>
          <p:cNvPr id="99333" name="Picture 4" descr="atm_card1"/>
          <p:cNvPicPr>
            <a:picLocks noChangeAspect="1" noChangeArrowheads="1"/>
          </p:cNvPicPr>
          <p:nvPr/>
        </p:nvPicPr>
        <p:blipFill>
          <a:blip r:embed="rId3">
            <a:extLst>
              <a:ext uri="{28A0092B-C50C-407E-A947-70E740481C1C}">
                <a14:useLocalDpi xmlns:a14="http://schemas.microsoft.com/office/drawing/2010/main" val="0"/>
              </a:ext>
            </a:extLst>
          </a:blip>
          <a:srcRect t="49236"/>
          <a:stretch>
            <a:fillRect/>
          </a:stretch>
        </p:blipFill>
        <p:spPr bwMode="auto">
          <a:xfrm>
            <a:off x="6877050" y="1916113"/>
            <a:ext cx="187325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Authenex-Bundles"/>
          <p:cNvPicPr>
            <a:picLocks noChangeAspect="1" noChangeArrowheads="1"/>
          </p:cNvPicPr>
          <p:nvPr/>
        </p:nvPicPr>
        <p:blipFill>
          <a:blip r:embed="rId4">
            <a:extLst>
              <a:ext uri="{28A0092B-C50C-407E-A947-70E740481C1C}">
                <a14:useLocalDpi xmlns:a14="http://schemas.microsoft.com/office/drawing/2010/main" val="0"/>
              </a:ext>
            </a:extLst>
          </a:blip>
          <a:srcRect l="45505"/>
          <a:stretch>
            <a:fillRect/>
          </a:stretch>
        </p:blipFill>
        <p:spPr bwMode="auto">
          <a:xfrm>
            <a:off x="5580063" y="5174952"/>
            <a:ext cx="15843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6" descr="201005101145561062"/>
          <p:cNvPicPr>
            <a:picLocks noChangeAspect="1" noChangeArrowheads="1"/>
          </p:cNvPicPr>
          <p:nvPr/>
        </p:nvPicPr>
        <p:blipFill>
          <a:blip r:embed="rId5">
            <a:extLst>
              <a:ext uri="{28A0092B-C50C-407E-A947-70E740481C1C}">
                <a14:useLocalDpi xmlns:a14="http://schemas.microsoft.com/office/drawing/2010/main" val="0"/>
              </a:ext>
            </a:extLst>
          </a:blip>
          <a:srcRect l="16191" r="19048"/>
          <a:stretch>
            <a:fillRect/>
          </a:stretch>
        </p:blipFill>
        <p:spPr bwMode="auto">
          <a:xfrm>
            <a:off x="7812088" y="4616028"/>
            <a:ext cx="11430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7" descr="kt-1 key chain token"/>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400" y="4117057"/>
            <a:ext cx="20955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8" descr="hybridcard_2"/>
          <p:cNvPicPr>
            <a:picLocks noChangeAspect="1" noChangeArrowheads="1"/>
          </p:cNvPicPr>
          <p:nvPr/>
        </p:nvPicPr>
        <p:blipFill>
          <a:blip r:embed="rId7">
            <a:clrChange>
              <a:clrFrom>
                <a:srgbClr val="5380B9"/>
              </a:clrFrom>
              <a:clrTo>
                <a:srgbClr val="5380B9">
                  <a:alpha val="0"/>
                </a:srgbClr>
              </a:clrTo>
            </a:clrChange>
            <a:extLst>
              <a:ext uri="{28A0092B-C50C-407E-A947-70E740481C1C}">
                <a14:useLocalDpi xmlns:a14="http://schemas.microsoft.com/office/drawing/2010/main" val="0"/>
              </a:ext>
            </a:extLst>
          </a:blip>
          <a:srcRect/>
          <a:stretch>
            <a:fillRect/>
          </a:stretch>
        </p:blipFill>
        <p:spPr bwMode="auto">
          <a:xfrm>
            <a:off x="6063109" y="3181325"/>
            <a:ext cx="2973387"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8" name="Picture 9" descr="800px-EasyCard_adult"/>
          <p:cNvPicPr>
            <a:picLocks noChangeAspect="1" noChangeArrowheads="1"/>
          </p:cNvPicPr>
          <p:nvPr/>
        </p:nvPicPr>
        <p:blipFill>
          <a:blip r:embed="rId8">
            <a:extLst>
              <a:ext uri="{28A0092B-C50C-407E-A947-70E740481C1C}">
                <a14:useLocalDpi xmlns:a14="http://schemas.microsoft.com/office/drawing/2010/main" val="0"/>
              </a:ext>
            </a:extLst>
          </a:blip>
          <a:srcRect l="3857" t="10289" r="3857" b="10231"/>
          <a:stretch>
            <a:fillRect/>
          </a:stretch>
        </p:blipFill>
        <p:spPr bwMode="auto">
          <a:xfrm>
            <a:off x="4860032" y="2385819"/>
            <a:ext cx="18002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9" name="Picture 10" descr="12260594_c2b72cb9ac_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7050" y="765175"/>
            <a:ext cx="1798638"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7185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a:xfrm>
            <a:off x="1115616" y="117028"/>
            <a:ext cx="7458831" cy="935708"/>
          </a:xfrm>
        </p:spPr>
        <p:txBody>
          <a:bodyPr/>
          <a:lstStyle/>
          <a:p>
            <a:r>
              <a:rPr lang="zh-TW" altLang="en-US" dirty="0"/>
              <a:t>記憶卡</a:t>
            </a:r>
          </a:p>
        </p:txBody>
      </p:sp>
      <p:sp>
        <p:nvSpPr>
          <p:cNvPr id="101380" name="Rectangle 3"/>
          <p:cNvSpPr>
            <a:spLocks noGrp="1" noChangeArrowheads="1"/>
          </p:cNvSpPr>
          <p:nvPr>
            <p:ph type="body" idx="1"/>
          </p:nvPr>
        </p:nvSpPr>
        <p:spPr>
          <a:xfrm>
            <a:off x="600967" y="1052513"/>
            <a:ext cx="8291513" cy="5184775"/>
          </a:xfrm>
        </p:spPr>
        <p:txBody>
          <a:bodyPr/>
          <a:lstStyle/>
          <a:p>
            <a:pPr algn="just"/>
            <a:r>
              <a:rPr lang="zh-TW" altLang="en-US" dirty="0"/>
              <a:t>沒有微處理器，甚至沒有積體電路，只有磁條</a:t>
            </a:r>
          </a:p>
          <a:p>
            <a:pPr lvl="1" algn="just"/>
            <a:r>
              <a:rPr lang="zh-TW" altLang="en-US" sz="2400" dirty="0"/>
              <a:t>例如：信用卡與舊式金融卡</a:t>
            </a:r>
          </a:p>
          <a:p>
            <a:pPr algn="just"/>
            <a:r>
              <a:rPr lang="zh-TW" altLang="en-US" dirty="0"/>
              <a:t>記憶空間中只存放身分鑑別時所需的資訊，例如：私密金鑰與帳號</a:t>
            </a:r>
          </a:p>
          <a:p>
            <a:pPr algn="just"/>
            <a:r>
              <a:rPr lang="zh-TW" altLang="en-US" dirty="0"/>
              <a:t>使用者至少需要輸入</a:t>
            </a:r>
            <a:r>
              <a:rPr lang="en-US" altLang="zh-TW" sz="2600" dirty="0"/>
              <a:t>PIN</a:t>
            </a:r>
            <a:r>
              <a:rPr lang="zh-TW" altLang="en-US" dirty="0"/>
              <a:t>碼</a:t>
            </a:r>
          </a:p>
          <a:p>
            <a:pPr algn="just"/>
            <a:r>
              <a:rPr lang="zh-TW" altLang="en-US" dirty="0"/>
              <a:t>將帳號、</a:t>
            </a:r>
            <a:r>
              <a:rPr lang="en-US" altLang="zh-TW" sz="2600" dirty="0"/>
              <a:t>PIN</a:t>
            </a:r>
            <a:r>
              <a:rPr lang="zh-TW" altLang="en-US" dirty="0"/>
              <a:t>碼及記憶卡中的鑑別資訊傳送到後端鑑別伺服器，經解密或雜湊運算後比對即可完成身分鑑別</a:t>
            </a:r>
          </a:p>
        </p:txBody>
      </p:sp>
      <p:pic>
        <p:nvPicPr>
          <p:cNvPr id="101381" name="Picture 4" descr="atm_card1"/>
          <p:cNvPicPr>
            <a:picLocks noChangeAspect="1" noChangeArrowheads="1"/>
          </p:cNvPicPr>
          <p:nvPr/>
        </p:nvPicPr>
        <p:blipFill>
          <a:blip r:embed="rId3">
            <a:extLst>
              <a:ext uri="{28A0092B-C50C-407E-A947-70E740481C1C}">
                <a14:useLocalDpi xmlns:a14="http://schemas.microsoft.com/office/drawing/2010/main" val="0"/>
              </a:ext>
            </a:extLst>
          </a:blip>
          <a:srcRect t="49236"/>
          <a:stretch>
            <a:fillRect/>
          </a:stretch>
        </p:blipFill>
        <p:spPr bwMode="auto">
          <a:xfrm>
            <a:off x="3531491" y="5035822"/>
            <a:ext cx="2430463"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2701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1115616" y="117028"/>
            <a:ext cx="7458831" cy="935708"/>
          </a:xfrm>
        </p:spPr>
        <p:txBody>
          <a:bodyPr/>
          <a:lstStyle/>
          <a:p>
            <a:r>
              <a:rPr lang="zh-TW" altLang="en-US"/>
              <a:t>智慧卡</a:t>
            </a:r>
            <a:endParaRPr lang="en-US" altLang="zh-TW"/>
          </a:p>
        </p:txBody>
      </p:sp>
      <p:sp>
        <p:nvSpPr>
          <p:cNvPr id="103428" name="Rectangle 3"/>
          <p:cNvSpPr>
            <a:spLocks noGrp="1" noChangeArrowheads="1"/>
          </p:cNvSpPr>
          <p:nvPr>
            <p:ph type="body" idx="1"/>
          </p:nvPr>
        </p:nvSpPr>
        <p:spPr>
          <a:xfrm>
            <a:off x="611559" y="1052736"/>
            <a:ext cx="8071271" cy="5229320"/>
          </a:xfrm>
        </p:spPr>
        <p:txBody>
          <a:bodyPr/>
          <a:lstStyle/>
          <a:p>
            <a:pPr algn="just"/>
            <a:r>
              <a:rPr lang="zh-TW" altLang="en-US" dirty="0"/>
              <a:t>智慧卡</a:t>
            </a:r>
            <a:r>
              <a:rPr lang="en-US" altLang="zh-TW" dirty="0"/>
              <a:t>(</a:t>
            </a:r>
            <a:r>
              <a:rPr lang="en-US" altLang="zh-TW" sz="2600" dirty="0"/>
              <a:t>Smart</a:t>
            </a:r>
            <a:r>
              <a:rPr lang="zh-TW" altLang="en-US" sz="2600" dirty="0"/>
              <a:t> </a:t>
            </a:r>
            <a:r>
              <a:rPr lang="en-US" altLang="zh-TW" sz="2600" dirty="0"/>
              <a:t>Card</a:t>
            </a:r>
            <a:r>
              <a:rPr lang="en-US" altLang="zh-TW" dirty="0"/>
              <a:t>)</a:t>
            </a:r>
            <a:r>
              <a:rPr lang="zh-TW" altLang="en-US" dirty="0"/>
              <a:t>的特質</a:t>
            </a:r>
          </a:p>
          <a:p>
            <a:pPr lvl="1" algn="just"/>
            <a:r>
              <a:rPr lang="zh-TW" altLang="en-US" sz="2400" dirty="0"/>
              <a:t>具備微處理器與積體電路</a:t>
            </a:r>
          </a:p>
          <a:p>
            <a:pPr lvl="1" algn="just"/>
            <a:r>
              <a:rPr lang="zh-TW" altLang="en-US" sz="2400" dirty="0"/>
              <a:t>可記憶也可運算</a:t>
            </a:r>
          </a:p>
          <a:p>
            <a:pPr lvl="1" algn="just"/>
            <a:r>
              <a:rPr lang="zh-TW" altLang="en-US" sz="2400" dirty="0"/>
              <a:t>具備防拆解與竄改的保護機制</a:t>
            </a:r>
          </a:p>
          <a:p>
            <a:pPr lvl="1" algn="just"/>
            <a:r>
              <a:rPr lang="zh-TW" altLang="en-US" sz="2400" dirty="0"/>
              <a:t>必須輸入</a:t>
            </a:r>
            <a:r>
              <a:rPr lang="en-US" altLang="zh-TW" sz="2200" dirty="0"/>
              <a:t>PIN</a:t>
            </a:r>
            <a:r>
              <a:rPr lang="zh-TW" altLang="en-US" sz="2400" dirty="0"/>
              <a:t>或通行碼啟動智慧卡功能</a:t>
            </a:r>
          </a:p>
          <a:p>
            <a:pPr algn="just"/>
            <a:r>
              <a:rPr lang="zh-TW" altLang="en-US" dirty="0"/>
              <a:t>智慧卡可運用在</a:t>
            </a:r>
          </a:p>
          <a:p>
            <a:pPr lvl="1" algn="just"/>
            <a:r>
              <a:rPr lang="zh-TW" altLang="en-US" sz="2400" dirty="0"/>
              <a:t>存放生物識別特徵碼</a:t>
            </a:r>
          </a:p>
          <a:p>
            <a:pPr lvl="1" algn="just"/>
            <a:r>
              <a:rPr lang="zh-TW" altLang="en-US" sz="2400" dirty="0"/>
              <a:t>挑戰與回應</a:t>
            </a:r>
            <a:r>
              <a:rPr lang="en-US" altLang="zh-TW" sz="2400" dirty="0"/>
              <a:t>(</a:t>
            </a:r>
            <a:r>
              <a:rPr lang="en-US" altLang="zh-TW" sz="2200" dirty="0"/>
              <a:t>Challenge/Response</a:t>
            </a:r>
            <a:r>
              <a:rPr lang="en-US" altLang="zh-TW" sz="2400" dirty="0"/>
              <a:t>)</a:t>
            </a:r>
            <a:r>
              <a:rPr lang="zh-TW" altLang="en-US" sz="2400" dirty="0"/>
              <a:t>的私密金鑰儲存與加密運算</a:t>
            </a:r>
          </a:p>
          <a:p>
            <a:pPr lvl="1" algn="just"/>
            <a:r>
              <a:rPr lang="zh-TW" altLang="en-US" sz="2400" dirty="0"/>
              <a:t>存放持有人的購物紀錄與就醫紀錄</a:t>
            </a:r>
          </a:p>
        </p:txBody>
      </p:sp>
      <p:pic>
        <p:nvPicPr>
          <p:cNvPr id="103429" name="Picture 4" descr="smart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005" y="1357248"/>
            <a:ext cx="266382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4600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7458831" cy="935708"/>
          </a:xfrm>
        </p:spPr>
        <p:txBody>
          <a:bodyPr/>
          <a:lstStyle/>
          <a:p>
            <a:r>
              <a:rPr lang="zh-TW" altLang="en-US" dirty="0"/>
              <a:t>實作練習</a:t>
            </a:r>
            <a:r>
              <a:rPr lang="en-US" altLang="zh-TW" dirty="0"/>
              <a:t>(1)</a:t>
            </a:r>
            <a:r>
              <a:rPr lang="zh-TW" altLang="en-US" dirty="0"/>
              <a:t>：存取控制實作</a:t>
            </a:r>
          </a:p>
        </p:txBody>
      </p:sp>
      <p:sp>
        <p:nvSpPr>
          <p:cNvPr id="3" name="內容版面配置區 2"/>
          <p:cNvSpPr>
            <a:spLocks noGrp="1"/>
          </p:cNvSpPr>
          <p:nvPr>
            <p:ph idx="1"/>
          </p:nvPr>
        </p:nvSpPr>
        <p:spPr>
          <a:xfrm>
            <a:off x="395536" y="1081915"/>
            <a:ext cx="8532441" cy="5229320"/>
          </a:xfrm>
        </p:spPr>
        <p:txBody>
          <a:bodyPr/>
          <a:lstStyle/>
          <a:p>
            <a:r>
              <a:rPr lang="zh-TW" altLang="en-US" dirty="0"/>
              <a:t>設定資料夾之安全性，讓使用者</a:t>
            </a:r>
            <a:r>
              <a:rPr lang="en-US" altLang="zh-TW" dirty="0"/>
              <a:t>1</a:t>
            </a:r>
            <a:r>
              <a:rPr lang="zh-TW" altLang="en-US" dirty="0"/>
              <a:t>可完全控制資料夾，使用者</a:t>
            </a:r>
            <a:r>
              <a:rPr lang="en-US" altLang="zh-TW" dirty="0"/>
              <a:t>2</a:t>
            </a:r>
            <a:r>
              <a:rPr lang="zh-TW" altLang="en-US" dirty="0"/>
              <a:t>無法讀取資料夾內容</a:t>
            </a:r>
            <a:endParaRPr lang="en-US" altLang="zh-TW" dirty="0"/>
          </a:p>
          <a:p>
            <a:pPr lvl="1"/>
            <a:r>
              <a:rPr lang="zh-TW" altLang="en-US" dirty="0"/>
              <a:t>進入</a:t>
            </a:r>
            <a:r>
              <a:rPr lang="en-US" altLang="zh-TW" dirty="0"/>
              <a:t>Windows</a:t>
            </a:r>
            <a:r>
              <a:rPr lang="zh-TW" altLang="en-US" dirty="0"/>
              <a:t>作業系統後，先建立兩位使用者</a:t>
            </a:r>
            <a:r>
              <a:rPr lang="en-US" altLang="zh-TW" dirty="0"/>
              <a:t>(User1</a:t>
            </a:r>
            <a:r>
              <a:rPr lang="zh-TW" altLang="en-US" dirty="0"/>
              <a:t>與</a:t>
            </a:r>
            <a:r>
              <a:rPr lang="en-US" altLang="zh-TW" dirty="0"/>
              <a:t>User2)</a:t>
            </a:r>
            <a:r>
              <a:rPr lang="zh-TW" altLang="en-US" dirty="0"/>
              <a:t>與一個資料夾</a:t>
            </a:r>
            <a:endParaRPr lang="en-US" altLang="zh-TW" dirty="0"/>
          </a:p>
          <a:p>
            <a:pPr lvl="1"/>
            <a:r>
              <a:rPr lang="zh-TW" altLang="en-US" dirty="0"/>
              <a:t>分別設定權限，</a:t>
            </a:r>
            <a:r>
              <a:rPr lang="en-US" altLang="zh-TW" dirty="0"/>
              <a:t>User1</a:t>
            </a:r>
            <a:r>
              <a:rPr lang="zh-TW" altLang="en-US" dirty="0"/>
              <a:t>可完全控制資料夾，</a:t>
            </a:r>
            <a:r>
              <a:rPr lang="en-US" altLang="zh-TW" dirty="0"/>
              <a:t>User2</a:t>
            </a:r>
            <a:r>
              <a:rPr lang="zh-TW" altLang="en-US" dirty="0"/>
              <a:t>無法讀取資料夾內容</a:t>
            </a:r>
            <a:endParaRPr lang="en-US" altLang="zh-TW" dirty="0"/>
          </a:p>
          <a:p>
            <a:pPr lvl="1"/>
            <a:endParaRPr lang="en-US" altLang="zh-TW" dirty="0"/>
          </a:p>
          <a:p>
            <a:pPr lvl="1"/>
            <a:endParaRPr lang="en-US" altLang="zh-TW" dirty="0"/>
          </a:p>
        </p:txBody>
      </p:sp>
    </p:spTree>
    <p:extLst>
      <p:ext uri="{BB962C8B-B14F-4D97-AF65-F5344CB8AC3E}">
        <p14:creationId xmlns:p14="http://schemas.microsoft.com/office/powerpoint/2010/main" val="1185739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加密與簽章</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21073194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ChangeArrowheads="1"/>
          </p:cNvSpPr>
          <p:nvPr>
            <p:ph type="title"/>
          </p:nvPr>
        </p:nvSpPr>
        <p:spPr>
          <a:xfrm>
            <a:off x="1115616" y="117028"/>
            <a:ext cx="7458831" cy="935708"/>
          </a:xfrm>
        </p:spPr>
        <p:txBody>
          <a:bodyPr/>
          <a:lstStyle/>
          <a:p>
            <a:r>
              <a:rPr lang="zh-TW" altLang="en-US" dirty="0"/>
              <a:t>加密與簽章技術</a:t>
            </a:r>
          </a:p>
        </p:txBody>
      </p:sp>
      <p:sp>
        <p:nvSpPr>
          <p:cNvPr id="263172" name="Rectangle 3"/>
          <p:cNvSpPr>
            <a:spLocks noGrp="1" noChangeArrowheads="1"/>
          </p:cNvSpPr>
          <p:nvPr>
            <p:ph type="body" idx="1"/>
          </p:nvPr>
        </p:nvSpPr>
        <p:spPr>
          <a:xfrm>
            <a:off x="672529" y="1052513"/>
            <a:ext cx="8435975" cy="5689600"/>
          </a:xfrm>
        </p:spPr>
        <p:txBody>
          <a:bodyPr/>
          <a:lstStyle/>
          <a:p>
            <a:pPr algn="just"/>
            <a:r>
              <a:rPr lang="zh-TW" altLang="en-US" sz="2000" dirty="0"/>
              <a:t>主要用途</a:t>
            </a:r>
          </a:p>
          <a:p>
            <a:pPr lvl="1" algn="just"/>
            <a:r>
              <a:rPr lang="zh-TW" altLang="en-US" sz="1800" dirty="0"/>
              <a:t>確保資訊的「機密性」、「完整性」、「鑑別性」及「不可否認性」</a:t>
            </a:r>
          </a:p>
          <a:p>
            <a:pPr algn="just"/>
            <a:r>
              <a:rPr lang="zh-TW" altLang="en-US" sz="2000" dirty="0"/>
              <a:t>經常運用在各種資通系統的安全防護機制中</a:t>
            </a:r>
          </a:p>
          <a:p>
            <a:pPr lvl="1" algn="just"/>
            <a:r>
              <a:rPr lang="zh-TW" altLang="en-US" sz="1800" dirty="0"/>
              <a:t>資料通訊的安全</a:t>
            </a:r>
            <a:r>
              <a:rPr lang="en-US" altLang="zh-TW" sz="1800" dirty="0"/>
              <a:t>(VPN</a:t>
            </a:r>
            <a:r>
              <a:rPr lang="zh-TW" altLang="en-US" sz="1800" dirty="0"/>
              <a:t>、</a:t>
            </a:r>
            <a:r>
              <a:rPr lang="en-US" altLang="zh-TW" sz="1800" dirty="0"/>
              <a:t>SSL</a:t>
            </a:r>
            <a:r>
              <a:rPr lang="zh-TW" altLang="en-US" sz="1800" dirty="0"/>
              <a:t>或</a:t>
            </a:r>
            <a:r>
              <a:rPr lang="en-US" altLang="zh-TW" sz="1800" dirty="0"/>
              <a:t>SSH</a:t>
            </a:r>
            <a:r>
              <a:rPr lang="zh-TW" altLang="en-US" sz="1800" dirty="0"/>
              <a:t>等</a:t>
            </a:r>
            <a:r>
              <a:rPr lang="en-US" altLang="zh-TW" sz="1800" dirty="0"/>
              <a:t>)</a:t>
            </a:r>
          </a:p>
          <a:p>
            <a:pPr lvl="1" algn="just"/>
            <a:r>
              <a:rPr lang="zh-TW" altLang="en-US" sz="1800" dirty="0"/>
              <a:t>資料儲存的安全</a:t>
            </a:r>
            <a:r>
              <a:rPr lang="en-US" altLang="zh-TW" sz="1800" dirty="0"/>
              <a:t>(</a:t>
            </a:r>
            <a:r>
              <a:rPr lang="zh-TW" altLang="en-US" sz="1800" dirty="0"/>
              <a:t>硬碟加密、檔案加密或資料庫加密等</a:t>
            </a:r>
            <a:r>
              <a:rPr lang="en-US" altLang="zh-TW" sz="1800" dirty="0"/>
              <a:t>)</a:t>
            </a:r>
          </a:p>
          <a:p>
            <a:pPr lvl="1" algn="just"/>
            <a:r>
              <a:rPr lang="zh-TW" altLang="en-US" sz="1800" dirty="0"/>
              <a:t>身分鑑別的安全</a:t>
            </a:r>
            <a:r>
              <a:rPr lang="en-US" altLang="zh-TW" sz="1800" dirty="0"/>
              <a:t>(</a:t>
            </a:r>
            <a:r>
              <a:rPr lang="zh-TW" altLang="en-US" sz="1800" dirty="0"/>
              <a:t>數位憑證身分鑑別</a:t>
            </a:r>
            <a:r>
              <a:rPr lang="en-US" altLang="zh-TW" sz="1800" dirty="0"/>
              <a:t>)</a:t>
            </a:r>
            <a:endParaRPr lang="zh-TW" altLang="en-US" sz="1800" dirty="0"/>
          </a:p>
          <a:p>
            <a:pPr lvl="1" algn="just"/>
            <a:r>
              <a:rPr lang="zh-TW" altLang="en-US" sz="1800" dirty="0"/>
              <a:t>資料完整性與不可否認的安全</a:t>
            </a:r>
            <a:r>
              <a:rPr lang="en-US" altLang="zh-TW" sz="1800" dirty="0"/>
              <a:t>(</a:t>
            </a:r>
            <a:r>
              <a:rPr lang="zh-TW" altLang="en-US" sz="1800" dirty="0"/>
              <a:t>電子簽章</a:t>
            </a:r>
            <a:r>
              <a:rPr lang="en-US" altLang="zh-TW" sz="1800" dirty="0"/>
              <a:t>)</a:t>
            </a:r>
          </a:p>
          <a:p>
            <a:pPr algn="just"/>
            <a:r>
              <a:rPr lang="zh-TW" altLang="en-US" sz="2000" dirty="0"/>
              <a:t>加密技術</a:t>
            </a:r>
          </a:p>
          <a:p>
            <a:pPr lvl="1" algn="just"/>
            <a:r>
              <a:rPr lang="zh-TW" altLang="en-US" sz="1800" dirty="0"/>
              <a:t>對稱式加解密演算法</a:t>
            </a:r>
            <a:r>
              <a:rPr lang="en-US" altLang="zh-TW" sz="1800" dirty="0"/>
              <a:t>(</a:t>
            </a:r>
            <a:r>
              <a:rPr lang="zh-TW" altLang="en-US" sz="1800" dirty="0"/>
              <a:t>私密金鑰</a:t>
            </a:r>
            <a:r>
              <a:rPr lang="en-US" altLang="zh-TW" sz="1800" dirty="0"/>
              <a:t>)</a:t>
            </a:r>
          </a:p>
          <a:p>
            <a:pPr lvl="1" algn="just"/>
            <a:r>
              <a:rPr lang="zh-TW" altLang="en-US" sz="1800" dirty="0"/>
              <a:t>非對稱式加解密演算法</a:t>
            </a:r>
            <a:r>
              <a:rPr lang="en-US" altLang="zh-TW" sz="1800" dirty="0"/>
              <a:t>(</a:t>
            </a:r>
            <a:r>
              <a:rPr lang="zh-TW" altLang="en-US" sz="1800" dirty="0"/>
              <a:t>公開金鑰</a:t>
            </a:r>
            <a:r>
              <a:rPr lang="en-US" altLang="zh-TW" sz="1800" dirty="0"/>
              <a:t>)</a:t>
            </a:r>
            <a:endParaRPr lang="zh-TW" altLang="en-US" sz="1800" dirty="0"/>
          </a:p>
          <a:p>
            <a:pPr algn="just"/>
            <a:r>
              <a:rPr lang="zh-TW" altLang="en-US" sz="2000" dirty="0"/>
              <a:t>簽章技術</a:t>
            </a:r>
          </a:p>
          <a:p>
            <a:pPr lvl="1" algn="just"/>
            <a:r>
              <a:rPr lang="zh-TW" altLang="en-US" sz="1800" dirty="0"/>
              <a:t>雜湊函數</a:t>
            </a:r>
          </a:p>
          <a:p>
            <a:pPr lvl="1" algn="just"/>
            <a:r>
              <a:rPr lang="zh-TW" altLang="en-US" sz="1800" dirty="0"/>
              <a:t>數位簽章</a:t>
            </a:r>
          </a:p>
        </p:txBody>
      </p:sp>
    </p:spTree>
    <p:extLst>
      <p:ext uri="{BB962C8B-B14F-4D97-AF65-F5344CB8AC3E}">
        <p14:creationId xmlns:p14="http://schemas.microsoft.com/office/powerpoint/2010/main" val="28899536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2"/>
          <p:cNvSpPr>
            <a:spLocks noGrp="1" noChangeArrowheads="1"/>
          </p:cNvSpPr>
          <p:nvPr>
            <p:ph type="title"/>
          </p:nvPr>
        </p:nvSpPr>
        <p:spPr>
          <a:xfrm>
            <a:off x="1115616" y="117028"/>
            <a:ext cx="7458831" cy="935708"/>
          </a:xfrm>
        </p:spPr>
        <p:txBody>
          <a:bodyPr/>
          <a:lstStyle/>
          <a:p>
            <a:r>
              <a:rPr lang="zh-TW" altLang="en-US" dirty="0"/>
              <a:t>加密技術強度</a:t>
            </a:r>
            <a:endParaRPr lang="en-US" altLang="zh-TW" dirty="0"/>
          </a:p>
        </p:txBody>
      </p:sp>
      <p:sp>
        <p:nvSpPr>
          <p:cNvPr id="265220" name="Rectangle 3"/>
          <p:cNvSpPr>
            <a:spLocks noGrp="1" noChangeArrowheads="1"/>
          </p:cNvSpPr>
          <p:nvPr>
            <p:ph type="body" idx="1"/>
          </p:nvPr>
        </p:nvSpPr>
        <p:spPr>
          <a:xfrm>
            <a:off x="611559" y="1052736"/>
            <a:ext cx="8071271" cy="5229320"/>
          </a:xfrm>
        </p:spPr>
        <p:txBody>
          <a:bodyPr/>
          <a:lstStyle/>
          <a:p>
            <a:pPr algn="just"/>
            <a:r>
              <a:rPr lang="zh-TW" altLang="en-US" sz="2400" dirty="0"/>
              <a:t>加密技術強度指的是密碼破解所需花費的時間與資源</a:t>
            </a:r>
          </a:p>
          <a:p>
            <a:pPr algn="just"/>
            <a:r>
              <a:rPr lang="zh-TW" altLang="en-US" sz="2400" dirty="0"/>
              <a:t>加密技術強度通常牽涉到下列的因素</a:t>
            </a:r>
          </a:p>
          <a:p>
            <a:pPr lvl="1" algn="just"/>
            <a:r>
              <a:rPr lang="zh-TW" altLang="en-US" sz="2000" dirty="0"/>
              <a:t>演算法強度</a:t>
            </a:r>
          </a:p>
          <a:p>
            <a:pPr lvl="1" algn="just"/>
            <a:r>
              <a:rPr lang="zh-TW" altLang="en-US" sz="2000" dirty="0"/>
              <a:t>金鑰保護機制</a:t>
            </a:r>
          </a:p>
          <a:p>
            <a:pPr lvl="1" algn="just"/>
            <a:r>
              <a:rPr lang="zh-TW" altLang="en-US" sz="2000" dirty="0"/>
              <a:t>金鑰的長度</a:t>
            </a:r>
          </a:p>
          <a:p>
            <a:pPr lvl="1" algn="just"/>
            <a:r>
              <a:rPr lang="zh-TW" altLang="en-US" sz="2000" dirty="0"/>
              <a:t>亂數產生器的不可預測性</a:t>
            </a:r>
          </a:p>
          <a:p>
            <a:pPr algn="just"/>
            <a:r>
              <a:rPr lang="zh-TW" altLang="en-US" sz="2400" dirty="0"/>
              <a:t>密碼系統的安全性</a:t>
            </a:r>
            <a:r>
              <a:rPr lang="zh-TW" altLang="en-US" sz="2400" dirty="0">
                <a:solidFill>
                  <a:srgbClr val="FF0000"/>
                </a:solidFill>
              </a:rPr>
              <a:t>不在演算法的保密</a:t>
            </a:r>
          </a:p>
          <a:p>
            <a:pPr lvl="1" algn="just"/>
            <a:r>
              <a:rPr lang="zh-TW" altLang="en-US" sz="2000" dirty="0"/>
              <a:t>專屬的演算法不見得安全，經得起挑戰的演算法才是被證明為安全的</a:t>
            </a:r>
            <a:endParaRPr lang="en-US" altLang="zh-TW" sz="2000" dirty="0"/>
          </a:p>
          <a:p>
            <a:pPr algn="just"/>
            <a:r>
              <a:rPr lang="zh-TW" altLang="en-US" sz="2400" dirty="0"/>
              <a:t>目前加解密被成功攻擊的原因大部分屬人為因素</a:t>
            </a:r>
          </a:p>
          <a:p>
            <a:pPr lvl="1" algn="just"/>
            <a:r>
              <a:rPr lang="zh-TW" altLang="en-US" sz="2000" dirty="0"/>
              <a:t>不正確的實作加密機制</a:t>
            </a:r>
          </a:p>
          <a:p>
            <a:pPr lvl="1" algn="just"/>
            <a:r>
              <a:rPr lang="zh-TW" altLang="en-US" sz="2000" dirty="0"/>
              <a:t>不安全的</a:t>
            </a:r>
            <a:r>
              <a:rPr lang="zh-TW" altLang="en-US" sz="2000" dirty="0">
                <a:solidFill>
                  <a:srgbClr val="FF0000"/>
                </a:solidFill>
              </a:rPr>
              <a:t>金鑰保密機制</a:t>
            </a:r>
          </a:p>
        </p:txBody>
      </p:sp>
    </p:spTree>
    <p:extLst>
      <p:ext uri="{BB962C8B-B14F-4D97-AF65-F5344CB8AC3E}">
        <p14:creationId xmlns:p14="http://schemas.microsoft.com/office/powerpoint/2010/main" val="2370719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政府資訊委外原則</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9286728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2"/>
          <p:cNvSpPr>
            <a:spLocks noGrp="1" noChangeArrowheads="1"/>
          </p:cNvSpPr>
          <p:nvPr>
            <p:ph type="title"/>
          </p:nvPr>
        </p:nvSpPr>
        <p:spPr>
          <a:xfrm>
            <a:off x="1115616" y="117028"/>
            <a:ext cx="7458831" cy="935708"/>
          </a:xfrm>
        </p:spPr>
        <p:txBody>
          <a:bodyPr/>
          <a:lstStyle/>
          <a:p>
            <a:r>
              <a:rPr lang="zh-TW" altLang="en-US" dirty="0"/>
              <a:t>加密技術強度的相關法令</a:t>
            </a:r>
          </a:p>
        </p:txBody>
      </p:sp>
      <p:sp>
        <p:nvSpPr>
          <p:cNvPr id="267268" name="Rectangle 3"/>
          <p:cNvSpPr>
            <a:spLocks noGrp="1" noChangeArrowheads="1"/>
          </p:cNvSpPr>
          <p:nvPr>
            <p:ph type="body" idx="1"/>
          </p:nvPr>
        </p:nvSpPr>
        <p:spPr>
          <a:xfrm>
            <a:off x="611559" y="1052736"/>
            <a:ext cx="8071271" cy="5229320"/>
          </a:xfrm>
        </p:spPr>
        <p:txBody>
          <a:bodyPr/>
          <a:lstStyle/>
          <a:p>
            <a:pPr algn="just"/>
            <a:r>
              <a:rPr lang="zh-TW" altLang="en-US" dirty="0"/>
              <a:t>電子票證應用安全強度準則</a:t>
            </a:r>
            <a:endParaRPr lang="en-US" altLang="zh-TW" dirty="0"/>
          </a:p>
          <a:p>
            <a:pPr lvl="1" algn="just"/>
            <a:r>
              <a:rPr lang="zh-TW" altLang="en-US" sz="2400" dirty="0"/>
              <a:t>明確要求金融服務業，對於電子票證相關服務必須採用的加密或簽章之演算法強度</a:t>
            </a:r>
          </a:p>
          <a:p>
            <a:pPr lvl="1" algn="just"/>
            <a:r>
              <a:rPr lang="zh-TW" altLang="en-US" sz="2400" dirty="0"/>
              <a:t>電子票證：指以電子、磁力或光學形式儲存金錢價值，並含有資料儲存或計算功能之晶片、卡片、憑證或其他形式之債據，作為多用途支付使用之工具</a:t>
            </a:r>
          </a:p>
        </p:txBody>
      </p:sp>
    </p:spTree>
    <p:extLst>
      <p:ext uri="{BB962C8B-B14F-4D97-AF65-F5344CB8AC3E}">
        <p14:creationId xmlns:p14="http://schemas.microsoft.com/office/powerpoint/2010/main" val="30952975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對稱式加解密演算法</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9620408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2"/>
          <p:cNvSpPr>
            <a:spLocks noGrp="1" noChangeArrowheads="1"/>
          </p:cNvSpPr>
          <p:nvPr>
            <p:ph type="title" idx="4294967295"/>
          </p:nvPr>
        </p:nvSpPr>
        <p:spPr>
          <a:xfrm>
            <a:off x="1115616" y="117028"/>
            <a:ext cx="7458831" cy="935708"/>
          </a:xfrm>
        </p:spPr>
        <p:txBody>
          <a:bodyPr/>
          <a:lstStyle/>
          <a:p>
            <a:r>
              <a:rPr lang="zh-TW" altLang="en-US" dirty="0"/>
              <a:t>對稱式加解密演算法</a:t>
            </a:r>
            <a:r>
              <a:rPr lang="en-US" altLang="zh-TW" dirty="0"/>
              <a:t>(1/4)</a:t>
            </a:r>
            <a:endParaRPr lang="zh-TW" altLang="en-US" dirty="0"/>
          </a:p>
        </p:txBody>
      </p:sp>
      <p:sp>
        <p:nvSpPr>
          <p:cNvPr id="271364" name="Rectangle 3"/>
          <p:cNvSpPr>
            <a:spLocks noGrp="1" noChangeArrowheads="1"/>
          </p:cNvSpPr>
          <p:nvPr>
            <p:ph type="body" idx="4294967295"/>
          </p:nvPr>
        </p:nvSpPr>
        <p:spPr>
          <a:xfrm>
            <a:off x="611559" y="1052736"/>
            <a:ext cx="8071271" cy="5229320"/>
          </a:xfrm>
        </p:spPr>
        <p:txBody>
          <a:bodyPr/>
          <a:lstStyle/>
          <a:p>
            <a:pPr algn="just"/>
            <a:r>
              <a:rPr lang="zh-TW" altLang="en-US" dirty="0"/>
              <a:t>對稱式加解密</a:t>
            </a:r>
            <a:r>
              <a:rPr lang="en-US" altLang="zh-TW" dirty="0"/>
              <a:t>(</a:t>
            </a:r>
            <a:r>
              <a:rPr lang="en-US" altLang="en-US" sz="2600" dirty="0"/>
              <a:t>S</a:t>
            </a:r>
            <a:r>
              <a:rPr lang="en-US" altLang="zh-TW" sz="2600" dirty="0"/>
              <a:t>ymmetric</a:t>
            </a:r>
            <a:r>
              <a:rPr lang="en-US" altLang="en-US" sz="2600" dirty="0"/>
              <a:t> </a:t>
            </a:r>
            <a:r>
              <a:rPr lang="en-US" altLang="zh-TW" sz="2600" dirty="0"/>
              <a:t>Cryptography</a:t>
            </a:r>
            <a:r>
              <a:rPr lang="en-US" altLang="zh-TW" dirty="0"/>
              <a:t>)</a:t>
            </a:r>
            <a:r>
              <a:rPr lang="zh-TW" altLang="en-US" dirty="0"/>
              <a:t>又稱作「私密金鑰加解密 </a:t>
            </a:r>
            <a:r>
              <a:rPr lang="en-US" altLang="zh-TW" dirty="0"/>
              <a:t>(</a:t>
            </a:r>
            <a:r>
              <a:rPr lang="en-US" altLang="zh-TW" sz="2600" dirty="0"/>
              <a:t>Secret Key Cryptography</a:t>
            </a:r>
            <a:r>
              <a:rPr lang="en-US" altLang="zh-TW" dirty="0"/>
              <a:t>)</a:t>
            </a:r>
            <a:r>
              <a:rPr lang="zh-TW" altLang="en-US" dirty="0"/>
              <a:t>」</a:t>
            </a:r>
          </a:p>
          <a:p>
            <a:pPr algn="just"/>
            <a:r>
              <a:rPr lang="zh-TW" altLang="en-US" dirty="0"/>
              <a:t>也就是加密與解密用的是「同一把金鑰」</a:t>
            </a:r>
          </a:p>
          <a:p>
            <a:pPr algn="just"/>
            <a:r>
              <a:rPr lang="zh-TW" altLang="en-US" dirty="0"/>
              <a:t>這把金鑰雙方都必須好好保護，才能確保密文的安全強度，因此叫「私密金鑰」</a:t>
            </a:r>
          </a:p>
        </p:txBody>
      </p:sp>
      <p:grpSp>
        <p:nvGrpSpPr>
          <p:cNvPr id="2" name="群組 1"/>
          <p:cNvGrpSpPr/>
          <p:nvPr/>
        </p:nvGrpSpPr>
        <p:grpSpPr>
          <a:xfrm>
            <a:off x="1474613" y="4149626"/>
            <a:ext cx="6481763" cy="1871662"/>
            <a:chOff x="1187450" y="3789363"/>
            <a:chExt cx="6481763" cy="1871662"/>
          </a:xfrm>
        </p:grpSpPr>
        <p:pic>
          <p:nvPicPr>
            <p:cNvPr id="271365" name="Picture 3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4650" y="3789363"/>
              <a:ext cx="388938"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6" name="Rectangle 36"/>
            <p:cNvSpPr>
              <a:spLocks noChangeArrowheads="1"/>
            </p:cNvSpPr>
            <p:nvPr/>
          </p:nvSpPr>
          <p:spPr bwMode="auto">
            <a:xfrm>
              <a:off x="1187450" y="4724400"/>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71367" name="Oval 37"/>
            <p:cNvSpPr>
              <a:spLocks noChangeArrowheads="1"/>
            </p:cNvSpPr>
            <p:nvPr/>
          </p:nvSpPr>
          <p:spPr bwMode="auto">
            <a:xfrm>
              <a:off x="2627313" y="4724400"/>
              <a:ext cx="936625" cy="936625"/>
            </a:xfrm>
            <a:prstGeom prst="ellipse">
              <a:avLst/>
            </a:prstGeom>
            <a:solidFill>
              <a:srgbClr val="FF99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4"/>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dirty="0">
                  <a:latin typeface="+mn-ea"/>
                  <a:ea typeface="+mn-ea"/>
                </a:rPr>
                <a:t>對稱式</a:t>
              </a:r>
            </a:p>
            <a:p>
              <a:pPr algn="ctr" eaLnBrk="1" hangingPunct="1">
                <a:spcBef>
                  <a:spcPct val="0"/>
                </a:spcBef>
                <a:buSzTx/>
                <a:buFontTx/>
                <a:buNone/>
              </a:pPr>
              <a:r>
                <a:rPr kumimoji="0" lang="zh-TW" altLang="en-US" sz="1600" i="0" dirty="0">
                  <a:latin typeface="+mn-ea"/>
                  <a:ea typeface="+mn-ea"/>
                </a:rPr>
                <a:t>加解密</a:t>
              </a:r>
            </a:p>
            <a:p>
              <a:pPr algn="ctr" eaLnBrk="1" hangingPunct="1">
                <a:spcBef>
                  <a:spcPct val="0"/>
                </a:spcBef>
                <a:buSzTx/>
                <a:buFontTx/>
                <a:buNone/>
              </a:pPr>
              <a:r>
                <a:rPr kumimoji="0" lang="zh-TW" altLang="en-US" sz="1600" i="0" dirty="0">
                  <a:latin typeface="+mn-ea"/>
                  <a:ea typeface="+mn-ea"/>
                </a:rPr>
                <a:t>演算法</a:t>
              </a:r>
            </a:p>
          </p:txBody>
        </p:sp>
        <p:sp>
          <p:nvSpPr>
            <p:cNvPr id="271368" name="Rectangle 38"/>
            <p:cNvSpPr>
              <a:spLocks noChangeArrowheads="1"/>
            </p:cNvSpPr>
            <p:nvPr/>
          </p:nvSpPr>
          <p:spPr bwMode="auto">
            <a:xfrm>
              <a:off x="3922713" y="4724400"/>
              <a:ext cx="933450" cy="936625"/>
            </a:xfrm>
            <a:prstGeom prst="rect">
              <a:avLst/>
            </a:prstGeom>
            <a:solidFill>
              <a:srgbClr val="C0C0C0"/>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密文</a:t>
              </a:r>
            </a:p>
          </p:txBody>
        </p:sp>
        <p:cxnSp>
          <p:nvCxnSpPr>
            <p:cNvPr id="271369" name="AutoShape 39"/>
            <p:cNvCxnSpPr>
              <a:cxnSpLocks noChangeShapeType="1"/>
              <a:stCxn id="271366" idx="3"/>
              <a:endCxn id="271367" idx="2"/>
            </p:cNvCxnSpPr>
            <p:nvPr/>
          </p:nvCxnSpPr>
          <p:spPr bwMode="auto">
            <a:xfrm>
              <a:off x="2195513" y="5192713"/>
              <a:ext cx="431800"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71370" name="AutoShape 40"/>
            <p:cNvCxnSpPr>
              <a:cxnSpLocks noChangeShapeType="1"/>
              <a:stCxn id="271367" idx="6"/>
              <a:endCxn id="271368" idx="1"/>
            </p:cNvCxnSpPr>
            <p:nvPr/>
          </p:nvCxnSpPr>
          <p:spPr bwMode="auto">
            <a:xfrm>
              <a:off x="3563938" y="5192713"/>
              <a:ext cx="3587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pic>
          <p:nvPicPr>
            <p:cNvPr id="271371" name="Picture 4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8475" y="3789363"/>
              <a:ext cx="388938"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72" name="Rectangle 42"/>
            <p:cNvSpPr>
              <a:spLocks noChangeArrowheads="1"/>
            </p:cNvSpPr>
            <p:nvPr/>
          </p:nvSpPr>
          <p:spPr bwMode="auto">
            <a:xfrm>
              <a:off x="6661150" y="4724400"/>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71373" name="Oval 43"/>
            <p:cNvSpPr>
              <a:spLocks noChangeArrowheads="1"/>
            </p:cNvSpPr>
            <p:nvPr/>
          </p:nvSpPr>
          <p:spPr bwMode="auto">
            <a:xfrm>
              <a:off x="5291138" y="4724400"/>
              <a:ext cx="936625" cy="936625"/>
            </a:xfrm>
            <a:prstGeom prst="ellipse">
              <a:avLst/>
            </a:prstGeom>
            <a:solidFill>
              <a:srgbClr val="FF99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4"/>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a:latin typeface="+mn-ea"/>
                  <a:ea typeface="+mn-ea"/>
                </a:rPr>
                <a:t>對稱式</a:t>
              </a:r>
            </a:p>
            <a:p>
              <a:pPr algn="ctr" eaLnBrk="1" hangingPunct="1">
                <a:spcBef>
                  <a:spcPct val="0"/>
                </a:spcBef>
                <a:buSzTx/>
                <a:buFontTx/>
                <a:buNone/>
              </a:pPr>
              <a:r>
                <a:rPr kumimoji="0" lang="zh-TW" altLang="en-US" sz="1600" i="0">
                  <a:latin typeface="+mn-ea"/>
                  <a:ea typeface="+mn-ea"/>
                </a:rPr>
                <a:t>加解密</a:t>
              </a:r>
            </a:p>
            <a:p>
              <a:pPr algn="ctr" eaLnBrk="1" hangingPunct="1">
                <a:spcBef>
                  <a:spcPct val="0"/>
                </a:spcBef>
                <a:buSzTx/>
                <a:buFontTx/>
                <a:buNone/>
              </a:pPr>
              <a:r>
                <a:rPr kumimoji="0" lang="zh-TW" altLang="en-US" sz="1600" i="0">
                  <a:latin typeface="+mn-ea"/>
                  <a:ea typeface="+mn-ea"/>
                </a:rPr>
                <a:t>演算法</a:t>
              </a:r>
            </a:p>
          </p:txBody>
        </p:sp>
        <p:cxnSp>
          <p:nvCxnSpPr>
            <p:cNvPr id="271374" name="AutoShape 44"/>
            <p:cNvCxnSpPr>
              <a:cxnSpLocks noChangeShapeType="1"/>
              <a:stCxn id="271368" idx="3"/>
              <a:endCxn id="271373" idx="2"/>
            </p:cNvCxnSpPr>
            <p:nvPr/>
          </p:nvCxnSpPr>
          <p:spPr bwMode="auto">
            <a:xfrm>
              <a:off x="4856163" y="5192713"/>
              <a:ext cx="4349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71375" name="AutoShape 45"/>
            <p:cNvCxnSpPr>
              <a:cxnSpLocks noChangeShapeType="1"/>
              <a:stCxn id="271373" idx="6"/>
              <a:endCxn id="271372" idx="1"/>
            </p:cNvCxnSpPr>
            <p:nvPr/>
          </p:nvCxnSpPr>
          <p:spPr bwMode="auto">
            <a:xfrm>
              <a:off x="6227763" y="5192713"/>
              <a:ext cx="433387"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21755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2"/>
          <p:cNvSpPr>
            <a:spLocks noGrp="1" noChangeArrowheads="1"/>
          </p:cNvSpPr>
          <p:nvPr>
            <p:ph type="title" idx="4294967295"/>
          </p:nvPr>
        </p:nvSpPr>
        <p:spPr>
          <a:xfrm>
            <a:off x="1115616" y="117028"/>
            <a:ext cx="7458831" cy="935708"/>
          </a:xfrm>
        </p:spPr>
        <p:txBody>
          <a:bodyPr/>
          <a:lstStyle/>
          <a:p>
            <a:r>
              <a:rPr lang="zh-TW" altLang="en-US" dirty="0"/>
              <a:t>對稱式加解密演算法</a:t>
            </a:r>
            <a:r>
              <a:rPr lang="en-US" altLang="zh-TW" dirty="0"/>
              <a:t>(2/4)</a:t>
            </a:r>
            <a:endParaRPr lang="zh-TW" altLang="en-US" dirty="0"/>
          </a:p>
        </p:txBody>
      </p:sp>
      <p:sp>
        <p:nvSpPr>
          <p:cNvPr id="273412" name="Rectangle 3"/>
          <p:cNvSpPr>
            <a:spLocks noGrp="1" noChangeArrowheads="1"/>
          </p:cNvSpPr>
          <p:nvPr>
            <p:ph type="body" idx="4294967295"/>
          </p:nvPr>
        </p:nvSpPr>
        <p:spPr>
          <a:xfrm>
            <a:off x="611559" y="1052736"/>
            <a:ext cx="8071271" cy="5472608"/>
          </a:xfrm>
        </p:spPr>
        <p:txBody>
          <a:bodyPr/>
          <a:lstStyle/>
          <a:p>
            <a:pPr algn="just"/>
            <a:r>
              <a:rPr lang="en-US" altLang="zh-TW" sz="2600" dirty="0"/>
              <a:t>DES</a:t>
            </a:r>
          </a:p>
          <a:p>
            <a:pPr lvl="1" algn="just"/>
            <a:r>
              <a:rPr lang="zh-TW" altLang="en-US" sz="2400" dirty="0"/>
              <a:t>美國密碼演算法標準</a:t>
            </a:r>
          </a:p>
          <a:p>
            <a:pPr lvl="1" algn="just"/>
            <a:r>
              <a:rPr lang="zh-TW" altLang="en-US" sz="2200" dirty="0"/>
              <a:t>有效金鑰長度</a:t>
            </a:r>
            <a:r>
              <a:rPr lang="en-US" altLang="zh-TW" sz="2200" dirty="0"/>
              <a:t>56</a:t>
            </a:r>
            <a:r>
              <a:rPr lang="zh-TW" altLang="en-US" sz="2200" dirty="0"/>
              <a:t>位元</a:t>
            </a:r>
            <a:endParaRPr lang="en-US" altLang="zh-TW" sz="2200" dirty="0"/>
          </a:p>
          <a:p>
            <a:pPr algn="just"/>
            <a:r>
              <a:rPr lang="en-US" altLang="zh-TW" sz="2600" dirty="0"/>
              <a:t>Triple-DES</a:t>
            </a:r>
          </a:p>
          <a:p>
            <a:pPr lvl="1" algn="just"/>
            <a:r>
              <a:rPr lang="en-US" altLang="zh-TW" sz="2200" dirty="0"/>
              <a:t>DES </a:t>
            </a:r>
            <a:r>
              <a:rPr lang="zh-TW" altLang="en-US" sz="2400" dirty="0"/>
              <a:t>演算法重複使用</a:t>
            </a:r>
          </a:p>
          <a:p>
            <a:pPr lvl="1" algn="just"/>
            <a:r>
              <a:rPr kumimoji="0" lang="zh-TW" altLang="en-US" dirty="0">
                <a:latin typeface="+mn-ea"/>
              </a:rPr>
              <a:t>有效金鑰長度</a:t>
            </a:r>
            <a:r>
              <a:rPr lang="en-US" altLang="zh-TW" sz="2200" dirty="0"/>
              <a:t>112/168</a:t>
            </a:r>
            <a:r>
              <a:rPr lang="zh-TW" altLang="en-US" sz="2200" dirty="0"/>
              <a:t>位元</a:t>
            </a:r>
            <a:endParaRPr lang="en-US" altLang="zh-TW" sz="2200" dirty="0"/>
          </a:p>
          <a:p>
            <a:pPr algn="just"/>
            <a:r>
              <a:rPr lang="en-US" altLang="zh-TW" sz="2600" dirty="0"/>
              <a:t>RC2, RC4, RC5, RC6</a:t>
            </a:r>
          </a:p>
          <a:p>
            <a:pPr lvl="1" algn="just"/>
            <a:r>
              <a:rPr lang="zh-TW" altLang="en-US" sz="2400" dirty="0"/>
              <a:t>美國</a:t>
            </a:r>
            <a:r>
              <a:rPr lang="en-US" altLang="zh-TW" sz="2200" dirty="0"/>
              <a:t>RSA</a:t>
            </a:r>
            <a:r>
              <a:rPr lang="zh-TW" altLang="en-US" sz="2400" dirty="0"/>
              <a:t>公司開發之</a:t>
            </a:r>
            <a:r>
              <a:rPr lang="zh-TW" altLang="en-US" sz="2500" dirty="0"/>
              <a:t>演算法、</a:t>
            </a:r>
            <a:r>
              <a:rPr kumimoji="0" lang="zh-TW" altLang="en-US" dirty="0">
                <a:latin typeface="+mn-ea"/>
              </a:rPr>
              <a:t>金鑰長度</a:t>
            </a:r>
            <a:r>
              <a:rPr lang="zh-TW" altLang="en-US" sz="2400" dirty="0"/>
              <a:t>為可變長度</a:t>
            </a:r>
          </a:p>
          <a:p>
            <a:pPr algn="just"/>
            <a:r>
              <a:rPr lang="en-US" altLang="zh-TW" sz="2600" dirty="0"/>
              <a:t>AES</a:t>
            </a:r>
          </a:p>
          <a:p>
            <a:pPr lvl="1" algn="just"/>
            <a:r>
              <a:rPr lang="zh-TW" altLang="en-US" sz="2400" dirty="0"/>
              <a:t>比利時</a:t>
            </a:r>
            <a:r>
              <a:rPr lang="en-US" altLang="zh-TW" sz="2200" dirty="0"/>
              <a:t>Joan </a:t>
            </a:r>
            <a:r>
              <a:rPr lang="en-US" altLang="zh-TW" sz="2200" dirty="0" err="1"/>
              <a:t>Daemen</a:t>
            </a:r>
            <a:r>
              <a:rPr lang="zh-TW" altLang="en-US" sz="2400" dirty="0"/>
              <a:t>與</a:t>
            </a:r>
            <a:r>
              <a:rPr lang="en-US" altLang="zh-TW" sz="2200" dirty="0"/>
              <a:t>Vincent </a:t>
            </a:r>
            <a:r>
              <a:rPr lang="en-US" altLang="zh-TW" sz="2200" dirty="0" err="1"/>
              <a:t>Rijmen</a:t>
            </a:r>
            <a:r>
              <a:rPr lang="zh-TW" altLang="en-US" sz="2400" dirty="0"/>
              <a:t>所開發</a:t>
            </a:r>
          </a:p>
          <a:p>
            <a:pPr lvl="1" algn="just"/>
            <a:r>
              <a:rPr lang="zh-TW" altLang="en-US" sz="2400" dirty="0"/>
              <a:t>於</a:t>
            </a:r>
            <a:r>
              <a:rPr lang="en-US" altLang="zh-TW" sz="2200" dirty="0"/>
              <a:t>2000</a:t>
            </a:r>
            <a:r>
              <a:rPr lang="zh-TW" altLang="en-US" sz="2400" dirty="0"/>
              <a:t>年</a:t>
            </a:r>
            <a:r>
              <a:rPr lang="en-US" altLang="zh-TW" sz="2200" dirty="0"/>
              <a:t>AES</a:t>
            </a:r>
            <a:r>
              <a:rPr lang="zh-TW" altLang="en-US" sz="2400" dirty="0"/>
              <a:t>計畫中，獲選為新一代密碼演算法標準</a:t>
            </a:r>
          </a:p>
        </p:txBody>
      </p:sp>
    </p:spTree>
    <p:extLst>
      <p:ext uri="{BB962C8B-B14F-4D97-AF65-F5344CB8AC3E}">
        <p14:creationId xmlns:p14="http://schemas.microsoft.com/office/powerpoint/2010/main" val="12544156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2"/>
          <p:cNvSpPr>
            <a:spLocks noGrp="1" noChangeArrowheads="1"/>
          </p:cNvSpPr>
          <p:nvPr>
            <p:ph type="title"/>
          </p:nvPr>
        </p:nvSpPr>
        <p:spPr>
          <a:xfrm>
            <a:off x="1115616" y="117028"/>
            <a:ext cx="7458831" cy="935708"/>
          </a:xfrm>
        </p:spPr>
        <p:txBody>
          <a:bodyPr/>
          <a:lstStyle/>
          <a:p>
            <a:r>
              <a:rPr lang="zh-TW" altLang="en-US" dirty="0"/>
              <a:t>對稱式加解密演算法</a:t>
            </a:r>
            <a:r>
              <a:rPr lang="en-US" altLang="zh-TW" dirty="0"/>
              <a:t>(3/4)</a:t>
            </a:r>
            <a:endParaRPr lang="zh-TW" altLang="en-US" dirty="0"/>
          </a:p>
        </p:txBody>
      </p:sp>
      <p:sp>
        <p:nvSpPr>
          <p:cNvPr id="275460" name="Rectangle 3"/>
          <p:cNvSpPr>
            <a:spLocks noGrp="1" noChangeArrowheads="1"/>
          </p:cNvSpPr>
          <p:nvPr>
            <p:ph type="body" idx="1"/>
          </p:nvPr>
        </p:nvSpPr>
        <p:spPr>
          <a:xfrm>
            <a:off x="611559" y="1052736"/>
            <a:ext cx="8071271" cy="5229320"/>
          </a:xfrm>
        </p:spPr>
        <p:txBody>
          <a:bodyPr/>
          <a:lstStyle/>
          <a:p>
            <a:pPr algn="just"/>
            <a:r>
              <a:rPr lang="zh-TW" altLang="en-US" dirty="0"/>
              <a:t>優點</a:t>
            </a:r>
          </a:p>
          <a:p>
            <a:pPr lvl="1" algn="just"/>
            <a:r>
              <a:rPr lang="zh-TW" altLang="en-US" dirty="0"/>
              <a:t>加解密速度較非對稱式加解密演算法快</a:t>
            </a:r>
            <a:endParaRPr lang="en-US" altLang="zh-TW" dirty="0"/>
          </a:p>
          <a:p>
            <a:pPr lvl="1" algn="just"/>
            <a:r>
              <a:rPr lang="zh-TW" altLang="en-US" dirty="0"/>
              <a:t>如果</a:t>
            </a:r>
            <a:r>
              <a:rPr lang="zh-TW" altLang="en-US" sz="2400" dirty="0"/>
              <a:t>金鑰長度夠長，將難以被破解</a:t>
            </a:r>
          </a:p>
          <a:p>
            <a:pPr algn="just"/>
            <a:r>
              <a:rPr lang="zh-TW" altLang="en-US" dirty="0"/>
              <a:t>缺點</a:t>
            </a:r>
          </a:p>
          <a:p>
            <a:pPr lvl="1" algn="just"/>
            <a:r>
              <a:rPr lang="zh-TW" altLang="en-US" sz="2400" dirty="0"/>
              <a:t>當加密對象多時，金鑰的保護與交換變得很麻煩</a:t>
            </a:r>
          </a:p>
          <a:p>
            <a:pPr lvl="1" algn="just"/>
            <a:r>
              <a:rPr lang="zh-TW" altLang="en-US" sz="2400" dirty="0"/>
              <a:t>將金鑰傳送至加密對象，需要額外的安全機制</a:t>
            </a:r>
          </a:p>
          <a:p>
            <a:pPr lvl="1" algn="just"/>
            <a:r>
              <a:rPr lang="zh-TW" altLang="en-US" sz="2400" dirty="0"/>
              <a:t>只提供機密性保護功能，無法提供不可否認性功能</a:t>
            </a:r>
          </a:p>
        </p:txBody>
      </p:sp>
    </p:spTree>
    <p:extLst>
      <p:ext uri="{BB962C8B-B14F-4D97-AF65-F5344CB8AC3E}">
        <p14:creationId xmlns:p14="http://schemas.microsoft.com/office/powerpoint/2010/main" val="3129225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2"/>
          <p:cNvSpPr>
            <a:spLocks noGrp="1" noChangeArrowheads="1"/>
          </p:cNvSpPr>
          <p:nvPr>
            <p:ph type="title"/>
          </p:nvPr>
        </p:nvSpPr>
        <p:spPr>
          <a:xfrm>
            <a:off x="1115616" y="173537"/>
            <a:ext cx="8496300" cy="865187"/>
          </a:xfrm>
        </p:spPr>
        <p:txBody>
          <a:bodyPr/>
          <a:lstStyle/>
          <a:p>
            <a:r>
              <a:rPr lang="zh-TW" altLang="en-US" sz="3600" dirty="0"/>
              <a:t>對稱式加解密演算法</a:t>
            </a:r>
            <a:r>
              <a:rPr lang="en-US" altLang="zh-TW" sz="3600" dirty="0"/>
              <a:t>(4/4)</a:t>
            </a:r>
            <a:endParaRPr lang="zh-TW" altLang="en-US" sz="3800" dirty="0"/>
          </a:p>
        </p:txBody>
      </p:sp>
      <p:sp>
        <p:nvSpPr>
          <p:cNvPr id="277508" name="Rectangle 3"/>
          <p:cNvSpPr>
            <a:spLocks noGrp="1" noChangeArrowheads="1"/>
          </p:cNvSpPr>
          <p:nvPr>
            <p:ph type="body" idx="1"/>
          </p:nvPr>
        </p:nvSpPr>
        <p:spPr>
          <a:xfrm>
            <a:off x="611559" y="1052736"/>
            <a:ext cx="8071271" cy="5229320"/>
          </a:xfrm>
        </p:spPr>
        <p:txBody>
          <a:bodyPr/>
          <a:lstStyle/>
          <a:p>
            <a:pPr algn="just"/>
            <a:r>
              <a:rPr lang="zh-TW" altLang="en-US" dirty="0"/>
              <a:t>當加密對象人數愈多時，就代表私密金鑰的個數也愈多</a:t>
            </a:r>
          </a:p>
          <a:p>
            <a:pPr lvl="1" algn="just"/>
            <a:r>
              <a:rPr lang="en-US" altLang="zh-TW" sz="2200" dirty="0"/>
              <a:t>N</a:t>
            </a:r>
            <a:r>
              <a:rPr lang="zh-TW" altLang="en-US" sz="2400" dirty="0"/>
              <a:t>個使用者需要</a:t>
            </a:r>
            <a:r>
              <a:rPr lang="en-US" altLang="zh-TW" sz="2200" dirty="0"/>
              <a:t>N(N-1)/2</a:t>
            </a:r>
            <a:r>
              <a:rPr lang="zh-TW" altLang="en-US" sz="2400" dirty="0"/>
              <a:t>把金鑰</a:t>
            </a:r>
          </a:p>
          <a:p>
            <a:pPr lvl="1" algn="just"/>
            <a:r>
              <a:rPr lang="en-US" altLang="zh-TW" sz="2200" dirty="0"/>
              <a:t>3</a:t>
            </a:r>
            <a:r>
              <a:rPr lang="zh-TW" altLang="en-US" sz="2400" dirty="0"/>
              <a:t>個使用者需要</a:t>
            </a:r>
            <a:r>
              <a:rPr lang="en-US" altLang="zh-TW" sz="2200" dirty="0"/>
              <a:t>3</a:t>
            </a:r>
            <a:r>
              <a:rPr lang="zh-TW" altLang="en-US" sz="2400" dirty="0"/>
              <a:t>把金鑰</a:t>
            </a:r>
          </a:p>
          <a:p>
            <a:pPr lvl="1" algn="just"/>
            <a:r>
              <a:rPr lang="en-US" altLang="zh-TW" sz="2200" dirty="0"/>
              <a:t>10</a:t>
            </a:r>
            <a:r>
              <a:rPr lang="zh-TW" altLang="en-US" sz="2400" dirty="0"/>
              <a:t>個使用者需要</a:t>
            </a:r>
            <a:r>
              <a:rPr lang="en-US" altLang="zh-TW" sz="2200" dirty="0"/>
              <a:t>45</a:t>
            </a:r>
            <a:r>
              <a:rPr lang="zh-TW" altLang="en-US" sz="2400" dirty="0"/>
              <a:t>把金鑰</a:t>
            </a:r>
          </a:p>
          <a:p>
            <a:pPr lvl="1" algn="just"/>
            <a:r>
              <a:rPr lang="en-US" altLang="zh-TW" sz="2200" dirty="0"/>
              <a:t>1,000</a:t>
            </a:r>
            <a:r>
              <a:rPr lang="zh-TW" altLang="en-US" sz="2400" dirty="0"/>
              <a:t>個使用者需要</a:t>
            </a:r>
            <a:r>
              <a:rPr lang="en-US" altLang="zh-TW" sz="2200" dirty="0"/>
              <a:t>499,500</a:t>
            </a:r>
            <a:r>
              <a:rPr lang="zh-TW" altLang="en-US" sz="2400" dirty="0"/>
              <a:t>把金鑰</a:t>
            </a:r>
            <a:endParaRPr lang="en-US" altLang="zh-TW" sz="2400" dirty="0"/>
          </a:p>
        </p:txBody>
      </p:sp>
      <p:grpSp>
        <p:nvGrpSpPr>
          <p:cNvPr id="277509" name="Group 4"/>
          <p:cNvGrpSpPr>
            <a:grpSpLocks/>
          </p:cNvGrpSpPr>
          <p:nvPr/>
        </p:nvGrpSpPr>
        <p:grpSpPr bwMode="auto">
          <a:xfrm>
            <a:off x="5436443" y="3284984"/>
            <a:ext cx="3455987" cy="3157537"/>
            <a:chOff x="3243" y="1979"/>
            <a:chExt cx="2177" cy="1989"/>
          </a:xfrm>
        </p:grpSpPr>
        <p:pic>
          <p:nvPicPr>
            <p:cNvPr id="277510" name="Picture 5" descr="I love my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 y="1979"/>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1" name="Picture 6" descr="I love my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2614"/>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2" name="Picture 7" descr="I love my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3521"/>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3" name="Picture 8" descr="I love my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 y="3521"/>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4" name="Picture 9" descr="I love my p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 y="2614"/>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15" name="Line 10"/>
            <p:cNvSpPr>
              <a:spLocks noChangeShapeType="1"/>
            </p:cNvSpPr>
            <p:nvPr/>
          </p:nvSpPr>
          <p:spPr bwMode="auto">
            <a:xfrm flipH="1">
              <a:off x="3515" y="2341"/>
              <a:ext cx="680" cy="45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16" name="Line 11"/>
            <p:cNvSpPr>
              <a:spLocks noChangeShapeType="1"/>
            </p:cNvSpPr>
            <p:nvPr/>
          </p:nvSpPr>
          <p:spPr bwMode="auto">
            <a:xfrm flipH="1" flipV="1">
              <a:off x="4513" y="2342"/>
              <a:ext cx="590" cy="45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17" name="Line 12"/>
            <p:cNvSpPr>
              <a:spLocks noChangeShapeType="1"/>
            </p:cNvSpPr>
            <p:nvPr/>
          </p:nvSpPr>
          <p:spPr bwMode="auto">
            <a:xfrm flipV="1">
              <a:off x="3787" y="2387"/>
              <a:ext cx="499" cy="127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18" name="Line 13"/>
            <p:cNvSpPr>
              <a:spLocks noChangeShapeType="1"/>
            </p:cNvSpPr>
            <p:nvPr/>
          </p:nvSpPr>
          <p:spPr bwMode="auto">
            <a:xfrm flipH="1" flipV="1">
              <a:off x="4422" y="2387"/>
              <a:ext cx="499" cy="1315"/>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19" name="Line 14"/>
            <p:cNvSpPr>
              <a:spLocks noChangeShapeType="1"/>
            </p:cNvSpPr>
            <p:nvPr/>
          </p:nvSpPr>
          <p:spPr bwMode="auto">
            <a:xfrm flipH="1" flipV="1">
              <a:off x="3470" y="3022"/>
              <a:ext cx="136" cy="54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20" name="Line 15"/>
            <p:cNvSpPr>
              <a:spLocks noChangeShapeType="1"/>
            </p:cNvSpPr>
            <p:nvPr/>
          </p:nvSpPr>
          <p:spPr bwMode="auto">
            <a:xfrm flipH="1" flipV="1">
              <a:off x="3606" y="2886"/>
              <a:ext cx="1451"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21" name="Line 16"/>
            <p:cNvSpPr>
              <a:spLocks noChangeShapeType="1"/>
            </p:cNvSpPr>
            <p:nvPr/>
          </p:nvSpPr>
          <p:spPr bwMode="auto">
            <a:xfrm flipH="1" flipV="1">
              <a:off x="3606" y="2976"/>
              <a:ext cx="1270" cy="77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22" name="Line 17"/>
            <p:cNvSpPr>
              <a:spLocks noChangeShapeType="1"/>
            </p:cNvSpPr>
            <p:nvPr/>
          </p:nvSpPr>
          <p:spPr bwMode="auto">
            <a:xfrm flipH="1" flipV="1">
              <a:off x="3833" y="3838"/>
              <a:ext cx="1043"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23" name="Line 18"/>
            <p:cNvSpPr>
              <a:spLocks noChangeShapeType="1"/>
            </p:cNvSpPr>
            <p:nvPr/>
          </p:nvSpPr>
          <p:spPr bwMode="auto">
            <a:xfrm flipV="1">
              <a:off x="3833" y="2976"/>
              <a:ext cx="1224" cy="77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sp>
          <p:nvSpPr>
            <p:cNvPr id="277524" name="Line 19"/>
            <p:cNvSpPr>
              <a:spLocks noChangeShapeType="1"/>
            </p:cNvSpPr>
            <p:nvPr/>
          </p:nvSpPr>
          <p:spPr bwMode="auto">
            <a:xfrm flipH="1">
              <a:off x="5103" y="3022"/>
              <a:ext cx="136" cy="635"/>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a:p>
          </p:txBody>
        </p:sp>
        <p:pic>
          <p:nvPicPr>
            <p:cNvPr id="277525"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7" y="2432"/>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26"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0" y="2432"/>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27"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1" y="2704"/>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28"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0" y="3113"/>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29"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3" y="3158"/>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0"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6" y="3657"/>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1"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5" y="3158"/>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2"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 y="3158"/>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3"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4" y="2886"/>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4"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9" y="2892"/>
              <a:ext cx="1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621202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非對稱式加解密演算法</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6412291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2"/>
          <p:cNvSpPr>
            <a:spLocks noGrp="1" noChangeArrowheads="1"/>
          </p:cNvSpPr>
          <p:nvPr>
            <p:ph type="title" idx="4294967295"/>
          </p:nvPr>
        </p:nvSpPr>
        <p:spPr>
          <a:xfrm>
            <a:off x="1115616" y="117028"/>
            <a:ext cx="7458831" cy="935708"/>
          </a:xfrm>
        </p:spPr>
        <p:txBody>
          <a:bodyPr/>
          <a:lstStyle/>
          <a:p>
            <a:r>
              <a:rPr lang="zh-TW" altLang="en-US" dirty="0"/>
              <a:t>非對稱式加解密演算法</a:t>
            </a:r>
            <a:r>
              <a:rPr lang="en-US" altLang="zh-TW" dirty="0"/>
              <a:t>(1/4)</a:t>
            </a:r>
          </a:p>
        </p:txBody>
      </p:sp>
      <p:sp>
        <p:nvSpPr>
          <p:cNvPr id="281604" name="Rectangle 3"/>
          <p:cNvSpPr>
            <a:spLocks noGrp="1" noChangeArrowheads="1"/>
          </p:cNvSpPr>
          <p:nvPr>
            <p:ph type="body" idx="4294967295"/>
          </p:nvPr>
        </p:nvSpPr>
        <p:spPr>
          <a:xfrm>
            <a:off x="611559" y="1052736"/>
            <a:ext cx="8071271" cy="5229320"/>
          </a:xfrm>
        </p:spPr>
        <p:txBody>
          <a:bodyPr/>
          <a:lstStyle/>
          <a:p>
            <a:pPr algn="just"/>
            <a:r>
              <a:rPr lang="zh-TW" altLang="en-US" sz="2600" dirty="0"/>
              <a:t>非對稱式加解密</a:t>
            </a:r>
            <a:r>
              <a:rPr lang="en-US" altLang="zh-TW" sz="2600" dirty="0"/>
              <a:t>(Asymmetric</a:t>
            </a:r>
            <a:r>
              <a:rPr lang="en-US" altLang="en-US" sz="2600" dirty="0"/>
              <a:t> </a:t>
            </a:r>
            <a:r>
              <a:rPr lang="en-US" altLang="zh-TW" sz="2600" dirty="0"/>
              <a:t>Cryptography)</a:t>
            </a:r>
            <a:r>
              <a:rPr lang="zh-TW" altLang="en-US" sz="2600" dirty="0"/>
              <a:t>又稱作「公開金鑰加解密</a:t>
            </a:r>
            <a:r>
              <a:rPr lang="en-US" altLang="zh-TW" sz="2600" dirty="0"/>
              <a:t>(Public Key Cryptography)</a:t>
            </a:r>
            <a:r>
              <a:rPr lang="zh-TW" altLang="en-US" sz="2600" dirty="0"/>
              <a:t>」</a:t>
            </a:r>
            <a:endParaRPr lang="en-US" altLang="zh-TW" sz="2600" dirty="0"/>
          </a:p>
          <a:p>
            <a:pPr algn="just"/>
            <a:r>
              <a:rPr lang="zh-TW" altLang="en-US" dirty="0"/>
              <a:t>由金鑰產生演算法產出一對金鑰</a:t>
            </a:r>
            <a:endParaRPr lang="en-US" altLang="zh-TW" dirty="0"/>
          </a:p>
          <a:p>
            <a:pPr lvl="1" algn="just"/>
            <a:r>
              <a:rPr lang="zh-TW" altLang="en-US" dirty="0"/>
              <a:t>私密金鑰</a:t>
            </a:r>
            <a:r>
              <a:rPr lang="en-US" altLang="zh-TW" dirty="0"/>
              <a:t>(Private</a:t>
            </a:r>
            <a:r>
              <a:rPr lang="en-US" altLang="zh-TW" sz="2200" dirty="0"/>
              <a:t> Key</a:t>
            </a:r>
            <a:r>
              <a:rPr lang="en-US" altLang="zh-TW" dirty="0"/>
              <a:t>)</a:t>
            </a:r>
            <a:r>
              <a:rPr lang="zh-TW" altLang="en-US" dirty="0"/>
              <a:t>：要妥善保護不能外流</a:t>
            </a:r>
          </a:p>
          <a:p>
            <a:pPr lvl="1" algn="just"/>
            <a:r>
              <a:rPr lang="zh-TW" altLang="en-US" dirty="0"/>
              <a:t>公開金鑰</a:t>
            </a:r>
            <a:r>
              <a:rPr lang="en-US" altLang="zh-TW" dirty="0"/>
              <a:t>(</a:t>
            </a:r>
            <a:r>
              <a:rPr lang="en-US" altLang="zh-TW" sz="2200" dirty="0"/>
              <a:t>Public Key</a:t>
            </a:r>
            <a:r>
              <a:rPr lang="en-US" altLang="zh-TW" dirty="0"/>
              <a:t>)</a:t>
            </a:r>
            <a:r>
              <a:rPr lang="zh-TW" altLang="en-US" dirty="0"/>
              <a:t>：要公告給所有交易對象</a:t>
            </a:r>
          </a:p>
          <a:p>
            <a:pPr algn="just"/>
            <a:r>
              <a:rPr lang="zh-TW" altLang="en-US" dirty="0"/>
              <a:t>輸入大亂數的目的是降低不同人產生相同金鑰對的機率</a:t>
            </a:r>
          </a:p>
          <a:p>
            <a:pPr algn="just"/>
            <a:endParaRPr lang="zh-TW" altLang="en-US" sz="2600" dirty="0"/>
          </a:p>
        </p:txBody>
      </p:sp>
      <p:grpSp>
        <p:nvGrpSpPr>
          <p:cNvPr id="4" name="Group 4"/>
          <p:cNvGrpSpPr>
            <a:grpSpLocks/>
          </p:cNvGrpSpPr>
          <p:nvPr/>
        </p:nvGrpSpPr>
        <p:grpSpPr bwMode="auto">
          <a:xfrm>
            <a:off x="1671463" y="4231407"/>
            <a:ext cx="6316663" cy="2293937"/>
            <a:chOff x="793" y="2432"/>
            <a:chExt cx="3979" cy="1445"/>
          </a:xfrm>
        </p:grpSpPr>
        <p:pic>
          <p:nvPicPr>
            <p:cNvPr id="5"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0" y="3294"/>
              <a:ext cx="247"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2" y="2432"/>
              <a:ext cx="245"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1700" y="2840"/>
              <a:ext cx="681" cy="635"/>
            </a:xfrm>
            <a:prstGeom prst="ellipse">
              <a:avLst/>
            </a:prstGeom>
            <a:solidFill>
              <a:srgbClr val="CCFFFF"/>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dirty="0">
                  <a:latin typeface="+mn-ea"/>
                  <a:ea typeface="+mn-ea"/>
                </a:rPr>
                <a:t>金鑰產生</a:t>
              </a:r>
            </a:p>
            <a:p>
              <a:pPr eaLnBrk="1" hangingPunct="1"/>
              <a:r>
                <a:rPr lang="zh-TW" altLang="en-US" sz="1800" i="0" dirty="0">
                  <a:latin typeface="+mn-ea"/>
                  <a:ea typeface="+mn-ea"/>
                </a:rPr>
                <a:t>演算法</a:t>
              </a:r>
            </a:p>
          </p:txBody>
        </p:sp>
        <p:sp>
          <p:nvSpPr>
            <p:cNvPr id="8" name="Rectangle 7"/>
            <p:cNvSpPr>
              <a:spLocks noChangeArrowheads="1"/>
            </p:cNvSpPr>
            <p:nvPr/>
          </p:nvSpPr>
          <p:spPr bwMode="auto">
            <a:xfrm>
              <a:off x="793" y="2976"/>
              <a:ext cx="635" cy="363"/>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大亂數</a:t>
              </a:r>
            </a:p>
          </p:txBody>
        </p:sp>
        <p:cxnSp>
          <p:nvCxnSpPr>
            <p:cNvPr id="9" name="AutoShape 8"/>
            <p:cNvCxnSpPr>
              <a:cxnSpLocks noChangeShapeType="1"/>
              <a:stCxn id="8" idx="3"/>
              <a:endCxn id="7" idx="2"/>
            </p:cNvCxnSpPr>
            <p:nvPr/>
          </p:nvCxnSpPr>
          <p:spPr bwMode="auto">
            <a:xfrm>
              <a:off x="1428" y="3158"/>
              <a:ext cx="272"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10" name="AutoShape 9"/>
            <p:cNvCxnSpPr>
              <a:cxnSpLocks noChangeShapeType="1"/>
              <a:stCxn id="7" idx="7"/>
            </p:cNvCxnSpPr>
            <p:nvPr/>
          </p:nvCxnSpPr>
          <p:spPr bwMode="auto">
            <a:xfrm rot="-5400000">
              <a:off x="2512" y="2493"/>
              <a:ext cx="209" cy="671"/>
            </a:xfrm>
            <a:prstGeom prst="bentConnector2">
              <a:avLst/>
            </a:prstGeom>
            <a:noFill/>
            <a:ln w="38100">
              <a:solidFill>
                <a:schemeClr val="tx1"/>
              </a:solidFill>
              <a:miter lim="800000"/>
              <a:headEnd/>
              <a:tailEnd type="triangle" w="lg" len="med"/>
            </a:ln>
            <a:extLst>
              <a:ext uri="{909E8E84-426E-40DD-AFC4-6F175D3DCCD1}">
                <a14:hiddenFill xmlns:a14="http://schemas.microsoft.com/office/drawing/2010/main">
                  <a:noFill/>
                </a14:hiddenFill>
              </a:ext>
            </a:extLst>
          </p:spPr>
        </p:cxnSp>
        <p:cxnSp>
          <p:nvCxnSpPr>
            <p:cNvPr id="11" name="AutoShape 10"/>
            <p:cNvCxnSpPr>
              <a:cxnSpLocks noChangeShapeType="1"/>
              <a:stCxn id="7" idx="5"/>
            </p:cNvCxnSpPr>
            <p:nvPr/>
          </p:nvCxnSpPr>
          <p:spPr bwMode="auto">
            <a:xfrm rot="16200000" flipH="1">
              <a:off x="2524" y="3139"/>
              <a:ext cx="204" cy="689"/>
            </a:xfrm>
            <a:prstGeom prst="bentConnector2">
              <a:avLst/>
            </a:prstGeom>
            <a:noFill/>
            <a:ln w="38100">
              <a:solidFill>
                <a:schemeClr val="tx1"/>
              </a:solidFill>
              <a:miter lim="800000"/>
              <a:headEnd/>
              <a:tailEnd type="triangle" w="lg" len="med"/>
            </a:ln>
            <a:extLst>
              <a:ext uri="{909E8E84-426E-40DD-AFC4-6F175D3DCCD1}">
                <a14:hiddenFill xmlns:a14="http://schemas.microsoft.com/office/drawing/2010/main">
                  <a:noFill/>
                </a14:hiddenFill>
              </a:ext>
            </a:extLst>
          </p:spPr>
        </p:cxnSp>
        <p:sp>
          <p:nvSpPr>
            <p:cNvPr id="12" name="Text Box 11"/>
            <p:cNvSpPr txBox="1">
              <a:spLocks noChangeArrowheads="1"/>
            </p:cNvSpPr>
            <p:nvPr/>
          </p:nvSpPr>
          <p:spPr bwMode="auto">
            <a:xfrm>
              <a:off x="3234" y="2622"/>
              <a:ext cx="15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SzPct val="65000"/>
                <a:buBlip>
                  <a:blip r:embed="rId5"/>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i="0" dirty="0">
                  <a:latin typeface="+mn-ea"/>
                  <a:ea typeface="+mn-ea"/>
                </a:rPr>
                <a:t>私密金鑰</a:t>
              </a:r>
              <a:r>
                <a:rPr kumimoji="0" lang="en-US" altLang="zh-TW" sz="1800" i="0" dirty="0">
                  <a:latin typeface="+mn-ea"/>
                  <a:ea typeface="+mn-ea"/>
                </a:rPr>
                <a:t>(Private Key)</a:t>
              </a:r>
            </a:p>
          </p:txBody>
        </p:sp>
        <p:sp>
          <p:nvSpPr>
            <p:cNvPr id="13" name="Text Box 12"/>
            <p:cNvSpPr txBox="1">
              <a:spLocks noChangeArrowheads="1"/>
            </p:cNvSpPr>
            <p:nvPr/>
          </p:nvSpPr>
          <p:spPr bwMode="auto">
            <a:xfrm>
              <a:off x="3231" y="3439"/>
              <a:ext cx="14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SzPct val="65000"/>
                <a:buBlip>
                  <a:blip r:embed="rId5"/>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800" i="0">
                  <a:latin typeface="+mn-ea"/>
                  <a:ea typeface="+mn-ea"/>
                </a:rPr>
                <a:t>公開金鑰</a:t>
              </a:r>
              <a:r>
                <a:rPr kumimoji="0" lang="en-US" altLang="zh-TW" sz="1800" i="0">
                  <a:latin typeface="+mn-ea"/>
                  <a:ea typeface="+mn-ea"/>
                </a:rPr>
                <a:t>(Public Key)</a:t>
              </a:r>
            </a:p>
          </p:txBody>
        </p:sp>
      </p:grpSp>
    </p:spTree>
    <p:extLst>
      <p:ext uri="{BB962C8B-B14F-4D97-AF65-F5344CB8AC3E}">
        <p14:creationId xmlns:p14="http://schemas.microsoft.com/office/powerpoint/2010/main" val="38750124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2"/>
          <p:cNvSpPr>
            <a:spLocks noGrp="1" noChangeArrowheads="1"/>
          </p:cNvSpPr>
          <p:nvPr>
            <p:ph type="title" idx="4294967295"/>
          </p:nvPr>
        </p:nvSpPr>
        <p:spPr>
          <a:xfrm>
            <a:off x="1115616" y="117028"/>
            <a:ext cx="7458831" cy="935708"/>
          </a:xfrm>
        </p:spPr>
        <p:txBody>
          <a:bodyPr/>
          <a:lstStyle/>
          <a:p>
            <a:r>
              <a:rPr lang="zh-TW" altLang="en-US" dirty="0"/>
              <a:t>非對稱式加解密演算法</a:t>
            </a:r>
            <a:r>
              <a:rPr lang="en-US" altLang="zh-TW" dirty="0"/>
              <a:t>(2/4)</a:t>
            </a:r>
          </a:p>
        </p:txBody>
      </p:sp>
      <p:sp>
        <p:nvSpPr>
          <p:cNvPr id="285700" name="Rectangle 3"/>
          <p:cNvSpPr>
            <a:spLocks noGrp="1" noChangeArrowheads="1"/>
          </p:cNvSpPr>
          <p:nvPr>
            <p:ph type="body" idx="4294967295"/>
          </p:nvPr>
        </p:nvSpPr>
        <p:spPr>
          <a:xfrm>
            <a:off x="611559" y="1052736"/>
            <a:ext cx="8071271" cy="5229320"/>
          </a:xfrm>
        </p:spPr>
        <p:txBody>
          <a:bodyPr/>
          <a:lstStyle/>
          <a:p>
            <a:pPr algn="just"/>
            <a:r>
              <a:rPr lang="zh-TW" altLang="en-US" dirty="0"/>
              <a:t>非對稱式加解密演算法的金鑰</a:t>
            </a:r>
          </a:p>
          <a:p>
            <a:pPr lvl="1" algn="just"/>
            <a:r>
              <a:rPr lang="zh-TW" altLang="en-US" sz="2400" dirty="0"/>
              <a:t>由公開金鑰加密只能用私密金鑰解密</a:t>
            </a:r>
          </a:p>
          <a:p>
            <a:pPr lvl="1" algn="just"/>
            <a:r>
              <a:rPr lang="zh-TW" altLang="en-US" sz="2400" dirty="0"/>
              <a:t>由私密金鑰加密只能用公開金鑰解密</a:t>
            </a:r>
          </a:p>
        </p:txBody>
      </p:sp>
      <p:cxnSp>
        <p:nvCxnSpPr>
          <p:cNvPr id="285704" name="AutoShape 8"/>
          <p:cNvCxnSpPr>
            <a:cxnSpLocks noChangeShapeType="1"/>
            <a:stCxn id="285701" idx="3"/>
            <a:endCxn id="285702" idx="2"/>
          </p:cNvCxnSpPr>
          <p:nvPr/>
        </p:nvCxnSpPr>
        <p:spPr bwMode="auto">
          <a:xfrm>
            <a:off x="2554684" y="3608140"/>
            <a:ext cx="431800"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05" name="AutoShape 9"/>
          <p:cNvCxnSpPr>
            <a:cxnSpLocks noChangeShapeType="1"/>
            <a:stCxn id="285702" idx="6"/>
            <a:endCxn id="285703" idx="1"/>
          </p:cNvCxnSpPr>
          <p:nvPr/>
        </p:nvCxnSpPr>
        <p:spPr bwMode="auto">
          <a:xfrm>
            <a:off x="3923109" y="3608140"/>
            <a:ext cx="3587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08" name="AutoShape 13"/>
          <p:cNvCxnSpPr>
            <a:cxnSpLocks noChangeShapeType="1"/>
            <a:stCxn id="285703" idx="3"/>
            <a:endCxn id="285707" idx="2"/>
          </p:cNvCxnSpPr>
          <p:nvPr/>
        </p:nvCxnSpPr>
        <p:spPr bwMode="auto">
          <a:xfrm>
            <a:off x="5215334" y="3608140"/>
            <a:ext cx="4349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09" name="AutoShape 14"/>
          <p:cNvCxnSpPr>
            <a:cxnSpLocks noChangeShapeType="1"/>
            <a:stCxn id="285707" idx="6"/>
            <a:endCxn id="285706" idx="1"/>
          </p:cNvCxnSpPr>
          <p:nvPr/>
        </p:nvCxnSpPr>
        <p:spPr bwMode="auto">
          <a:xfrm>
            <a:off x="6586934" y="3608140"/>
            <a:ext cx="433387"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13" name="AutoShape 19"/>
          <p:cNvCxnSpPr>
            <a:cxnSpLocks noChangeShapeType="1"/>
            <a:stCxn id="285710" idx="3"/>
            <a:endCxn id="285711" idx="2"/>
          </p:cNvCxnSpPr>
          <p:nvPr/>
        </p:nvCxnSpPr>
        <p:spPr bwMode="auto">
          <a:xfrm>
            <a:off x="2554684" y="5552827"/>
            <a:ext cx="431800"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14" name="AutoShape 20"/>
          <p:cNvCxnSpPr>
            <a:cxnSpLocks noChangeShapeType="1"/>
            <a:stCxn id="285711" idx="6"/>
            <a:endCxn id="285712" idx="1"/>
          </p:cNvCxnSpPr>
          <p:nvPr/>
        </p:nvCxnSpPr>
        <p:spPr bwMode="auto">
          <a:xfrm>
            <a:off x="3923109" y="5552827"/>
            <a:ext cx="3587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17" name="AutoShape 24"/>
          <p:cNvCxnSpPr>
            <a:cxnSpLocks noChangeShapeType="1"/>
            <a:stCxn id="285712" idx="3"/>
            <a:endCxn id="285716" idx="2"/>
          </p:cNvCxnSpPr>
          <p:nvPr/>
        </p:nvCxnSpPr>
        <p:spPr bwMode="auto">
          <a:xfrm>
            <a:off x="5215334" y="5552827"/>
            <a:ext cx="434975"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285718" name="AutoShape 25"/>
          <p:cNvCxnSpPr>
            <a:cxnSpLocks noChangeShapeType="1"/>
            <a:stCxn id="285716" idx="6"/>
            <a:endCxn id="285715" idx="1"/>
          </p:cNvCxnSpPr>
          <p:nvPr/>
        </p:nvCxnSpPr>
        <p:spPr bwMode="auto">
          <a:xfrm>
            <a:off x="6586934" y="5552827"/>
            <a:ext cx="433387" cy="0"/>
          </a:xfrm>
          <a:prstGeom prst="straightConnector1">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cxnSp>
      <p:grpSp>
        <p:nvGrpSpPr>
          <p:cNvPr id="2" name="群組 1"/>
          <p:cNvGrpSpPr/>
          <p:nvPr/>
        </p:nvGrpSpPr>
        <p:grpSpPr>
          <a:xfrm>
            <a:off x="1259284" y="2996952"/>
            <a:ext cx="6769100" cy="3024187"/>
            <a:chOff x="900113" y="3068638"/>
            <a:chExt cx="6769100" cy="3024187"/>
          </a:xfrm>
        </p:grpSpPr>
        <p:sp>
          <p:nvSpPr>
            <p:cNvPr id="285701" name="Rectangle 5"/>
            <p:cNvSpPr>
              <a:spLocks noChangeArrowheads="1"/>
            </p:cNvSpPr>
            <p:nvPr/>
          </p:nvSpPr>
          <p:spPr bwMode="auto">
            <a:xfrm>
              <a:off x="1187450" y="3211513"/>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85702" name="Oval 6"/>
            <p:cNvSpPr>
              <a:spLocks noChangeArrowheads="1"/>
            </p:cNvSpPr>
            <p:nvPr/>
          </p:nvSpPr>
          <p:spPr bwMode="auto">
            <a:xfrm>
              <a:off x="2627313" y="3211513"/>
              <a:ext cx="936625" cy="936625"/>
            </a:xfrm>
            <a:prstGeom prst="ellipse">
              <a:avLst/>
            </a:prstGeom>
            <a:solidFill>
              <a:srgbClr val="FFFF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dirty="0">
                  <a:latin typeface="+mn-ea"/>
                  <a:ea typeface="+mn-ea"/>
                </a:rPr>
                <a:t>非對稱式</a:t>
              </a:r>
            </a:p>
            <a:p>
              <a:pPr algn="ctr" eaLnBrk="1" hangingPunct="1">
                <a:spcBef>
                  <a:spcPct val="0"/>
                </a:spcBef>
                <a:buSzTx/>
                <a:buFontTx/>
                <a:buNone/>
              </a:pPr>
              <a:r>
                <a:rPr kumimoji="0" lang="zh-TW" altLang="en-US" sz="1600" i="0" dirty="0">
                  <a:latin typeface="+mn-ea"/>
                  <a:ea typeface="+mn-ea"/>
                </a:rPr>
                <a:t>加解密</a:t>
              </a:r>
            </a:p>
            <a:p>
              <a:pPr algn="ctr" eaLnBrk="1" hangingPunct="1">
                <a:spcBef>
                  <a:spcPct val="0"/>
                </a:spcBef>
                <a:buSzTx/>
                <a:buFontTx/>
                <a:buNone/>
              </a:pPr>
              <a:r>
                <a:rPr kumimoji="0" lang="zh-TW" altLang="en-US" sz="1600" i="0" dirty="0">
                  <a:latin typeface="+mn-ea"/>
                  <a:ea typeface="+mn-ea"/>
                </a:rPr>
                <a:t>演算法</a:t>
              </a:r>
            </a:p>
          </p:txBody>
        </p:sp>
        <p:sp>
          <p:nvSpPr>
            <p:cNvPr id="285703" name="Rectangle 7"/>
            <p:cNvSpPr>
              <a:spLocks noChangeArrowheads="1"/>
            </p:cNvSpPr>
            <p:nvPr/>
          </p:nvSpPr>
          <p:spPr bwMode="auto">
            <a:xfrm>
              <a:off x="3922713" y="3211513"/>
              <a:ext cx="933450" cy="936625"/>
            </a:xfrm>
            <a:prstGeom prst="rect">
              <a:avLst/>
            </a:prstGeom>
            <a:solidFill>
              <a:srgbClr val="C0C0C0"/>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密文</a:t>
              </a:r>
            </a:p>
          </p:txBody>
        </p:sp>
        <p:sp>
          <p:nvSpPr>
            <p:cNvPr id="285706" name="Rectangle 11"/>
            <p:cNvSpPr>
              <a:spLocks noChangeArrowheads="1"/>
            </p:cNvSpPr>
            <p:nvPr/>
          </p:nvSpPr>
          <p:spPr bwMode="auto">
            <a:xfrm>
              <a:off x="6661150" y="3211513"/>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85707" name="Oval 12"/>
            <p:cNvSpPr>
              <a:spLocks noChangeArrowheads="1"/>
            </p:cNvSpPr>
            <p:nvPr/>
          </p:nvSpPr>
          <p:spPr bwMode="auto">
            <a:xfrm>
              <a:off x="5291138" y="3211513"/>
              <a:ext cx="936625" cy="936625"/>
            </a:xfrm>
            <a:prstGeom prst="ellipse">
              <a:avLst/>
            </a:prstGeom>
            <a:solidFill>
              <a:srgbClr val="FFFF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a:latin typeface="+mn-ea"/>
                  <a:ea typeface="+mn-ea"/>
                </a:rPr>
                <a:t>非對稱式</a:t>
              </a:r>
            </a:p>
            <a:p>
              <a:pPr algn="ctr" eaLnBrk="1" hangingPunct="1">
                <a:spcBef>
                  <a:spcPct val="0"/>
                </a:spcBef>
                <a:buSzTx/>
                <a:buFontTx/>
                <a:buNone/>
              </a:pPr>
              <a:r>
                <a:rPr kumimoji="0" lang="zh-TW" altLang="en-US" sz="1600" i="0">
                  <a:latin typeface="+mn-ea"/>
                  <a:ea typeface="+mn-ea"/>
                </a:rPr>
                <a:t>加解密</a:t>
              </a:r>
            </a:p>
            <a:p>
              <a:pPr algn="ctr" eaLnBrk="1" hangingPunct="1">
                <a:spcBef>
                  <a:spcPct val="0"/>
                </a:spcBef>
                <a:buSzTx/>
                <a:buFontTx/>
                <a:buNone/>
              </a:pPr>
              <a:r>
                <a:rPr kumimoji="0" lang="zh-TW" altLang="en-US" sz="1600" i="0">
                  <a:latin typeface="+mn-ea"/>
                  <a:ea typeface="+mn-ea"/>
                </a:rPr>
                <a:t>演算法</a:t>
              </a:r>
            </a:p>
          </p:txBody>
        </p:sp>
        <p:sp>
          <p:nvSpPr>
            <p:cNvPr id="285710" name="Rectangle 16"/>
            <p:cNvSpPr>
              <a:spLocks noChangeArrowheads="1"/>
            </p:cNvSpPr>
            <p:nvPr/>
          </p:nvSpPr>
          <p:spPr bwMode="auto">
            <a:xfrm>
              <a:off x="1187450" y="5156200"/>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85711" name="Oval 17"/>
            <p:cNvSpPr>
              <a:spLocks noChangeArrowheads="1"/>
            </p:cNvSpPr>
            <p:nvPr/>
          </p:nvSpPr>
          <p:spPr bwMode="auto">
            <a:xfrm>
              <a:off x="2627313" y="5156200"/>
              <a:ext cx="936625" cy="936625"/>
            </a:xfrm>
            <a:prstGeom prst="ellipse">
              <a:avLst/>
            </a:prstGeom>
            <a:solidFill>
              <a:srgbClr val="FFFF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a:latin typeface="+mn-ea"/>
                  <a:ea typeface="+mn-ea"/>
                </a:rPr>
                <a:t>非對稱式</a:t>
              </a:r>
            </a:p>
            <a:p>
              <a:pPr algn="ctr" eaLnBrk="1" hangingPunct="1">
                <a:spcBef>
                  <a:spcPct val="0"/>
                </a:spcBef>
                <a:buSzTx/>
                <a:buFontTx/>
                <a:buNone/>
              </a:pPr>
              <a:r>
                <a:rPr kumimoji="0" lang="zh-TW" altLang="en-US" sz="1600" i="0">
                  <a:latin typeface="+mn-ea"/>
                  <a:ea typeface="+mn-ea"/>
                </a:rPr>
                <a:t>加解密</a:t>
              </a:r>
            </a:p>
            <a:p>
              <a:pPr algn="ctr" eaLnBrk="1" hangingPunct="1">
                <a:spcBef>
                  <a:spcPct val="0"/>
                </a:spcBef>
                <a:buSzTx/>
                <a:buFontTx/>
                <a:buNone/>
              </a:pPr>
              <a:r>
                <a:rPr kumimoji="0" lang="zh-TW" altLang="en-US" sz="1600" i="0">
                  <a:latin typeface="+mn-ea"/>
                  <a:ea typeface="+mn-ea"/>
                </a:rPr>
                <a:t>演算法</a:t>
              </a:r>
            </a:p>
          </p:txBody>
        </p:sp>
        <p:sp>
          <p:nvSpPr>
            <p:cNvPr id="285712" name="Rectangle 18"/>
            <p:cNvSpPr>
              <a:spLocks noChangeArrowheads="1"/>
            </p:cNvSpPr>
            <p:nvPr/>
          </p:nvSpPr>
          <p:spPr bwMode="auto">
            <a:xfrm>
              <a:off x="3922713" y="5156200"/>
              <a:ext cx="933450" cy="936625"/>
            </a:xfrm>
            <a:prstGeom prst="rect">
              <a:avLst/>
            </a:prstGeom>
            <a:solidFill>
              <a:srgbClr val="C0C0C0"/>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密文</a:t>
              </a:r>
            </a:p>
          </p:txBody>
        </p:sp>
        <p:sp>
          <p:nvSpPr>
            <p:cNvPr id="285715" name="Rectangle 22"/>
            <p:cNvSpPr>
              <a:spLocks noChangeArrowheads="1"/>
            </p:cNvSpPr>
            <p:nvPr/>
          </p:nvSpPr>
          <p:spPr bwMode="auto">
            <a:xfrm>
              <a:off x="6661150" y="5156200"/>
              <a:ext cx="1008063" cy="936625"/>
            </a:xfrm>
            <a:prstGeom prst="rect">
              <a:avLst/>
            </a:prstGeom>
            <a:solidFill>
              <a:schemeClr val="bg1"/>
            </a:solidFill>
            <a:ln w="9525" algn="ctr">
              <a:solidFill>
                <a:schemeClr val="tx1"/>
              </a:solidFill>
              <a:miter lim="800000"/>
              <a:headEnd/>
              <a:tailEnd/>
            </a:ln>
            <a:effectLst>
              <a:outerShdw dist="35921" dir="2700000" algn="ctr" rotWithShape="0">
                <a:schemeClr val="bg2">
                  <a:alpha val="50000"/>
                </a:schemeClr>
              </a:outerShdw>
            </a:effec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i="0">
                  <a:latin typeface="+mn-ea"/>
                  <a:ea typeface="+mn-ea"/>
                </a:rPr>
                <a:t>明文</a:t>
              </a:r>
            </a:p>
          </p:txBody>
        </p:sp>
        <p:sp>
          <p:nvSpPr>
            <p:cNvPr id="285716" name="Oval 23"/>
            <p:cNvSpPr>
              <a:spLocks noChangeArrowheads="1"/>
            </p:cNvSpPr>
            <p:nvPr/>
          </p:nvSpPr>
          <p:spPr bwMode="auto">
            <a:xfrm>
              <a:off x="5291138" y="5156200"/>
              <a:ext cx="936625" cy="936625"/>
            </a:xfrm>
            <a:prstGeom prst="ellipse">
              <a:avLst/>
            </a:prstGeom>
            <a:solidFill>
              <a:srgbClr val="FFFF00"/>
            </a:solidFill>
            <a:ln w="9525" algn="ctr">
              <a:solidFill>
                <a:schemeClr val="tx1"/>
              </a:solidFill>
              <a:round/>
              <a:headEnd/>
              <a:tailEnd/>
            </a:ln>
            <a:effectLst>
              <a:outerShdw dist="35921" dir="2700000" algn="ctr" rotWithShape="0">
                <a:schemeClr val="bg2">
                  <a:alpha val="50000"/>
                </a:schemeClr>
              </a:outerShdw>
            </a:effectLst>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kumimoji="0" lang="zh-TW" altLang="en-US" sz="1600" i="0">
                  <a:latin typeface="+mn-ea"/>
                  <a:ea typeface="+mn-ea"/>
                </a:rPr>
                <a:t>非對稱式</a:t>
              </a:r>
            </a:p>
            <a:p>
              <a:pPr algn="ctr" eaLnBrk="1" hangingPunct="1">
                <a:spcBef>
                  <a:spcPct val="0"/>
                </a:spcBef>
                <a:buSzTx/>
                <a:buFontTx/>
                <a:buNone/>
              </a:pPr>
              <a:r>
                <a:rPr kumimoji="0" lang="zh-TW" altLang="en-US" sz="1600" i="0">
                  <a:latin typeface="+mn-ea"/>
                  <a:ea typeface="+mn-ea"/>
                </a:rPr>
                <a:t>加解密</a:t>
              </a:r>
            </a:p>
            <a:p>
              <a:pPr algn="ctr" eaLnBrk="1" hangingPunct="1">
                <a:spcBef>
                  <a:spcPct val="0"/>
                </a:spcBef>
                <a:buSzTx/>
                <a:buFontTx/>
                <a:buNone/>
              </a:pPr>
              <a:r>
                <a:rPr kumimoji="0" lang="zh-TW" altLang="en-US" sz="1600" i="0">
                  <a:latin typeface="+mn-ea"/>
                  <a:ea typeface="+mn-ea"/>
                </a:rPr>
                <a:t>演算法</a:t>
              </a:r>
            </a:p>
          </p:txBody>
        </p:sp>
        <p:pic>
          <p:nvPicPr>
            <p:cNvPr id="285719"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7788" y="3343275"/>
              <a:ext cx="2778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20" name="Picture 1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5550" y="3343275"/>
              <a:ext cx="2809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21" name="Picture 2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4438" y="5287963"/>
              <a:ext cx="2778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22" name="Picture 2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8263" y="5287963"/>
              <a:ext cx="280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23" name="Oval 27"/>
            <p:cNvSpPr>
              <a:spLocks noChangeArrowheads="1"/>
            </p:cNvSpPr>
            <p:nvPr/>
          </p:nvSpPr>
          <p:spPr bwMode="auto">
            <a:xfrm>
              <a:off x="900113" y="3068638"/>
              <a:ext cx="360362" cy="360362"/>
            </a:xfrm>
            <a:prstGeom prst="ellipse">
              <a:avLst/>
            </a:prstGeom>
            <a:solidFill>
              <a:srgbClr val="FFFF00"/>
            </a:solidFill>
            <a:ln w="9525">
              <a:solidFill>
                <a:schemeClr val="tx1"/>
              </a:solidFill>
              <a:round/>
              <a:headEnd/>
              <a:tailEnd/>
            </a:ln>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en-US" altLang="zh-TW" sz="1800" b="0" i="0">
                  <a:latin typeface="Arial" panose="020B0604020202020204" pitchFamily="34" charset="0"/>
                </a:rPr>
                <a:t>1</a:t>
              </a:r>
            </a:p>
          </p:txBody>
        </p:sp>
        <p:sp>
          <p:nvSpPr>
            <p:cNvPr id="285724" name="Oval 28"/>
            <p:cNvSpPr>
              <a:spLocks noChangeArrowheads="1"/>
            </p:cNvSpPr>
            <p:nvPr/>
          </p:nvSpPr>
          <p:spPr bwMode="auto">
            <a:xfrm>
              <a:off x="900113" y="5013325"/>
              <a:ext cx="360362" cy="360363"/>
            </a:xfrm>
            <a:prstGeom prst="ellipse">
              <a:avLst/>
            </a:prstGeom>
            <a:solidFill>
              <a:srgbClr val="FFFF00"/>
            </a:solidFill>
            <a:ln w="9525">
              <a:solidFill>
                <a:schemeClr val="tx1"/>
              </a:solidFill>
              <a:round/>
              <a:headEnd/>
              <a:tailEnd/>
            </a:ln>
          </p:spPr>
          <p:txBody>
            <a:bodyPr wrap="none" anchor="ct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lr>
                  <a:srgbClr val="660066"/>
                </a:buClr>
                <a:buSzPct val="65000"/>
                <a:buFont typeface="華康儷中黑"/>
                <a:buChar char="—"/>
                <a:defRPr kumimoji="1" sz="28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SzPct val="65000"/>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SzPct val="65000"/>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SzPct val="65000"/>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SzTx/>
                <a:buFontTx/>
                <a:buNone/>
              </a:pPr>
              <a:r>
                <a:rPr lang="en-US" altLang="zh-TW" sz="1800" b="0" i="0">
                  <a:latin typeface="Arial" panose="020B0604020202020204" pitchFamily="34" charset="0"/>
                </a:rPr>
                <a:t>2</a:t>
              </a:r>
            </a:p>
          </p:txBody>
        </p:sp>
      </p:grpSp>
    </p:spTree>
    <p:extLst>
      <p:ext uri="{BB962C8B-B14F-4D97-AF65-F5344CB8AC3E}">
        <p14:creationId xmlns:p14="http://schemas.microsoft.com/office/powerpoint/2010/main" val="491361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p:nvPr>
        </p:nvSpPr>
        <p:spPr>
          <a:xfrm>
            <a:off x="1115616" y="117028"/>
            <a:ext cx="7458831" cy="935708"/>
          </a:xfrm>
        </p:spPr>
        <p:txBody>
          <a:bodyPr/>
          <a:lstStyle/>
          <a:p>
            <a:r>
              <a:rPr lang="zh-TW" altLang="en-US" dirty="0"/>
              <a:t>非對稱式加解密演算法</a:t>
            </a:r>
            <a:r>
              <a:rPr lang="en-US" altLang="zh-TW" dirty="0"/>
              <a:t>(3/4)</a:t>
            </a:r>
            <a:endParaRPr lang="zh-TW" altLang="en-US" dirty="0"/>
          </a:p>
        </p:txBody>
      </p:sp>
      <p:sp>
        <p:nvSpPr>
          <p:cNvPr id="287748" name="Rectangle 3"/>
          <p:cNvSpPr>
            <a:spLocks noGrp="1" noChangeArrowheads="1"/>
          </p:cNvSpPr>
          <p:nvPr>
            <p:ph type="body" idx="1"/>
          </p:nvPr>
        </p:nvSpPr>
        <p:spPr>
          <a:xfrm>
            <a:off x="590872" y="1052736"/>
            <a:ext cx="8229600" cy="5545137"/>
          </a:xfrm>
        </p:spPr>
        <p:txBody>
          <a:bodyPr/>
          <a:lstStyle/>
          <a:p>
            <a:r>
              <a:rPr lang="en-US" altLang="zh-TW" sz="2600" dirty="0"/>
              <a:t>RSA</a:t>
            </a:r>
          </a:p>
          <a:p>
            <a:pPr lvl="1"/>
            <a:r>
              <a:rPr lang="zh-TW" altLang="en-US" sz="2400" dirty="0"/>
              <a:t>使用最廣泛，也是最有名的演算法</a:t>
            </a:r>
          </a:p>
          <a:p>
            <a:pPr lvl="1"/>
            <a:r>
              <a:rPr lang="zh-TW" altLang="en-US" dirty="0"/>
              <a:t>安全性導因於解因數分解的困難度</a:t>
            </a:r>
            <a:endParaRPr lang="en-US" altLang="zh-TW" dirty="0"/>
          </a:p>
          <a:p>
            <a:pPr lvl="1"/>
            <a:r>
              <a:rPr lang="zh-TW" altLang="en-US" sz="2400" dirty="0"/>
              <a:t>具有</a:t>
            </a:r>
            <a:r>
              <a:rPr lang="zh-TW" altLang="en-US" dirty="0"/>
              <a:t>資料加密與數位簽章</a:t>
            </a:r>
            <a:r>
              <a:rPr lang="zh-TW" altLang="en-US" sz="2400" dirty="0"/>
              <a:t>功能</a:t>
            </a:r>
          </a:p>
          <a:p>
            <a:r>
              <a:rPr lang="en-US" altLang="zh-TW" sz="2600" dirty="0" err="1"/>
              <a:t>ElGamal</a:t>
            </a:r>
            <a:endParaRPr lang="en-US" altLang="zh-TW" sz="2600" dirty="0"/>
          </a:p>
          <a:p>
            <a:pPr lvl="1"/>
            <a:r>
              <a:rPr lang="zh-TW" altLang="en-US" dirty="0"/>
              <a:t>安全性導因於解離散對數的困難度</a:t>
            </a:r>
            <a:endParaRPr lang="en-US" altLang="zh-TW" dirty="0"/>
          </a:p>
          <a:p>
            <a:pPr lvl="1"/>
            <a:r>
              <a:rPr lang="zh-TW" altLang="en-US" dirty="0"/>
              <a:t>具有資料加密與數位簽章功能</a:t>
            </a:r>
          </a:p>
          <a:p>
            <a:pPr lvl="1"/>
            <a:endParaRPr lang="zh-TW" altLang="en-US" dirty="0"/>
          </a:p>
          <a:p>
            <a:pPr lvl="1"/>
            <a:endParaRPr lang="zh-TW" altLang="en-US" sz="2400" dirty="0"/>
          </a:p>
        </p:txBody>
      </p:sp>
    </p:spTree>
    <p:extLst>
      <p:ext uri="{BB962C8B-B14F-4D97-AF65-F5344CB8AC3E}">
        <p14:creationId xmlns:p14="http://schemas.microsoft.com/office/powerpoint/2010/main" val="490343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1"/>
          </p:nvPr>
        </p:nvSpPr>
        <p:spPr>
          <a:xfrm>
            <a:off x="323528" y="1196752"/>
            <a:ext cx="8748464" cy="5472608"/>
          </a:xfrm>
        </p:spPr>
        <p:txBody>
          <a:bodyPr/>
          <a:lstStyle/>
          <a:p>
            <a:pPr lvl="0">
              <a:lnSpc>
                <a:spcPct val="100000"/>
              </a:lnSpc>
            </a:pPr>
            <a:r>
              <a:rPr lang="zh-TW" altLang="en-US" sz="2800" dirty="0"/>
              <a:t>機關</a:t>
            </a:r>
            <a:r>
              <a:rPr lang="zh-TW" altLang="zh-TW" sz="2800" dirty="0"/>
              <a:t>委外辦理</a:t>
            </a:r>
            <a:r>
              <a:rPr lang="zh-TW" altLang="en-US" sz="2800" dirty="0"/>
              <a:t>資通系統</a:t>
            </a:r>
            <a:r>
              <a:rPr lang="zh-TW" altLang="zh-TW" sz="2800" dirty="0"/>
              <a:t>之建置、維運或資通服務之提供，應</a:t>
            </a:r>
            <a:r>
              <a:rPr lang="zh-TW" altLang="zh-TW" sz="2800" dirty="0">
                <a:solidFill>
                  <a:srgbClr val="FF0000"/>
                </a:solidFill>
              </a:rPr>
              <a:t>考量廠商之專業能力與經驗</a:t>
            </a:r>
            <a:r>
              <a:rPr lang="zh-TW" altLang="zh-TW" sz="2800" dirty="0"/>
              <a:t>、委外項目之性質及</a:t>
            </a:r>
            <a:r>
              <a:rPr lang="zh-TW" altLang="en-US" sz="2800" dirty="0"/>
              <a:t>資通安全</a:t>
            </a:r>
            <a:r>
              <a:rPr lang="zh-TW" altLang="zh-TW" sz="2800" dirty="0"/>
              <a:t>需求，選任適當之</a:t>
            </a:r>
            <a:r>
              <a:rPr lang="zh-TW" altLang="en-US" sz="2800" dirty="0"/>
              <a:t>委外</a:t>
            </a:r>
            <a:r>
              <a:rPr lang="zh-TW" altLang="zh-TW" sz="2800" dirty="0"/>
              <a:t>廠商，並</a:t>
            </a:r>
            <a:r>
              <a:rPr lang="zh-TW" altLang="zh-TW" sz="2800" dirty="0">
                <a:solidFill>
                  <a:srgbClr val="FF0000"/>
                </a:solidFill>
              </a:rPr>
              <a:t>監督其</a:t>
            </a:r>
            <a:r>
              <a:rPr lang="zh-TW" altLang="en-US" sz="2800" dirty="0">
                <a:solidFill>
                  <a:srgbClr val="FF0000"/>
                </a:solidFill>
              </a:rPr>
              <a:t>資通安全</a:t>
            </a:r>
            <a:r>
              <a:rPr lang="zh-TW" altLang="zh-TW" sz="2800" dirty="0">
                <a:solidFill>
                  <a:srgbClr val="FF0000"/>
                </a:solidFill>
              </a:rPr>
              <a:t>維護情形</a:t>
            </a:r>
          </a:p>
          <a:p>
            <a:pPr>
              <a:lnSpc>
                <a:spcPct val="100000"/>
              </a:lnSpc>
            </a:pPr>
            <a:r>
              <a:rPr lang="zh-TW" altLang="zh-TW" sz="2800" dirty="0"/>
              <a:t>委外廠商辦理受託業務之相關程序及環境，應具備完善之</a:t>
            </a:r>
            <a:r>
              <a:rPr lang="zh-TW" altLang="en-US" sz="2800" dirty="0">
                <a:solidFill>
                  <a:srgbClr val="FF0000"/>
                </a:solidFill>
              </a:rPr>
              <a:t>資通安全</a:t>
            </a:r>
            <a:r>
              <a:rPr lang="zh-TW" altLang="zh-TW" sz="2800" dirty="0">
                <a:solidFill>
                  <a:srgbClr val="FF0000"/>
                </a:solidFill>
              </a:rPr>
              <a:t>管理措施或通過第三方驗證</a:t>
            </a:r>
          </a:p>
          <a:p>
            <a:pPr>
              <a:lnSpc>
                <a:spcPct val="100000"/>
              </a:lnSpc>
            </a:pPr>
            <a:r>
              <a:rPr lang="zh-TW" altLang="zh-TW" sz="2800" dirty="0"/>
              <a:t>委外廠商應配置</a:t>
            </a:r>
            <a:r>
              <a:rPr lang="zh-TW" altLang="zh-TW" sz="2800" dirty="0">
                <a:solidFill>
                  <a:srgbClr val="FF0000"/>
                </a:solidFill>
              </a:rPr>
              <a:t>充足且經適當訓練</a:t>
            </a:r>
            <a:r>
              <a:rPr lang="zh-TW" altLang="zh-TW" sz="2800" dirty="0"/>
              <a:t>、擁有</a:t>
            </a:r>
            <a:r>
              <a:rPr lang="zh-TW" altLang="zh-TW" sz="2800" dirty="0">
                <a:solidFill>
                  <a:srgbClr val="FF0000"/>
                </a:solidFill>
              </a:rPr>
              <a:t>資</a:t>
            </a:r>
            <a:r>
              <a:rPr lang="zh-TW" altLang="en-US" sz="2800" dirty="0">
                <a:solidFill>
                  <a:srgbClr val="FF0000"/>
                </a:solidFill>
              </a:rPr>
              <a:t>通</a:t>
            </a:r>
            <a:r>
              <a:rPr lang="zh-TW" altLang="zh-TW" sz="2800" dirty="0">
                <a:solidFill>
                  <a:srgbClr val="FF0000"/>
                </a:solidFill>
              </a:rPr>
              <a:t>安全專業證照</a:t>
            </a:r>
            <a:r>
              <a:rPr lang="zh-TW" altLang="zh-TW" sz="2800" dirty="0"/>
              <a:t>或具有</a:t>
            </a:r>
            <a:r>
              <a:rPr lang="zh-TW" altLang="zh-TW" sz="2800" dirty="0">
                <a:solidFill>
                  <a:srgbClr val="FF0000"/>
                </a:solidFill>
              </a:rPr>
              <a:t>類似業務經驗</a:t>
            </a:r>
            <a:r>
              <a:rPr lang="zh-TW" altLang="zh-TW" sz="2800" dirty="0"/>
              <a:t>之</a:t>
            </a:r>
            <a:r>
              <a:rPr lang="zh-TW" altLang="en-US" sz="2800" dirty="0"/>
              <a:t>資通安全</a:t>
            </a:r>
            <a:r>
              <a:rPr lang="zh-TW" altLang="zh-TW" sz="2800" dirty="0"/>
              <a:t>專業人員</a:t>
            </a:r>
          </a:p>
          <a:p>
            <a:pPr>
              <a:lnSpc>
                <a:spcPct val="100000"/>
              </a:lnSpc>
            </a:pPr>
            <a:r>
              <a:rPr lang="zh-TW" altLang="zh-TW" sz="2800" dirty="0"/>
              <a:t>委外廠商辦理受託業務</a:t>
            </a:r>
            <a:r>
              <a:rPr lang="zh-TW" altLang="zh-TW" sz="2800" dirty="0">
                <a:solidFill>
                  <a:srgbClr val="FF0000"/>
                </a:solidFill>
              </a:rPr>
              <a:t>得否複委託</a:t>
            </a:r>
            <a:r>
              <a:rPr lang="zh-TW" altLang="zh-TW" sz="2800" dirty="0"/>
              <a:t>、得</a:t>
            </a:r>
            <a:r>
              <a:rPr lang="zh-TW" altLang="zh-TW" sz="2800" dirty="0">
                <a:solidFill>
                  <a:srgbClr val="FF0000"/>
                </a:solidFill>
              </a:rPr>
              <a:t>複委託之範圍與對象</a:t>
            </a:r>
            <a:r>
              <a:rPr lang="zh-TW" altLang="zh-TW" sz="2800" dirty="0"/>
              <a:t>，及</a:t>
            </a:r>
            <a:r>
              <a:rPr lang="zh-TW" altLang="zh-TW" sz="2800" dirty="0">
                <a:solidFill>
                  <a:srgbClr val="FF0000"/>
                </a:solidFill>
              </a:rPr>
              <a:t>複委託之受託者應具備之</a:t>
            </a:r>
            <a:r>
              <a:rPr lang="zh-TW" altLang="en-US" sz="2800" dirty="0">
                <a:solidFill>
                  <a:srgbClr val="FF0000"/>
                </a:solidFill>
              </a:rPr>
              <a:t>資通安全</a:t>
            </a:r>
            <a:r>
              <a:rPr lang="zh-TW" altLang="zh-TW" sz="2800" dirty="0">
                <a:solidFill>
                  <a:srgbClr val="FF0000"/>
                </a:solidFill>
              </a:rPr>
              <a:t>維護措施</a:t>
            </a:r>
            <a:endParaRPr lang="en-US" altLang="zh-TW" sz="2800" dirty="0">
              <a:solidFill>
                <a:srgbClr val="FF0000"/>
              </a:solidFill>
            </a:endParaRPr>
          </a:p>
        </p:txBody>
      </p:sp>
      <p:sp>
        <p:nvSpPr>
          <p:cNvPr id="62466" name="Rectangle 6"/>
          <p:cNvSpPr>
            <a:spLocks noGrp="1" noChangeArrowheads="1"/>
          </p:cNvSpPr>
          <p:nvPr>
            <p:ph type="title"/>
          </p:nvPr>
        </p:nvSpPr>
        <p:spPr/>
        <p:txBody>
          <a:bodyPr/>
          <a:lstStyle/>
          <a:p>
            <a:pPr eaLnBrk="1" hangingPunct="1"/>
            <a:r>
              <a:rPr lang="zh-TW" altLang="en-US" dirty="0"/>
              <a:t>政府資訊</a:t>
            </a:r>
            <a:r>
              <a:rPr lang="zh-CN" altLang="en-US" dirty="0"/>
              <a:t>委外</a:t>
            </a:r>
            <a:r>
              <a:rPr lang="zh-TW" altLang="en-US" dirty="0"/>
              <a:t>原則</a:t>
            </a:r>
            <a:r>
              <a:rPr lang="en-US" altLang="zh-TW" dirty="0"/>
              <a:t>(1/3)</a:t>
            </a:r>
          </a:p>
        </p:txBody>
      </p:sp>
    </p:spTree>
    <p:extLst>
      <p:ext uri="{BB962C8B-B14F-4D97-AF65-F5344CB8AC3E}">
        <p14:creationId xmlns:p14="http://schemas.microsoft.com/office/powerpoint/2010/main" val="1917256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2"/>
          <p:cNvSpPr>
            <a:spLocks noGrp="1" noChangeArrowheads="1"/>
          </p:cNvSpPr>
          <p:nvPr>
            <p:ph type="title"/>
          </p:nvPr>
        </p:nvSpPr>
        <p:spPr>
          <a:xfrm>
            <a:off x="1115616" y="117028"/>
            <a:ext cx="7458831" cy="935708"/>
          </a:xfrm>
        </p:spPr>
        <p:txBody>
          <a:bodyPr/>
          <a:lstStyle/>
          <a:p>
            <a:r>
              <a:rPr lang="zh-TW" altLang="en-US" dirty="0"/>
              <a:t>非對稱式加解密演算法</a:t>
            </a:r>
            <a:r>
              <a:rPr lang="en-US" altLang="zh-TW" dirty="0"/>
              <a:t>(4/4)</a:t>
            </a:r>
            <a:endParaRPr lang="zh-TW" altLang="en-US" dirty="0"/>
          </a:p>
        </p:txBody>
      </p:sp>
      <p:sp>
        <p:nvSpPr>
          <p:cNvPr id="289796" name="Rectangle 3"/>
          <p:cNvSpPr>
            <a:spLocks noGrp="1" noChangeArrowheads="1"/>
          </p:cNvSpPr>
          <p:nvPr>
            <p:ph type="body" idx="1"/>
          </p:nvPr>
        </p:nvSpPr>
        <p:spPr>
          <a:xfrm>
            <a:off x="611559" y="1052736"/>
            <a:ext cx="8071271" cy="5229320"/>
          </a:xfrm>
        </p:spPr>
        <p:txBody>
          <a:bodyPr/>
          <a:lstStyle/>
          <a:p>
            <a:pPr algn="just"/>
            <a:r>
              <a:rPr lang="zh-TW" altLang="en-US" dirty="0"/>
              <a:t>優點</a:t>
            </a:r>
          </a:p>
          <a:p>
            <a:pPr lvl="1" algn="just"/>
            <a:r>
              <a:rPr lang="zh-TW" altLang="en-US" sz="2400" dirty="0"/>
              <a:t>金鑰管理較容易，每個人兩把金鑰，</a:t>
            </a:r>
            <a:r>
              <a:rPr lang="en-US" altLang="zh-TW" sz="2200" dirty="0"/>
              <a:t>1,000</a:t>
            </a:r>
            <a:r>
              <a:rPr lang="zh-TW" altLang="en-US" sz="2400" dirty="0"/>
              <a:t>個人也只要</a:t>
            </a:r>
            <a:r>
              <a:rPr lang="en-US" altLang="zh-TW" sz="2200" dirty="0"/>
              <a:t>2,000</a:t>
            </a:r>
            <a:r>
              <a:rPr lang="zh-TW" altLang="en-US" sz="2400" dirty="0"/>
              <a:t>把金鑰</a:t>
            </a:r>
          </a:p>
          <a:p>
            <a:pPr lvl="1" algn="just"/>
            <a:r>
              <a:rPr lang="zh-TW" altLang="en-US" sz="2400" dirty="0"/>
              <a:t>公開金鑰可以任意公開傳送，不需額外的保護機制</a:t>
            </a:r>
          </a:p>
          <a:p>
            <a:pPr algn="just"/>
            <a:r>
              <a:rPr lang="zh-TW" altLang="en-US" dirty="0"/>
              <a:t>缺點</a:t>
            </a:r>
          </a:p>
          <a:p>
            <a:pPr lvl="1" algn="just"/>
            <a:r>
              <a:rPr lang="zh-TW" altLang="en-US" sz="2400" dirty="0"/>
              <a:t>加解密速度比對稱式加解密演算法慢</a:t>
            </a:r>
            <a:endParaRPr lang="en-US" altLang="zh-TW" sz="2400" dirty="0"/>
          </a:p>
        </p:txBody>
      </p:sp>
    </p:spTree>
    <p:extLst>
      <p:ext uri="{BB962C8B-B14F-4D97-AF65-F5344CB8AC3E}">
        <p14:creationId xmlns:p14="http://schemas.microsoft.com/office/powerpoint/2010/main" val="13358533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數位信封</a:t>
            </a:r>
          </a:p>
        </p:txBody>
      </p:sp>
      <p:sp>
        <p:nvSpPr>
          <p:cNvPr id="3" name="內容版面配置區 2"/>
          <p:cNvSpPr>
            <a:spLocks noGrp="1"/>
          </p:cNvSpPr>
          <p:nvPr>
            <p:ph idx="1"/>
          </p:nvPr>
        </p:nvSpPr>
        <p:spPr>
          <a:xfrm>
            <a:off x="578433" y="1080000"/>
            <a:ext cx="8071271" cy="1244702"/>
          </a:xfrm>
        </p:spPr>
        <p:txBody>
          <a:bodyPr/>
          <a:lstStyle/>
          <a:p>
            <a:r>
              <a:rPr lang="zh-TW" altLang="en-US" dirty="0"/>
              <a:t>結合對稱式與非對稱式加解密演算法的優點</a:t>
            </a:r>
            <a:endParaRPr lang="en-US" altLang="zh-TW" dirty="0"/>
          </a:p>
          <a:p>
            <a:r>
              <a:rPr lang="zh-TW" altLang="en-US" dirty="0"/>
              <a:t>如同將資料裝入信封，只有接收者才能拆開信封</a:t>
            </a:r>
          </a:p>
        </p:txBody>
      </p:sp>
      <p:grpSp>
        <p:nvGrpSpPr>
          <p:cNvPr id="1144" name="Group 297"/>
          <p:cNvGrpSpPr>
            <a:grpSpLocks/>
          </p:cNvGrpSpPr>
          <p:nvPr/>
        </p:nvGrpSpPr>
        <p:grpSpPr bwMode="auto">
          <a:xfrm>
            <a:off x="755575" y="2268540"/>
            <a:ext cx="7656999" cy="4107984"/>
            <a:chOff x="843" y="1602"/>
            <a:chExt cx="4332" cy="2468"/>
          </a:xfrm>
        </p:grpSpPr>
        <p:sp>
          <p:nvSpPr>
            <p:cNvPr id="1363" name="Rectangle 246"/>
            <p:cNvSpPr>
              <a:spLocks noChangeArrowheads="1"/>
            </p:cNvSpPr>
            <p:nvPr/>
          </p:nvSpPr>
          <p:spPr bwMode="auto">
            <a:xfrm>
              <a:off x="843" y="1602"/>
              <a:ext cx="4332" cy="10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4" name="Rectangle 247"/>
            <p:cNvSpPr>
              <a:spLocks noChangeArrowheads="1"/>
            </p:cNvSpPr>
            <p:nvPr/>
          </p:nvSpPr>
          <p:spPr bwMode="auto">
            <a:xfrm>
              <a:off x="843" y="1704"/>
              <a:ext cx="4332" cy="87"/>
            </a:xfrm>
            <a:prstGeom prst="rect">
              <a:avLst/>
            </a:prstGeom>
            <a:solidFill>
              <a:srgbClr val="CEFF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5" name="Rectangle 248"/>
            <p:cNvSpPr>
              <a:spLocks noChangeArrowheads="1"/>
            </p:cNvSpPr>
            <p:nvPr/>
          </p:nvSpPr>
          <p:spPr bwMode="auto">
            <a:xfrm>
              <a:off x="843" y="1791"/>
              <a:ext cx="4332" cy="58"/>
            </a:xfrm>
            <a:prstGeom prst="rect">
              <a:avLst/>
            </a:prstGeom>
            <a:solidFill>
              <a:srgbClr val="D0FF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6" name="Rectangle 249"/>
            <p:cNvSpPr>
              <a:spLocks noChangeArrowheads="1"/>
            </p:cNvSpPr>
            <p:nvPr/>
          </p:nvSpPr>
          <p:spPr bwMode="auto">
            <a:xfrm>
              <a:off x="843" y="1849"/>
              <a:ext cx="4332" cy="48"/>
            </a:xfrm>
            <a:prstGeom prst="rect">
              <a:avLst/>
            </a:prstGeom>
            <a:solidFill>
              <a:srgbClr val="D2FF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7" name="Rectangle 250"/>
            <p:cNvSpPr>
              <a:spLocks noChangeArrowheads="1"/>
            </p:cNvSpPr>
            <p:nvPr/>
          </p:nvSpPr>
          <p:spPr bwMode="auto">
            <a:xfrm>
              <a:off x="843" y="1897"/>
              <a:ext cx="4332" cy="39"/>
            </a:xfrm>
            <a:prstGeom prst="rect">
              <a:avLst/>
            </a:prstGeom>
            <a:solidFill>
              <a:srgbClr val="D4FF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8" name="Rectangle 251"/>
            <p:cNvSpPr>
              <a:spLocks noChangeArrowheads="1"/>
            </p:cNvSpPr>
            <p:nvPr/>
          </p:nvSpPr>
          <p:spPr bwMode="auto">
            <a:xfrm>
              <a:off x="843" y="1936"/>
              <a:ext cx="4332" cy="38"/>
            </a:xfrm>
            <a:prstGeom prst="rect">
              <a:avLst/>
            </a:prstGeom>
            <a:solidFill>
              <a:srgbClr val="D6FF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69" name="Rectangle 252"/>
            <p:cNvSpPr>
              <a:spLocks noChangeArrowheads="1"/>
            </p:cNvSpPr>
            <p:nvPr/>
          </p:nvSpPr>
          <p:spPr bwMode="auto">
            <a:xfrm>
              <a:off x="843" y="1974"/>
              <a:ext cx="4332" cy="38"/>
            </a:xfrm>
            <a:prstGeom prst="rect">
              <a:avLst/>
            </a:prstGeom>
            <a:solidFill>
              <a:srgbClr val="D8FF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0" name="Rectangle 253"/>
            <p:cNvSpPr>
              <a:spLocks noChangeArrowheads="1"/>
            </p:cNvSpPr>
            <p:nvPr/>
          </p:nvSpPr>
          <p:spPr bwMode="auto">
            <a:xfrm>
              <a:off x="843" y="2012"/>
              <a:ext cx="4332" cy="30"/>
            </a:xfrm>
            <a:prstGeom prst="rect">
              <a:avLst/>
            </a:prstGeom>
            <a:solidFill>
              <a:srgbClr val="DAF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1" name="Rectangle 254"/>
            <p:cNvSpPr>
              <a:spLocks noChangeArrowheads="1"/>
            </p:cNvSpPr>
            <p:nvPr/>
          </p:nvSpPr>
          <p:spPr bwMode="auto">
            <a:xfrm>
              <a:off x="843" y="2042"/>
              <a:ext cx="4332" cy="38"/>
            </a:xfrm>
            <a:prstGeom prst="rect">
              <a:avLst/>
            </a:prstGeom>
            <a:solidFill>
              <a:srgbClr val="DCF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2" name="Rectangle 255"/>
            <p:cNvSpPr>
              <a:spLocks noChangeArrowheads="1"/>
            </p:cNvSpPr>
            <p:nvPr/>
          </p:nvSpPr>
          <p:spPr bwMode="auto">
            <a:xfrm>
              <a:off x="843" y="2080"/>
              <a:ext cx="4332" cy="30"/>
            </a:xfrm>
            <a:prstGeom prst="rect">
              <a:avLst/>
            </a:prstGeom>
            <a:solidFill>
              <a:srgbClr val="DEF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3" name="Rectangle 256"/>
            <p:cNvSpPr>
              <a:spLocks noChangeArrowheads="1"/>
            </p:cNvSpPr>
            <p:nvPr/>
          </p:nvSpPr>
          <p:spPr bwMode="auto">
            <a:xfrm>
              <a:off x="843" y="2110"/>
              <a:ext cx="4332" cy="28"/>
            </a:xfrm>
            <a:prstGeom prst="rect">
              <a:avLst/>
            </a:prstGeom>
            <a:solidFill>
              <a:srgbClr val="E0FF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4" name="Rectangle 257"/>
            <p:cNvSpPr>
              <a:spLocks noChangeArrowheads="1"/>
            </p:cNvSpPr>
            <p:nvPr/>
          </p:nvSpPr>
          <p:spPr bwMode="auto">
            <a:xfrm>
              <a:off x="843" y="2138"/>
              <a:ext cx="4332" cy="30"/>
            </a:xfrm>
            <a:prstGeom prst="rect">
              <a:avLst/>
            </a:prstGeom>
            <a:solidFill>
              <a:srgbClr val="E2FF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5" name="Rectangle 258"/>
            <p:cNvSpPr>
              <a:spLocks noChangeArrowheads="1"/>
            </p:cNvSpPr>
            <p:nvPr/>
          </p:nvSpPr>
          <p:spPr bwMode="auto">
            <a:xfrm>
              <a:off x="843" y="2168"/>
              <a:ext cx="4332" cy="27"/>
            </a:xfrm>
            <a:prstGeom prst="rect">
              <a:avLst/>
            </a:prstGeom>
            <a:solidFill>
              <a:srgbClr val="E4FF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6" name="Rectangle 259"/>
            <p:cNvSpPr>
              <a:spLocks noChangeArrowheads="1"/>
            </p:cNvSpPr>
            <p:nvPr/>
          </p:nvSpPr>
          <p:spPr bwMode="auto">
            <a:xfrm>
              <a:off x="843" y="2195"/>
              <a:ext cx="4332" cy="30"/>
            </a:xfrm>
            <a:prstGeom prst="rect">
              <a:avLst/>
            </a:prstGeom>
            <a:solidFill>
              <a:srgbClr val="E6FF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7" name="Rectangle 260"/>
            <p:cNvSpPr>
              <a:spLocks noChangeArrowheads="1"/>
            </p:cNvSpPr>
            <p:nvPr/>
          </p:nvSpPr>
          <p:spPr bwMode="auto">
            <a:xfrm>
              <a:off x="843" y="2225"/>
              <a:ext cx="4332" cy="28"/>
            </a:xfrm>
            <a:prstGeom prst="rect">
              <a:avLst/>
            </a:prstGeom>
            <a:solidFill>
              <a:srgbClr val="E8FF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8" name="Rectangle 261"/>
            <p:cNvSpPr>
              <a:spLocks noChangeArrowheads="1"/>
            </p:cNvSpPr>
            <p:nvPr/>
          </p:nvSpPr>
          <p:spPr bwMode="auto">
            <a:xfrm>
              <a:off x="843" y="2253"/>
              <a:ext cx="4332" cy="30"/>
            </a:xfrm>
            <a:prstGeom prst="rect">
              <a:avLst/>
            </a:prstGeom>
            <a:solidFill>
              <a:srgbClr val="EAFF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79" name="Rectangle 262"/>
            <p:cNvSpPr>
              <a:spLocks noChangeArrowheads="1"/>
            </p:cNvSpPr>
            <p:nvPr/>
          </p:nvSpPr>
          <p:spPr bwMode="auto">
            <a:xfrm>
              <a:off x="843" y="2283"/>
              <a:ext cx="4332" cy="29"/>
            </a:xfrm>
            <a:prstGeom prst="rect">
              <a:avLst/>
            </a:prstGeom>
            <a:solidFill>
              <a:srgbClr val="ECFF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0" name="Rectangle 263"/>
            <p:cNvSpPr>
              <a:spLocks noChangeArrowheads="1"/>
            </p:cNvSpPr>
            <p:nvPr/>
          </p:nvSpPr>
          <p:spPr bwMode="auto">
            <a:xfrm>
              <a:off x="843" y="2312"/>
              <a:ext cx="4332" cy="39"/>
            </a:xfrm>
            <a:prstGeom prst="rect">
              <a:avLst/>
            </a:prstGeom>
            <a:solidFill>
              <a:srgbClr val="EEFF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1" name="Rectangle 264"/>
            <p:cNvSpPr>
              <a:spLocks noChangeArrowheads="1"/>
            </p:cNvSpPr>
            <p:nvPr/>
          </p:nvSpPr>
          <p:spPr bwMode="auto">
            <a:xfrm>
              <a:off x="843" y="2351"/>
              <a:ext cx="4332" cy="27"/>
            </a:xfrm>
            <a:prstGeom prst="rect">
              <a:avLst/>
            </a:prstGeom>
            <a:solidFill>
              <a:srgbClr val="F0FF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2" name="Rectangle 265"/>
            <p:cNvSpPr>
              <a:spLocks noChangeArrowheads="1"/>
            </p:cNvSpPr>
            <p:nvPr/>
          </p:nvSpPr>
          <p:spPr bwMode="auto">
            <a:xfrm>
              <a:off x="843" y="2378"/>
              <a:ext cx="4332" cy="39"/>
            </a:xfrm>
            <a:prstGeom prst="rect">
              <a:avLst/>
            </a:prstGeom>
            <a:solidFill>
              <a:srgbClr val="F2FF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3" name="Rectangle 266"/>
            <p:cNvSpPr>
              <a:spLocks noChangeArrowheads="1"/>
            </p:cNvSpPr>
            <p:nvPr/>
          </p:nvSpPr>
          <p:spPr bwMode="auto">
            <a:xfrm>
              <a:off x="843" y="2417"/>
              <a:ext cx="4332" cy="40"/>
            </a:xfrm>
            <a:prstGeom prst="rect">
              <a:avLst/>
            </a:prstGeom>
            <a:solidFill>
              <a:srgbClr val="F4F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4" name="Rectangle 267"/>
            <p:cNvSpPr>
              <a:spLocks noChangeArrowheads="1"/>
            </p:cNvSpPr>
            <p:nvPr/>
          </p:nvSpPr>
          <p:spPr bwMode="auto">
            <a:xfrm>
              <a:off x="843" y="2457"/>
              <a:ext cx="4332" cy="47"/>
            </a:xfrm>
            <a:prstGeom prst="rect">
              <a:avLst/>
            </a:prstGeom>
            <a:solidFill>
              <a:srgbClr val="F6FF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5" name="Rectangle 268"/>
            <p:cNvSpPr>
              <a:spLocks noChangeArrowheads="1"/>
            </p:cNvSpPr>
            <p:nvPr/>
          </p:nvSpPr>
          <p:spPr bwMode="auto">
            <a:xfrm>
              <a:off x="843" y="2504"/>
              <a:ext cx="4332" cy="57"/>
            </a:xfrm>
            <a:prstGeom prst="rect">
              <a:avLst/>
            </a:prstGeom>
            <a:solidFill>
              <a:srgbClr val="F8FF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6" name="Rectangle 269"/>
            <p:cNvSpPr>
              <a:spLocks noChangeArrowheads="1"/>
            </p:cNvSpPr>
            <p:nvPr/>
          </p:nvSpPr>
          <p:spPr bwMode="auto">
            <a:xfrm>
              <a:off x="843" y="2561"/>
              <a:ext cx="4332" cy="60"/>
            </a:xfrm>
            <a:prstGeom prst="rect">
              <a:avLst/>
            </a:prstGeom>
            <a:solidFill>
              <a:srgbClr val="FAFF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7" name="Rectangle 270"/>
            <p:cNvSpPr>
              <a:spLocks noChangeArrowheads="1"/>
            </p:cNvSpPr>
            <p:nvPr/>
          </p:nvSpPr>
          <p:spPr bwMode="auto">
            <a:xfrm>
              <a:off x="843" y="2621"/>
              <a:ext cx="4332" cy="96"/>
            </a:xfrm>
            <a:prstGeom prst="rect">
              <a:avLst/>
            </a:prstGeom>
            <a:solidFill>
              <a:srgbClr val="FC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8" name="Rectangle 271"/>
            <p:cNvSpPr>
              <a:spLocks noChangeArrowheads="1"/>
            </p:cNvSpPr>
            <p:nvPr/>
          </p:nvSpPr>
          <p:spPr bwMode="auto">
            <a:xfrm>
              <a:off x="843" y="2717"/>
              <a:ext cx="4332" cy="289"/>
            </a:xfrm>
            <a:prstGeom prst="rect">
              <a:avLst/>
            </a:prstGeom>
            <a:solidFill>
              <a:srgbClr val="FEFF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89" name="Rectangle 272"/>
            <p:cNvSpPr>
              <a:spLocks noChangeArrowheads="1"/>
            </p:cNvSpPr>
            <p:nvPr/>
          </p:nvSpPr>
          <p:spPr bwMode="auto">
            <a:xfrm>
              <a:off x="843" y="3006"/>
              <a:ext cx="4332" cy="88"/>
            </a:xfrm>
            <a:prstGeom prst="rect">
              <a:avLst/>
            </a:prstGeom>
            <a:solidFill>
              <a:srgbClr val="FC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0" name="Rectangle 273"/>
            <p:cNvSpPr>
              <a:spLocks noChangeArrowheads="1"/>
            </p:cNvSpPr>
            <p:nvPr/>
          </p:nvSpPr>
          <p:spPr bwMode="auto">
            <a:xfrm>
              <a:off x="843" y="3094"/>
              <a:ext cx="4332" cy="46"/>
            </a:xfrm>
            <a:prstGeom prst="rect">
              <a:avLst/>
            </a:prstGeom>
            <a:solidFill>
              <a:srgbClr val="FAFF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1" name="Rectangle 274"/>
            <p:cNvSpPr>
              <a:spLocks noChangeArrowheads="1"/>
            </p:cNvSpPr>
            <p:nvPr/>
          </p:nvSpPr>
          <p:spPr bwMode="auto">
            <a:xfrm>
              <a:off x="843" y="3140"/>
              <a:ext cx="4332" cy="58"/>
            </a:xfrm>
            <a:prstGeom prst="rect">
              <a:avLst/>
            </a:prstGeom>
            <a:solidFill>
              <a:srgbClr val="F8FF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2" name="Rectangle 275"/>
            <p:cNvSpPr>
              <a:spLocks noChangeArrowheads="1"/>
            </p:cNvSpPr>
            <p:nvPr/>
          </p:nvSpPr>
          <p:spPr bwMode="auto">
            <a:xfrm>
              <a:off x="843" y="3198"/>
              <a:ext cx="4332" cy="40"/>
            </a:xfrm>
            <a:prstGeom prst="rect">
              <a:avLst/>
            </a:prstGeom>
            <a:solidFill>
              <a:srgbClr val="F6FF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3" name="Rectangle 276"/>
            <p:cNvSpPr>
              <a:spLocks noChangeArrowheads="1"/>
            </p:cNvSpPr>
            <p:nvPr/>
          </p:nvSpPr>
          <p:spPr bwMode="auto">
            <a:xfrm>
              <a:off x="843" y="3238"/>
              <a:ext cx="4332" cy="39"/>
            </a:xfrm>
            <a:prstGeom prst="rect">
              <a:avLst/>
            </a:prstGeom>
            <a:solidFill>
              <a:srgbClr val="F4FF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4" name="Rectangle 277"/>
            <p:cNvSpPr>
              <a:spLocks noChangeArrowheads="1"/>
            </p:cNvSpPr>
            <p:nvPr/>
          </p:nvSpPr>
          <p:spPr bwMode="auto">
            <a:xfrm>
              <a:off x="843" y="3277"/>
              <a:ext cx="4332" cy="38"/>
            </a:xfrm>
            <a:prstGeom prst="rect">
              <a:avLst/>
            </a:prstGeom>
            <a:solidFill>
              <a:srgbClr val="F2FF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5" name="Rectangle 278"/>
            <p:cNvSpPr>
              <a:spLocks noChangeArrowheads="1"/>
            </p:cNvSpPr>
            <p:nvPr/>
          </p:nvSpPr>
          <p:spPr bwMode="auto">
            <a:xfrm>
              <a:off x="843" y="3315"/>
              <a:ext cx="4332" cy="28"/>
            </a:xfrm>
            <a:prstGeom prst="rect">
              <a:avLst/>
            </a:prstGeom>
            <a:solidFill>
              <a:srgbClr val="F0FF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6" name="Rectangle 279"/>
            <p:cNvSpPr>
              <a:spLocks noChangeArrowheads="1"/>
            </p:cNvSpPr>
            <p:nvPr/>
          </p:nvSpPr>
          <p:spPr bwMode="auto">
            <a:xfrm>
              <a:off x="843" y="3343"/>
              <a:ext cx="4332" cy="29"/>
            </a:xfrm>
            <a:prstGeom prst="rect">
              <a:avLst/>
            </a:prstGeom>
            <a:solidFill>
              <a:srgbClr val="EEFF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7" name="Rectangle 280"/>
            <p:cNvSpPr>
              <a:spLocks noChangeArrowheads="1"/>
            </p:cNvSpPr>
            <p:nvPr/>
          </p:nvSpPr>
          <p:spPr bwMode="auto">
            <a:xfrm>
              <a:off x="843" y="3372"/>
              <a:ext cx="4332" cy="30"/>
            </a:xfrm>
            <a:prstGeom prst="rect">
              <a:avLst/>
            </a:prstGeom>
            <a:solidFill>
              <a:srgbClr val="ECFF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8" name="Rectangle 281"/>
            <p:cNvSpPr>
              <a:spLocks noChangeArrowheads="1"/>
            </p:cNvSpPr>
            <p:nvPr/>
          </p:nvSpPr>
          <p:spPr bwMode="auto">
            <a:xfrm>
              <a:off x="843" y="3402"/>
              <a:ext cx="4332" cy="38"/>
            </a:xfrm>
            <a:prstGeom prst="rect">
              <a:avLst/>
            </a:prstGeom>
            <a:solidFill>
              <a:srgbClr val="EAFF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99" name="Rectangle 282"/>
            <p:cNvSpPr>
              <a:spLocks noChangeArrowheads="1"/>
            </p:cNvSpPr>
            <p:nvPr/>
          </p:nvSpPr>
          <p:spPr bwMode="auto">
            <a:xfrm>
              <a:off x="843" y="3440"/>
              <a:ext cx="4332" cy="20"/>
            </a:xfrm>
            <a:prstGeom prst="rect">
              <a:avLst/>
            </a:prstGeom>
            <a:solidFill>
              <a:srgbClr val="E8FF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0" name="Rectangle 283"/>
            <p:cNvSpPr>
              <a:spLocks noChangeArrowheads="1"/>
            </p:cNvSpPr>
            <p:nvPr/>
          </p:nvSpPr>
          <p:spPr bwMode="auto">
            <a:xfrm>
              <a:off x="843" y="3460"/>
              <a:ext cx="4332" cy="38"/>
            </a:xfrm>
            <a:prstGeom prst="rect">
              <a:avLst/>
            </a:prstGeom>
            <a:solidFill>
              <a:srgbClr val="E6FF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1" name="Rectangle 284"/>
            <p:cNvSpPr>
              <a:spLocks noChangeArrowheads="1"/>
            </p:cNvSpPr>
            <p:nvPr/>
          </p:nvSpPr>
          <p:spPr bwMode="auto">
            <a:xfrm>
              <a:off x="843" y="3498"/>
              <a:ext cx="4332" cy="28"/>
            </a:xfrm>
            <a:prstGeom prst="rect">
              <a:avLst/>
            </a:prstGeom>
            <a:solidFill>
              <a:srgbClr val="E4FF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2" name="Rectangle 285"/>
            <p:cNvSpPr>
              <a:spLocks noChangeArrowheads="1"/>
            </p:cNvSpPr>
            <p:nvPr/>
          </p:nvSpPr>
          <p:spPr bwMode="auto">
            <a:xfrm>
              <a:off x="843" y="3526"/>
              <a:ext cx="4332" cy="29"/>
            </a:xfrm>
            <a:prstGeom prst="rect">
              <a:avLst/>
            </a:prstGeom>
            <a:solidFill>
              <a:srgbClr val="E2FF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3" name="Rectangle 286"/>
            <p:cNvSpPr>
              <a:spLocks noChangeArrowheads="1"/>
            </p:cNvSpPr>
            <p:nvPr/>
          </p:nvSpPr>
          <p:spPr bwMode="auto">
            <a:xfrm>
              <a:off x="843" y="3555"/>
              <a:ext cx="4332" cy="30"/>
            </a:xfrm>
            <a:prstGeom prst="rect">
              <a:avLst/>
            </a:prstGeom>
            <a:solidFill>
              <a:srgbClr val="E0FF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4" name="Rectangle 287"/>
            <p:cNvSpPr>
              <a:spLocks noChangeArrowheads="1"/>
            </p:cNvSpPr>
            <p:nvPr/>
          </p:nvSpPr>
          <p:spPr bwMode="auto">
            <a:xfrm>
              <a:off x="843" y="3585"/>
              <a:ext cx="4332" cy="28"/>
            </a:xfrm>
            <a:prstGeom prst="rect">
              <a:avLst/>
            </a:prstGeom>
            <a:solidFill>
              <a:srgbClr val="DEF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7" name="Rectangle 288"/>
            <p:cNvSpPr>
              <a:spLocks noChangeArrowheads="1"/>
            </p:cNvSpPr>
            <p:nvPr/>
          </p:nvSpPr>
          <p:spPr bwMode="auto">
            <a:xfrm>
              <a:off x="843" y="3613"/>
              <a:ext cx="4332" cy="30"/>
            </a:xfrm>
            <a:prstGeom prst="rect">
              <a:avLst/>
            </a:prstGeom>
            <a:solidFill>
              <a:srgbClr val="DCF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0" name="Rectangle 289"/>
            <p:cNvSpPr>
              <a:spLocks noChangeArrowheads="1"/>
            </p:cNvSpPr>
            <p:nvPr/>
          </p:nvSpPr>
          <p:spPr bwMode="auto">
            <a:xfrm>
              <a:off x="843" y="3643"/>
              <a:ext cx="4332" cy="38"/>
            </a:xfrm>
            <a:prstGeom prst="rect">
              <a:avLst/>
            </a:prstGeom>
            <a:solidFill>
              <a:srgbClr val="DAF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1" name="Rectangle 290"/>
            <p:cNvSpPr>
              <a:spLocks noChangeArrowheads="1"/>
            </p:cNvSpPr>
            <p:nvPr/>
          </p:nvSpPr>
          <p:spPr bwMode="auto">
            <a:xfrm>
              <a:off x="843" y="3681"/>
              <a:ext cx="4332" cy="38"/>
            </a:xfrm>
            <a:prstGeom prst="rect">
              <a:avLst/>
            </a:prstGeom>
            <a:solidFill>
              <a:srgbClr val="D8FF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2" name="Rectangle 291"/>
            <p:cNvSpPr>
              <a:spLocks noChangeArrowheads="1"/>
            </p:cNvSpPr>
            <p:nvPr/>
          </p:nvSpPr>
          <p:spPr bwMode="auto">
            <a:xfrm>
              <a:off x="843" y="3719"/>
              <a:ext cx="4332" cy="39"/>
            </a:xfrm>
            <a:prstGeom prst="rect">
              <a:avLst/>
            </a:prstGeom>
            <a:solidFill>
              <a:srgbClr val="D6FF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3" name="Rectangle 292"/>
            <p:cNvSpPr>
              <a:spLocks noChangeArrowheads="1"/>
            </p:cNvSpPr>
            <p:nvPr/>
          </p:nvSpPr>
          <p:spPr bwMode="auto">
            <a:xfrm>
              <a:off x="843" y="3758"/>
              <a:ext cx="4332" cy="49"/>
            </a:xfrm>
            <a:prstGeom prst="rect">
              <a:avLst/>
            </a:prstGeom>
            <a:solidFill>
              <a:srgbClr val="D4FF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4" name="Rectangle 293"/>
            <p:cNvSpPr>
              <a:spLocks noChangeArrowheads="1"/>
            </p:cNvSpPr>
            <p:nvPr/>
          </p:nvSpPr>
          <p:spPr bwMode="auto">
            <a:xfrm>
              <a:off x="843" y="3807"/>
              <a:ext cx="4332" cy="46"/>
            </a:xfrm>
            <a:prstGeom prst="rect">
              <a:avLst/>
            </a:prstGeom>
            <a:solidFill>
              <a:srgbClr val="D2FF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5" name="Rectangle 294"/>
            <p:cNvSpPr>
              <a:spLocks noChangeArrowheads="1"/>
            </p:cNvSpPr>
            <p:nvPr/>
          </p:nvSpPr>
          <p:spPr bwMode="auto">
            <a:xfrm>
              <a:off x="843" y="3853"/>
              <a:ext cx="4332" cy="68"/>
            </a:xfrm>
            <a:prstGeom prst="rect">
              <a:avLst/>
            </a:prstGeom>
            <a:solidFill>
              <a:srgbClr val="D0FF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6" name="Rectangle 295"/>
            <p:cNvSpPr>
              <a:spLocks noChangeArrowheads="1"/>
            </p:cNvSpPr>
            <p:nvPr/>
          </p:nvSpPr>
          <p:spPr bwMode="auto">
            <a:xfrm>
              <a:off x="843" y="3921"/>
              <a:ext cx="4332" cy="107"/>
            </a:xfrm>
            <a:prstGeom prst="rect">
              <a:avLst/>
            </a:prstGeom>
            <a:solidFill>
              <a:srgbClr val="CEFF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87" name="Rectangle 296"/>
            <p:cNvSpPr>
              <a:spLocks noChangeArrowheads="1"/>
            </p:cNvSpPr>
            <p:nvPr/>
          </p:nvSpPr>
          <p:spPr bwMode="auto">
            <a:xfrm>
              <a:off x="843" y="4028"/>
              <a:ext cx="4332" cy="4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grpSp>
        <p:nvGrpSpPr>
          <p:cNvPr id="1295" name="群組 1294"/>
          <p:cNvGrpSpPr/>
          <p:nvPr/>
        </p:nvGrpSpPr>
        <p:grpSpPr>
          <a:xfrm>
            <a:off x="721111" y="2268540"/>
            <a:ext cx="7656999" cy="4116892"/>
            <a:chOff x="515401" y="2700588"/>
            <a:chExt cx="7656999" cy="4116892"/>
          </a:xfrm>
        </p:grpSpPr>
        <p:cxnSp>
          <p:nvCxnSpPr>
            <p:cNvPr id="231" name="直線接點 230"/>
            <p:cNvCxnSpPr>
              <a:cxnSpLocks/>
            </p:cNvCxnSpPr>
            <p:nvPr/>
          </p:nvCxnSpPr>
          <p:spPr bwMode="auto">
            <a:xfrm>
              <a:off x="4499992" y="2700588"/>
              <a:ext cx="0" cy="4116892"/>
            </a:xfrm>
            <a:prstGeom prst="line">
              <a:avLst/>
            </a:prstGeom>
            <a:ln>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32" name="Rectangle 234"/>
            <p:cNvSpPr>
              <a:spLocks noChangeArrowheads="1"/>
            </p:cNvSpPr>
            <p:nvPr/>
          </p:nvSpPr>
          <p:spPr bwMode="auto">
            <a:xfrm>
              <a:off x="1378992" y="285591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33" name="Rectangle 235"/>
            <p:cNvSpPr>
              <a:spLocks noChangeArrowheads="1"/>
            </p:cNvSpPr>
            <p:nvPr/>
          </p:nvSpPr>
          <p:spPr bwMode="auto">
            <a:xfrm>
              <a:off x="1378992" y="316071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37" name="Rectangle 239"/>
            <p:cNvSpPr>
              <a:spLocks noChangeArrowheads="1"/>
            </p:cNvSpPr>
            <p:nvPr/>
          </p:nvSpPr>
          <p:spPr bwMode="auto">
            <a:xfrm>
              <a:off x="1378992" y="437673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38" name="Rectangle 240"/>
            <p:cNvSpPr>
              <a:spLocks noChangeArrowheads="1"/>
            </p:cNvSpPr>
            <p:nvPr/>
          </p:nvSpPr>
          <p:spPr bwMode="auto">
            <a:xfrm>
              <a:off x="1223963" y="467995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39" name="Rectangle 241"/>
            <p:cNvSpPr>
              <a:spLocks noChangeArrowheads="1"/>
            </p:cNvSpPr>
            <p:nvPr/>
          </p:nvSpPr>
          <p:spPr bwMode="auto">
            <a:xfrm>
              <a:off x="1223963" y="498475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40" name="Rectangle 242"/>
            <p:cNvSpPr>
              <a:spLocks noChangeArrowheads="1"/>
            </p:cNvSpPr>
            <p:nvPr/>
          </p:nvSpPr>
          <p:spPr bwMode="auto">
            <a:xfrm>
              <a:off x="1223963" y="528955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41" name="Rectangle 243"/>
            <p:cNvSpPr>
              <a:spLocks noChangeArrowheads="1"/>
            </p:cNvSpPr>
            <p:nvPr/>
          </p:nvSpPr>
          <p:spPr bwMode="auto">
            <a:xfrm>
              <a:off x="1223963" y="559276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42" name="Rectangle 244"/>
            <p:cNvSpPr>
              <a:spLocks noChangeArrowheads="1"/>
            </p:cNvSpPr>
            <p:nvPr/>
          </p:nvSpPr>
          <p:spPr bwMode="auto">
            <a:xfrm>
              <a:off x="971600" y="589756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143" name="Rectangle 245"/>
            <p:cNvSpPr>
              <a:spLocks noChangeArrowheads="1"/>
            </p:cNvSpPr>
            <p:nvPr/>
          </p:nvSpPr>
          <p:spPr bwMode="auto">
            <a:xfrm>
              <a:off x="971600" y="6200775"/>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1148" name="Group 323"/>
            <p:cNvGrpSpPr>
              <a:grpSpLocks/>
            </p:cNvGrpSpPr>
            <p:nvPr/>
          </p:nvGrpSpPr>
          <p:grpSpPr bwMode="auto">
            <a:xfrm>
              <a:off x="2180580" y="2780928"/>
              <a:ext cx="758825" cy="660400"/>
              <a:chOff x="1106" y="1771"/>
              <a:chExt cx="478" cy="416"/>
            </a:xfrm>
          </p:grpSpPr>
          <p:sp>
            <p:nvSpPr>
              <p:cNvPr id="1345" name="Freeform 316"/>
              <p:cNvSpPr>
                <a:spLocks/>
              </p:cNvSpPr>
              <p:nvPr/>
            </p:nvSpPr>
            <p:spPr bwMode="auto">
              <a:xfrm>
                <a:off x="1106" y="1771"/>
                <a:ext cx="478" cy="97"/>
              </a:xfrm>
              <a:custGeom>
                <a:avLst/>
                <a:gdLst>
                  <a:gd name="T0" fmla="*/ 478 w 478"/>
                  <a:gd name="T1" fmla="*/ 97 h 97"/>
                  <a:gd name="T2" fmla="*/ 0 w 478"/>
                  <a:gd name="T3" fmla="*/ 97 h 97"/>
                  <a:gd name="T4" fmla="*/ 22 w 478"/>
                  <a:gd name="T5" fmla="*/ 0 h 97"/>
                  <a:gd name="T6" fmla="*/ 456 w 478"/>
                  <a:gd name="T7" fmla="*/ 0 h 97"/>
                  <a:gd name="T8" fmla="*/ 478 w 478"/>
                  <a:gd name="T9" fmla="*/ 97 h 97"/>
                </a:gdLst>
                <a:ahLst/>
                <a:cxnLst>
                  <a:cxn ang="0">
                    <a:pos x="T0" y="T1"/>
                  </a:cxn>
                  <a:cxn ang="0">
                    <a:pos x="T2" y="T3"/>
                  </a:cxn>
                  <a:cxn ang="0">
                    <a:pos x="T4" y="T5"/>
                  </a:cxn>
                  <a:cxn ang="0">
                    <a:pos x="T6" y="T7"/>
                  </a:cxn>
                  <a:cxn ang="0">
                    <a:pos x="T8" y="T9"/>
                  </a:cxn>
                </a:cxnLst>
                <a:rect l="0" t="0" r="r" b="b"/>
                <a:pathLst>
                  <a:path w="478" h="97">
                    <a:moveTo>
                      <a:pt x="478" y="97"/>
                    </a:moveTo>
                    <a:lnTo>
                      <a:pt x="0" y="97"/>
                    </a:lnTo>
                    <a:lnTo>
                      <a:pt x="22" y="0"/>
                    </a:lnTo>
                    <a:lnTo>
                      <a:pt x="456" y="0"/>
                    </a:lnTo>
                    <a:lnTo>
                      <a:pt x="478"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46" name="Line 317"/>
              <p:cNvSpPr>
                <a:spLocks noChangeShapeType="1"/>
              </p:cNvSpPr>
              <p:nvPr/>
            </p:nvSpPr>
            <p:spPr bwMode="auto">
              <a:xfrm flipH="1" flipV="1">
                <a:off x="1562" y="1771"/>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47" name="Rectangle 318"/>
              <p:cNvSpPr>
                <a:spLocks noChangeArrowheads="1"/>
              </p:cNvSpPr>
              <p:nvPr/>
            </p:nvSpPr>
            <p:spPr bwMode="auto">
              <a:xfrm>
                <a:off x="1106" y="1868"/>
                <a:ext cx="478"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48" name="Line 319"/>
              <p:cNvSpPr>
                <a:spLocks noChangeShapeType="1"/>
              </p:cNvSpPr>
              <p:nvPr/>
            </p:nvSpPr>
            <p:spPr bwMode="auto">
              <a:xfrm>
                <a:off x="1106" y="1868"/>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49" name="Line 320"/>
              <p:cNvSpPr>
                <a:spLocks noChangeShapeType="1"/>
              </p:cNvSpPr>
              <p:nvPr/>
            </p:nvSpPr>
            <p:spPr bwMode="auto">
              <a:xfrm>
                <a:off x="1106" y="2187"/>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50" name="Line 321"/>
              <p:cNvSpPr>
                <a:spLocks noChangeShapeType="1"/>
              </p:cNvSpPr>
              <p:nvPr/>
            </p:nvSpPr>
            <p:spPr bwMode="auto">
              <a:xfrm flipV="1">
                <a:off x="1584" y="1868"/>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51" name="Line 322"/>
              <p:cNvSpPr>
                <a:spLocks noChangeShapeType="1"/>
              </p:cNvSpPr>
              <p:nvPr/>
            </p:nvSpPr>
            <p:spPr bwMode="auto">
              <a:xfrm flipH="1">
                <a:off x="1106" y="1868"/>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149" name="Rectangle 324"/>
            <p:cNvSpPr>
              <a:spLocks noChangeArrowheads="1"/>
            </p:cNvSpPr>
            <p:nvPr/>
          </p:nvSpPr>
          <p:spPr bwMode="auto">
            <a:xfrm>
              <a:off x="2329011" y="3086100"/>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明文</a:t>
              </a:r>
              <a:endParaRPr kumimoji="0" lang="zh-TW" altLang="zh-TW" sz="1800" b="0" i="0" u="none" strike="noStrike" cap="none" normalizeH="0" baseline="0" dirty="0">
                <a:ln>
                  <a:noFill/>
                </a:ln>
                <a:solidFill>
                  <a:schemeClr val="tx1"/>
                </a:solidFill>
                <a:effectLst/>
                <a:latin typeface="+mn-ea"/>
                <a:ea typeface="+mn-ea"/>
              </a:endParaRPr>
            </a:p>
          </p:txBody>
        </p:sp>
        <p:sp>
          <p:nvSpPr>
            <p:cNvPr id="1150" name="Rectangle 325"/>
            <p:cNvSpPr>
              <a:spLocks noChangeArrowheads="1"/>
            </p:cNvSpPr>
            <p:nvPr/>
          </p:nvSpPr>
          <p:spPr bwMode="auto">
            <a:xfrm>
              <a:off x="2733824" y="306546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1151" name="Group 333"/>
            <p:cNvGrpSpPr>
              <a:grpSpLocks/>
            </p:cNvGrpSpPr>
            <p:nvPr/>
          </p:nvGrpSpPr>
          <p:grpSpPr bwMode="auto">
            <a:xfrm>
              <a:off x="953518" y="5013176"/>
              <a:ext cx="1026194" cy="660400"/>
              <a:chOff x="1917" y="2920"/>
              <a:chExt cx="479" cy="416"/>
            </a:xfrm>
          </p:grpSpPr>
          <p:sp>
            <p:nvSpPr>
              <p:cNvPr id="1274" name="Freeform 326"/>
              <p:cNvSpPr>
                <a:spLocks/>
              </p:cNvSpPr>
              <p:nvPr/>
            </p:nvSpPr>
            <p:spPr bwMode="auto">
              <a:xfrm>
                <a:off x="1917" y="2920"/>
                <a:ext cx="479" cy="97"/>
              </a:xfrm>
              <a:custGeom>
                <a:avLst/>
                <a:gdLst>
                  <a:gd name="T0" fmla="*/ 479 w 479"/>
                  <a:gd name="T1" fmla="*/ 97 h 97"/>
                  <a:gd name="T2" fmla="*/ 0 w 479"/>
                  <a:gd name="T3" fmla="*/ 97 h 97"/>
                  <a:gd name="T4" fmla="*/ 23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3"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75" name="Line 327"/>
              <p:cNvSpPr>
                <a:spLocks noChangeShapeType="1"/>
              </p:cNvSpPr>
              <p:nvPr/>
            </p:nvSpPr>
            <p:spPr bwMode="auto">
              <a:xfrm flipH="1" flipV="1">
                <a:off x="2374" y="2920"/>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76" name="Rectangle 328"/>
              <p:cNvSpPr>
                <a:spLocks noChangeArrowheads="1"/>
              </p:cNvSpPr>
              <p:nvPr/>
            </p:nvSpPr>
            <p:spPr bwMode="auto">
              <a:xfrm>
                <a:off x="1917" y="3017"/>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77" name="Line 329"/>
              <p:cNvSpPr>
                <a:spLocks noChangeShapeType="1"/>
              </p:cNvSpPr>
              <p:nvPr/>
            </p:nvSpPr>
            <p:spPr bwMode="auto">
              <a:xfrm>
                <a:off x="1917" y="3017"/>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78" name="Line 330"/>
              <p:cNvSpPr>
                <a:spLocks noChangeShapeType="1"/>
              </p:cNvSpPr>
              <p:nvPr/>
            </p:nvSpPr>
            <p:spPr bwMode="auto">
              <a:xfrm>
                <a:off x="1917" y="3336"/>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79" name="Line 331"/>
              <p:cNvSpPr>
                <a:spLocks noChangeShapeType="1"/>
              </p:cNvSpPr>
              <p:nvPr/>
            </p:nvSpPr>
            <p:spPr bwMode="auto">
              <a:xfrm flipV="1">
                <a:off x="2396" y="3017"/>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344" name="Line 332"/>
              <p:cNvSpPr>
                <a:spLocks noChangeShapeType="1"/>
              </p:cNvSpPr>
              <p:nvPr/>
            </p:nvSpPr>
            <p:spPr bwMode="auto">
              <a:xfrm flipH="1">
                <a:off x="1917" y="3017"/>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93" name="Rectangle 335"/>
            <p:cNvSpPr>
              <a:spLocks noChangeArrowheads="1"/>
            </p:cNvSpPr>
            <p:nvPr/>
          </p:nvSpPr>
          <p:spPr bwMode="auto">
            <a:xfrm>
              <a:off x="3578225" y="489108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198" name="Rectangle 347"/>
            <p:cNvSpPr>
              <a:spLocks noChangeArrowheads="1"/>
            </p:cNvSpPr>
            <p:nvPr/>
          </p:nvSpPr>
          <p:spPr bwMode="auto">
            <a:xfrm>
              <a:off x="2744936" y="397510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201" name="Rectangle 350"/>
            <p:cNvSpPr>
              <a:spLocks noChangeArrowheads="1"/>
            </p:cNvSpPr>
            <p:nvPr/>
          </p:nvSpPr>
          <p:spPr bwMode="auto">
            <a:xfrm>
              <a:off x="2416175" y="4975225"/>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 </a:t>
              </a:r>
              <a:endParaRPr kumimoji="0" lang="zh-TW" altLang="zh-TW" sz="1800" b="0" i="0" u="none" strike="noStrike" cap="none" normalizeH="0" baseline="0" dirty="0">
                <a:ln>
                  <a:noFill/>
                </a:ln>
                <a:solidFill>
                  <a:schemeClr val="tx1"/>
                </a:solidFill>
                <a:effectLst/>
                <a:latin typeface="+mn-ea"/>
                <a:ea typeface="+mn-ea"/>
              </a:endParaRPr>
            </a:p>
          </p:txBody>
        </p:sp>
        <p:grpSp>
          <p:nvGrpSpPr>
            <p:cNvPr id="202" name="Group 358"/>
            <p:cNvGrpSpPr>
              <a:grpSpLocks/>
            </p:cNvGrpSpPr>
            <p:nvPr/>
          </p:nvGrpSpPr>
          <p:grpSpPr bwMode="auto">
            <a:xfrm>
              <a:off x="3451548" y="3920728"/>
              <a:ext cx="760412" cy="660400"/>
              <a:chOff x="2420" y="2098"/>
              <a:chExt cx="479" cy="416"/>
            </a:xfrm>
          </p:grpSpPr>
          <p:sp>
            <p:nvSpPr>
              <p:cNvPr id="1260"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1"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2"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3"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4"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5"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266"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203" name="Rectangle 359"/>
            <p:cNvSpPr>
              <a:spLocks noChangeArrowheads="1"/>
            </p:cNvSpPr>
            <p:nvPr/>
          </p:nvSpPr>
          <p:spPr bwMode="auto">
            <a:xfrm>
              <a:off x="3657575" y="4190208"/>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密</a:t>
              </a:r>
              <a:r>
                <a:rPr kumimoji="0" lang="zh-TW" altLang="en-US" sz="1600" b="0" i="0" u="none" strike="noStrike" cap="none" normalizeH="0" baseline="0" dirty="0">
                  <a:ln>
                    <a:noFill/>
                  </a:ln>
                  <a:solidFill>
                    <a:srgbClr val="000000"/>
                  </a:solidFill>
                  <a:effectLst/>
                  <a:latin typeface="+mn-ea"/>
                  <a:ea typeface="+mn-ea"/>
                </a:rPr>
                <a:t>文</a:t>
              </a:r>
              <a:endParaRPr kumimoji="0" lang="zh-TW" altLang="zh-TW" sz="1800" b="0" i="0" u="none" strike="noStrike" cap="none" normalizeH="0" baseline="0" dirty="0">
                <a:ln>
                  <a:noFill/>
                </a:ln>
                <a:solidFill>
                  <a:schemeClr val="tx1"/>
                </a:solidFill>
                <a:effectLst/>
                <a:latin typeface="+mn-ea"/>
                <a:ea typeface="+mn-ea"/>
              </a:endParaRPr>
            </a:p>
          </p:txBody>
        </p:sp>
        <p:sp>
          <p:nvSpPr>
            <p:cNvPr id="204" name="Rectangle 360"/>
            <p:cNvSpPr>
              <a:spLocks noChangeArrowheads="1"/>
            </p:cNvSpPr>
            <p:nvPr/>
          </p:nvSpPr>
          <p:spPr bwMode="auto">
            <a:xfrm>
              <a:off x="4447158" y="350100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224" name="Freeform 418"/>
            <p:cNvSpPr>
              <a:spLocks noEditPoints="1"/>
            </p:cNvSpPr>
            <p:nvPr/>
          </p:nvSpPr>
          <p:spPr bwMode="auto">
            <a:xfrm>
              <a:off x="2540149" y="3497263"/>
              <a:ext cx="101600" cy="430213"/>
            </a:xfrm>
            <a:custGeom>
              <a:avLst/>
              <a:gdLst>
                <a:gd name="T0" fmla="*/ 37 w 64"/>
                <a:gd name="T1" fmla="*/ 0 h 271"/>
                <a:gd name="T2" fmla="*/ 37 w 64"/>
                <a:gd name="T3" fmla="*/ 218 h 271"/>
                <a:gd name="T4" fmla="*/ 27 w 64"/>
                <a:gd name="T5" fmla="*/ 218 h 271"/>
                <a:gd name="T6" fmla="*/ 27 w 64"/>
                <a:gd name="T7" fmla="*/ 0 h 271"/>
                <a:gd name="T8" fmla="*/ 37 w 64"/>
                <a:gd name="T9" fmla="*/ 0 h 271"/>
                <a:gd name="T10" fmla="*/ 64 w 64"/>
                <a:gd name="T11" fmla="*/ 207 h 271"/>
                <a:gd name="T12" fmla="*/ 32 w 64"/>
                <a:gd name="T13" fmla="*/ 271 h 271"/>
                <a:gd name="T14" fmla="*/ 0 w 64"/>
                <a:gd name="T15" fmla="*/ 207 h 271"/>
                <a:gd name="T16" fmla="*/ 64 w 64"/>
                <a:gd name="T17" fmla="*/ 2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71">
                  <a:moveTo>
                    <a:pt x="37" y="0"/>
                  </a:moveTo>
                  <a:lnTo>
                    <a:pt x="37" y="218"/>
                  </a:lnTo>
                  <a:lnTo>
                    <a:pt x="27" y="218"/>
                  </a:lnTo>
                  <a:lnTo>
                    <a:pt x="27" y="0"/>
                  </a:lnTo>
                  <a:lnTo>
                    <a:pt x="37" y="0"/>
                  </a:lnTo>
                  <a:close/>
                  <a:moveTo>
                    <a:pt x="64" y="207"/>
                  </a:moveTo>
                  <a:lnTo>
                    <a:pt x="32" y="271"/>
                  </a:lnTo>
                  <a:lnTo>
                    <a:pt x="0" y="207"/>
                  </a:lnTo>
                  <a:lnTo>
                    <a:pt x="64" y="207"/>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25" name="Freeform 419"/>
            <p:cNvSpPr>
              <a:spLocks noEditPoints="1"/>
            </p:cNvSpPr>
            <p:nvPr/>
          </p:nvSpPr>
          <p:spPr bwMode="auto">
            <a:xfrm>
              <a:off x="1259632" y="4653136"/>
              <a:ext cx="101600" cy="379413"/>
            </a:xfrm>
            <a:custGeom>
              <a:avLst/>
              <a:gdLst>
                <a:gd name="T0" fmla="*/ 37 w 64"/>
                <a:gd name="T1" fmla="*/ 0 h 239"/>
                <a:gd name="T2" fmla="*/ 37 w 64"/>
                <a:gd name="T3" fmla="*/ 186 h 239"/>
                <a:gd name="T4" fmla="*/ 27 w 64"/>
                <a:gd name="T5" fmla="*/ 186 h 239"/>
                <a:gd name="T6" fmla="*/ 27 w 64"/>
                <a:gd name="T7" fmla="*/ 0 h 239"/>
                <a:gd name="T8" fmla="*/ 37 w 64"/>
                <a:gd name="T9" fmla="*/ 0 h 239"/>
                <a:gd name="T10" fmla="*/ 64 w 64"/>
                <a:gd name="T11" fmla="*/ 175 h 239"/>
                <a:gd name="T12" fmla="*/ 32 w 64"/>
                <a:gd name="T13" fmla="*/ 239 h 239"/>
                <a:gd name="T14" fmla="*/ 0 w 64"/>
                <a:gd name="T15" fmla="*/ 175 h 239"/>
                <a:gd name="T16" fmla="*/ 64 w 64"/>
                <a:gd name="T17" fmla="*/ 17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9">
                  <a:moveTo>
                    <a:pt x="37" y="0"/>
                  </a:moveTo>
                  <a:lnTo>
                    <a:pt x="37" y="186"/>
                  </a:lnTo>
                  <a:lnTo>
                    <a:pt x="27" y="186"/>
                  </a:lnTo>
                  <a:lnTo>
                    <a:pt x="27" y="0"/>
                  </a:lnTo>
                  <a:lnTo>
                    <a:pt x="37" y="0"/>
                  </a:lnTo>
                  <a:close/>
                  <a:moveTo>
                    <a:pt x="64" y="175"/>
                  </a:moveTo>
                  <a:lnTo>
                    <a:pt x="32" y="239"/>
                  </a:lnTo>
                  <a:lnTo>
                    <a:pt x="0" y="175"/>
                  </a:lnTo>
                  <a:lnTo>
                    <a:pt x="64" y="175"/>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26" name="Freeform 420"/>
            <p:cNvSpPr>
              <a:spLocks noEditPoints="1"/>
            </p:cNvSpPr>
            <p:nvPr/>
          </p:nvSpPr>
          <p:spPr bwMode="auto">
            <a:xfrm>
              <a:off x="1634208" y="4265091"/>
              <a:ext cx="417512" cy="100013"/>
            </a:xfrm>
            <a:custGeom>
              <a:avLst/>
              <a:gdLst>
                <a:gd name="T0" fmla="*/ 0 w 263"/>
                <a:gd name="T1" fmla="*/ 26 h 63"/>
                <a:gd name="T2" fmla="*/ 210 w 263"/>
                <a:gd name="T3" fmla="*/ 26 h 63"/>
                <a:gd name="T4" fmla="*/ 210 w 263"/>
                <a:gd name="T5" fmla="*/ 37 h 63"/>
                <a:gd name="T6" fmla="*/ 0 w 263"/>
                <a:gd name="T7" fmla="*/ 37 h 63"/>
                <a:gd name="T8" fmla="*/ 0 w 263"/>
                <a:gd name="T9" fmla="*/ 26 h 63"/>
                <a:gd name="T10" fmla="*/ 200 w 263"/>
                <a:gd name="T11" fmla="*/ 0 h 63"/>
                <a:gd name="T12" fmla="*/ 263 w 263"/>
                <a:gd name="T13" fmla="*/ 32 h 63"/>
                <a:gd name="T14" fmla="*/ 200 w 263"/>
                <a:gd name="T15" fmla="*/ 63 h 63"/>
                <a:gd name="T16" fmla="*/ 200 w 26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3">
                  <a:moveTo>
                    <a:pt x="0" y="26"/>
                  </a:moveTo>
                  <a:lnTo>
                    <a:pt x="210" y="26"/>
                  </a:lnTo>
                  <a:lnTo>
                    <a:pt x="210" y="37"/>
                  </a:lnTo>
                  <a:lnTo>
                    <a:pt x="0" y="37"/>
                  </a:lnTo>
                  <a:lnTo>
                    <a:pt x="0" y="26"/>
                  </a:lnTo>
                  <a:close/>
                  <a:moveTo>
                    <a:pt x="200" y="0"/>
                  </a:moveTo>
                  <a:lnTo>
                    <a:pt x="263" y="32"/>
                  </a:lnTo>
                  <a:lnTo>
                    <a:pt x="200" y="63"/>
                  </a:lnTo>
                  <a:lnTo>
                    <a:pt x="200"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27" name="Freeform 421"/>
            <p:cNvSpPr>
              <a:spLocks noEditPoints="1"/>
            </p:cNvSpPr>
            <p:nvPr/>
          </p:nvSpPr>
          <p:spPr bwMode="auto">
            <a:xfrm>
              <a:off x="2672160" y="4259263"/>
              <a:ext cx="747712" cy="101600"/>
            </a:xfrm>
            <a:custGeom>
              <a:avLst/>
              <a:gdLst>
                <a:gd name="T0" fmla="*/ 0 w 471"/>
                <a:gd name="T1" fmla="*/ 27 h 64"/>
                <a:gd name="T2" fmla="*/ 418 w 471"/>
                <a:gd name="T3" fmla="*/ 27 h 64"/>
                <a:gd name="T4" fmla="*/ 418 w 471"/>
                <a:gd name="T5" fmla="*/ 38 h 64"/>
                <a:gd name="T6" fmla="*/ 0 w 471"/>
                <a:gd name="T7" fmla="*/ 38 h 64"/>
                <a:gd name="T8" fmla="*/ 0 w 471"/>
                <a:gd name="T9" fmla="*/ 27 h 64"/>
                <a:gd name="T10" fmla="*/ 407 w 471"/>
                <a:gd name="T11" fmla="*/ 0 h 64"/>
                <a:gd name="T12" fmla="*/ 471 w 471"/>
                <a:gd name="T13" fmla="*/ 32 h 64"/>
                <a:gd name="T14" fmla="*/ 407 w 471"/>
                <a:gd name="T15" fmla="*/ 64 h 64"/>
                <a:gd name="T16" fmla="*/ 407 w 471"/>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 h="64">
                  <a:moveTo>
                    <a:pt x="0" y="27"/>
                  </a:moveTo>
                  <a:lnTo>
                    <a:pt x="418" y="27"/>
                  </a:lnTo>
                  <a:lnTo>
                    <a:pt x="418" y="38"/>
                  </a:lnTo>
                  <a:lnTo>
                    <a:pt x="0" y="38"/>
                  </a:lnTo>
                  <a:lnTo>
                    <a:pt x="0" y="27"/>
                  </a:lnTo>
                  <a:close/>
                  <a:moveTo>
                    <a:pt x="407" y="0"/>
                  </a:moveTo>
                  <a:lnTo>
                    <a:pt x="471" y="32"/>
                  </a:lnTo>
                  <a:lnTo>
                    <a:pt x="407" y="64"/>
                  </a:lnTo>
                  <a:lnTo>
                    <a:pt x="407"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30" name="Freeform 424"/>
            <p:cNvSpPr>
              <a:spLocks noEditPoints="1"/>
            </p:cNvSpPr>
            <p:nvPr/>
          </p:nvSpPr>
          <p:spPr bwMode="auto">
            <a:xfrm>
              <a:off x="2025626" y="5373216"/>
              <a:ext cx="1466254" cy="120178"/>
            </a:xfrm>
            <a:custGeom>
              <a:avLst/>
              <a:gdLst>
                <a:gd name="T0" fmla="*/ 0 w 375"/>
                <a:gd name="T1" fmla="*/ 27 h 64"/>
                <a:gd name="T2" fmla="*/ 322 w 375"/>
                <a:gd name="T3" fmla="*/ 27 h 64"/>
                <a:gd name="T4" fmla="*/ 322 w 375"/>
                <a:gd name="T5" fmla="*/ 38 h 64"/>
                <a:gd name="T6" fmla="*/ 0 w 375"/>
                <a:gd name="T7" fmla="*/ 38 h 64"/>
                <a:gd name="T8" fmla="*/ 0 w 375"/>
                <a:gd name="T9" fmla="*/ 27 h 64"/>
                <a:gd name="T10" fmla="*/ 311 w 375"/>
                <a:gd name="T11" fmla="*/ 0 h 64"/>
                <a:gd name="T12" fmla="*/ 375 w 375"/>
                <a:gd name="T13" fmla="*/ 32 h 64"/>
                <a:gd name="T14" fmla="*/ 311 w 375"/>
                <a:gd name="T15" fmla="*/ 64 h 64"/>
                <a:gd name="T16" fmla="*/ 311 w 375"/>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64">
                  <a:moveTo>
                    <a:pt x="0" y="27"/>
                  </a:moveTo>
                  <a:lnTo>
                    <a:pt x="322" y="27"/>
                  </a:lnTo>
                  <a:lnTo>
                    <a:pt x="322" y="38"/>
                  </a:lnTo>
                  <a:lnTo>
                    <a:pt x="0" y="38"/>
                  </a:lnTo>
                  <a:lnTo>
                    <a:pt x="0" y="27"/>
                  </a:lnTo>
                  <a:close/>
                  <a:moveTo>
                    <a:pt x="311" y="0"/>
                  </a:moveTo>
                  <a:lnTo>
                    <a:pt x="375" y="32"/>
                  </a:lnTo>
                  <a:lnTo>
                    <a:pt x="311" y="64"/>
                  </a:lnTo>
                  <a:lnTo>
                    <a:pt x="311"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32" name="Freeform 425"/>
            <p:cNvSpPr>
              <a:spLocks noEditPoints="1"/>
            </p:cNvSpPr>
            <p:nvPr/>
          </p:nvSpPr>
          <p:spPr bwMode="auto">
            <a:xfrm>
              <a:off x="4211960" y="4269332"/>
              <a:ext cx="616395" cy="95772"/>
            </a:xfrm>
            <a:custGeom>
              <a:avLst/>
              <a:gdLst>
                <a:gd name="T0" fmla="*/ 0 w 223"/>
                <a:gd name="T1" fmla="*/ 26 h 63"/>
                <a:gd name="T2" fmla="*/ 170 w 223"/>
                <a:gd name="T3" fmla="*/ 26 h 63"/>
                <a:gd name="T4" fmla="*/ 170 w 223"/>
                <a:gd name="T5" fmla="*/ 37 h 63"/>
                <a:gd name="T6" fmla="*/ 0 w 223"/>
                <a:gd name="T7" fmla="*/ 37 h 63"/>
                <a:gd name="T8" fmla="*/ 0 w 223"/>
                <a:gd name="T9" fmla="*/ 26 h 63"/>
                <a:gd name="T10" fmla="*/ 159 w 223"/>
                <a:gd name="T11" fmla="*/ 0 h 63"/>
                <a:gd name="T12" fmla="*/ 223 w 223"/>
                <a:gd name="T13" fmla="*/ 31 h 63"/>
                <a:gd name="T14" fmla="*/ 159 w 223"/>
                <a:gd name="T15" fmla="*/ 63 h 63"/>
                <a:gd name="T16" fmla="*/ 159 w 22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63">
                  <a:moveTo>
                    <a:pt x="0" y="26"/>
                  </a:moveTo>
                  <a:lnTo>
                    <a:pt x="170" y="26"/>
                  </a:lnTo>
                  <a:lnTo>
                    <a:pt x="170" y="37"/>
                  </a:lnTo>
                  <a:lnTo>
                    <a:pt x="0" y="37"/>
                  </a:lnTo>
                  <a:lnTo>
                    <a:pt x="0" y="26"/>
                  </a:lnTo>
                  <a:close/>
                  <a:moveTo>
                    <a:pt x="159" y="0"/>
                  </a:moveTo>
                  <a:lnTo>
                    <a:pt x="223" y="31"/>
                  </a:lnTo>
                  <a:lnTo>
                    <a:pt x="159" y="63"/>
                  </a:lnTo>
                  <a:lnTo>
                    <a:pt x="159"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41" name="Rectangle 433"/>
            <p:cNvSpPr>
              <a:spLocks noChangeArrowheads="1"/>
            </p:cNvSpPr>
            <p:nvPr/>
          </p:nvSpPr>
          <p:spPr bwMode="auto">
            <a:xfrm>
              <a:off x="1151285" y="6237312"/>
              <a:ext cx="7769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接收方公</a:t>
              </a:r>
              <a:r>
                <a:rPr kumimoji="0" lang="zh-TW" altLang="zh-TW" sz="1600" b="0" i="0" u="none" strike="noStrike" cap="none" normalizeH="0" baseline="0" dirty="0">
                  <a:ln>
                    <a:noFill/>
                  </a:ln>
                  <a:solidFill>
                    <a:srgbClr val="000000"/>
                  </a:solidFill>
                  <a:effectLst/>
                  <a:latin typeface="+mn-ea"/>
                  <a:ea typeface="+mn-ea"/>
                </a:rPr>
                <a:t>鑰</a:t>
              </a:r>
              <a:endParaRPr kumimoji="0" lang="zh-TW" altLang="zh-TW" sz="1800" b="0" i="0" u="none" strike="noStrike" cap="none" normalizeH="0" baseline="0" dirty="0">
                <a:ln>
                  <a:noFill/>
                </a:ln>
                <a:solidFill>
                  <a:schemeClr val="tx1"/>
                </a:solidFill>
                <a:effectLst/>
                <a:latin typeface="+mn-ea"/>
                <a:ea typeface="+mn-ea"/>
              </a:endParaRPr>
            </a:p>
          </p:txBody>
        </p:sp>
        <p:sp>
          <p:nvSpPr>
            <p:cNvPr id="243" name="Rectangle 435"/>
            <p:cNvSpPr>
              <a:spLocks noChangeArrowheads="1"/>
            </p:cNvSpPr>
            <p:nvPr/>
          </p:nvSpPr>
          <p:spPr bwMode="auto">
            <a:xfrm>
              <a:off x="3689350" y="578326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248" name="Freeform 440"/>
            <p:cNvSpPr>
              <a:spLocks noEditPoints="1"/>
            </p:cNvSpPr>
            <p:nvPr/>
          </p:nvSpPr>
          <p:spPr bwMode="auto">
            <a:xfrm>
              <a:off x="1295301" y="5733256"/>
              <a:ext cx="101600" cy="481013"/>
            </a:xfrm>
            <a:custGeom>
              <a:avLst/>
              <a:gdLst>
                <a:gd name="T0" fmla="*/ 26 w 64"/>
                <a:gd name="T1" fmla="*/ 303 h 303"/>
                <a:gd name="T2" fmla="*/ 26 w 64"/>
                <a:gd name="T3" fmla="*/ 53 h 303"/>
                <a:gd name="T4" fmla="*/ 37 w 64"/>
                <a:gd name="T5" fmla="*/ 53 h 303"/>
                <a:gd name="T6" fmla="*/ 37 w 64"/>
                <a:gd name="T7" fmla="*/ 303 h 303"/>
                <a:gd name="T8" fmla="*/ 26 w 64"/>
                <a:gd name="T9" fmla="*/ 303 h 303"/>
                <a:gd name="T10" fmla="*/ 0 w 64"/>
                <a:gd name="T11" fmla="*/ 64 h 303"/>
                <a:gd name="T12" fmla="*/ 32 w 64"/>
                <a:gd name="T13" fmla="*/ 0 h 303"/>
                <a:gd name="T14" fmla="*/ 64 w 64"/>
                <a:gd name="T15" fmla="*/ 64 h 303"/>
                <a:gd name="T16" fmla="*/ 0 w 64"/>
                <a:gd name="T17" fmla="*/ 6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03">
                  <a:moveTo>
                    <a:pt x="26" y="303"/>
                  </a:moveTo>
                  <a:lnTo>
                    <a:pt x="26" y="53"/>
                  </a:lnTo>
                  <a:lnTo>
                    <a:pt x="37" y="53"/>
                  </a:lnTo>
                  <a:lnTo>
                    <a:pt x="37" y="303"/>
                  </a:lnTo>
                  <a:lnTo>
                    <a:pt x="26" y="303"/>
                  </a:lnTo>
                  <a:close/>
                  <a:moveTo>
                    <a:pt x="0" y="64"/>
                  </a:moveTo>
                  <a:lnTo>
                    <a:pt x="32" y="0"/>
                  </a:lnTo>
                  <a:lnTo>
                    <a:pt x="64" y="64"/>
                  </a:lnTo>
                  <a:lnTo>
                    <a:pt x="0" y="64"/>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52" name="Rectangle 444"/>
            <p:cNvSpPr>
              <a:spLocks noChangeArrowheads="1"/>
            </p:cNvSpPr>
            <p:nvPr/>
          </p:nvSpPr>
          <p:spPr bwMode="auto">
            <a:xfrm>
              <a:off x="1115616" y="4088685"/>
              <a:ext cx="4955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秘密金鑰</a:t>
              </a:r>
              <a:endParaRPr kumimoji="0" lang="zh-TW" altLang="zh-TW" sz="1800" b="0" i="0" u="none" strike="noStrike" cap="none" normalizeH="0" baseline="0" dirty="0">
                <a:ln>
                  <a:noFill/>
                </a:ln>
                <a:solidFill>
                  <a:schemeClr val="tx1"/>
                </a:solidFill>
                <a:effectLst/>
                <a:latin typeface="+mn-ea"/>
                <a:ea typeface="+mn-ea"/>
              </a:endParaRPr>
            </a:p>
          </p:txBody>
        </p:sp>
        <p:grpSp>
          <p:nvGrpSpPr>
            <p:cNvPr id="461" name="Group 358"/>
            <p:cNvGrpSpPr>
              <a:grpSpLocks/>
            </p:cNvGrpSpPr>
            <p:nvPr/>
          </p:nvGrpSpPr>
          <p:grpSpPr bwMode="auto">
            <a:xfrm>
              <a:off x="2037804" y="3933056"/>
              <a:ext cx="950020" cy="660400"/>
              <a:chOff x="2420" y="2098"/>
              <a:chExt cx="479" cy="416"/>
            </a:xfrm>
          </p:grpSpPr>
          <p:sp>
            <p:nvSpPr>
              <p:cNvPr id="462"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3"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4"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5"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6"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7"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68"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469" name="Rectangle 334"/>
            <p:cNvSpPr>
              <a:spLocks noChangeArrowheads="1"/>
            </p:cNvSpPr>
            <p:nvPr/>
          </p:nvSpPr>
          <p:spPr bwMode="auto">
            <a:xfrm>
              <a:off x="2024855" y="4077072"/>
              <a:ext cx="10264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對稱式加解密演算法</a:t>
              </a:r>
              <a:endParaRPr kumimoji="0" lang="zh-TW" altLang="zh-TW" sz="1800" b="0" i="0" u="none" strike="noStrike" cap="none" normalizeH="0" baseline="0" dirty="0">
                <a:ln>
                  <a:noFill/>
                </a:ln>
                <a:solidFill>
                  <a:schemeClr val="tx1"/>
                </a:solidFill>
                <a:effectLst/>
                <a:latin typeface="+mn-ea"/>
                <a:ea typeface="+mn-ea"/>
              </a:endParaRPr>
            </a:p>
          </p:txBody>
        </p:sp>
        <p:grpSp>
          <p:nvGrpSpPr>
            <p:cNvPr id="470" name="Group 358"/>
            <p:cNvGrpSpPr>
              <a:grpSpLocks/>
            </p:cNvGrpSpPr>
            <p:nvPr/>
          </p:nvGrpSpPr>
          <p:grpSpPr bwMode="auto">
            <a:xfrm>
              <a:off x="3470846" y="5008563"/>
              <a:ext cx="760412" cy="660400"/>
              <a:chOff x="2420" y="2098"/>
              <a:chExt cx="479" cy="416"/>
            </a:xfrm>
          </p:grpSpPr>
          <p:sp>
            <p:nvSpPr>
              <p:cNvPr id="471"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2"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3"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4"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5"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6"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77"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478" name="Rectangle 359"/>
            <p:cNvSpPr>
              <a:spLocks noChangeArrowheads="1"/>
            </p:cNvSpPr>
            <p:nvPr/>
          </p:nvSpPr>
          <p:spPr bwMode="auto">
            <a:xfrm>
              <a:off x="3635896" y="5157192"/>
              <a:ext cx="5820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加密金鑰</a:t>
              </a:r>
              <a:endParaRPr kumimoji="0" lang="zh-TW" altLang="zh-TW" sz="1800" b="0" i="0" u="none" strike="noStrike" cap="none" normalizeH="0" baseline="0" dirty="0">
                <a:ln>
                  <a:noFill/>
                </a:ln>
                <a:solidFill>
                  <a:schemeClr val="tx1"/>
                </a:solidFill>
                <a:effectLst/>
                <a:latin typeface="+mn-ea"/>
                <a:ea typeface="+mn-ea"/>
              </a:endParaRPr>
            </a:p>
          </p:txBody>
        </p:sp>
        <p:sp>
          <p:nvSpPr>
            <p:cNvPr id="479" name="Rectangle 334"/>
            <p:cNvSpPr>
              <a:spLocks noChangeArrowheads="1"/>
            </p:cNvSpPr>
            <p:nvPr/>
          </p:nvSpPr>
          <p:spPr bwMode="auto">
            <a:xfrm>
              <a:off x="1008038" y="5155858"/>
              <a:ext cx="10297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非對稱式加解密演算法</a:t>
              </a:r>
              <a:endParaRPr kumimoji="0" lang="zh-TW" altLang="zh-TW" sz="1800" b="0" i="0" u="none" strike="noStrike" cap="none" normalizeH="0" baseline="0" dirty="0">
                <a:ln>
                  <a:noFill/>
                </a:ln>
                <a:solidFill>
                  <a:schemeClr val="tx1"/>
                </a:solidFill>
                <a:effectLst/>
                <a:latin typeface="+mn-ea"/>
                <a:ea typeface="+mn-ea"/>
              </a:endParaRPr>
            </a:p>
          </p:txBody>
        </p:sp>
        <p:sp>
          <p:nvSpPr>
            <p:cNvPr id="480" name="Freeform 425"/>
            <p:cNvSpPr>
              <a:spLocks noEditPoints="1"/>
            </p:cNvSpPr>
            <p:nvPr/>
          </p:nvSpPr>
          <p:spPr bwMode="auto">
            <a:xfrm>
              <a:off x="4211960" y="5373216"/>
              <a:ext cx="616395" cy="95772"/>
            </a:xfrm>
            <a:custGeom>
              <a:avLst/>
              <a:gdLst>
                <a:gd name="T0" fmla="*/ 0 w 223"/>
                <a:gd name="T1" fmla="*/ 26 h 63"/>
                <a:gd name="T2" fmla="*/ 170 w 223"/>
                <a:gd name="T3" fmla="*/ 26 h 63"/>
                <a:gd name="T4" fmla="*/ 170 w 223"/>
                <a:gd name="T5" fmla="*/ 37 h 63"/>
                <a:gd name="T6" fmla="*/ 0 w 223"/>
                <a:gd name="T7" fmla="*/ 37 h 63"/>
                <a:gd name="T8" fmla="*/ 0 w 223"/>
                <a:gd name="T9" fmla="*/ 26 h 63"/>
                <a:gd name="T10" fmla="*/ 159 w 223"/>
                <a:gd name="T11" fmla="*/ 0 h 63"/>
                <a:gd name="T12" fmla="*/ 223 w 223"/>
                <a:gd name="T13" fmla="*/ 31 h 63"/>
                <a:gd name="T14" fmla="*/ 159 w 223"/>
                <a:gd name="T15" fmla="*/ 63 h 63"/>
                <a:gd name="T16" fmla="*/ 159 w 22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63">
                  <a:moveTo>
                    <a:pt x="0" y="26"/>
                  </a:moveTo>
                  <a:lnTo>
                    <a:pt x="170" y="26"/>
                  </a:lnTo>
                  <a:lnTo>
                    <a:pt x="170" y="37"/>
                  </a:lnTo>
                  <a:lnTo>
                    <a:pt x="0" y="37"/>
                  </a:lnTo>
                  <a:lnTo>
                    <a:pt x="0" y="26"/>
                  </a:lnTo>
                  <a:close/>
                  <a:moveTo>
                    <a:pt x="159" y="0"/>
                  </a:moveTo>
                  <a:lnTo>
                    <a:pt x="223" y="31"/>
                  </a:lnTo>
                  <a:lnTo>
                    <a:pt x="159" y="63"/>
                  </a:lnTo>
                  <a:lnTo>
                    <a:pt x="159"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81" name="文字方塊 2"/>
            <p:cNvSpPr txBox="1">
              <a:spLocks noChangeArrowheads="1"/>
            </p:cNvSpPr>
            <p:nvPr/>
          </p:nvSpPr>
          <p:spPr bwMode="auto">
            <a:xfrm>
              <a:off x="1579040" y="3855979"/>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mn-ea"/>
                  <a:ea typeface="+mn-ea"/>
                </a:rPr>
                <a:t>(1)</a:t>
              </a:r>
              <a:endParaRPr kumimoji="0" lang="zh-TW" altLang="en-US" sz="2000" i="0" dirty="0">
                <a:solidFill>
                  <a:srgbClr val="FF0000"/>
                </a:solidFill>
                <a:latin typeface="+mn-ea"/>
                <a:ea typeface="+mn-ea"/>
              </a:endParaRPr>
            </a:p>
          </p:txBody>
        </p:sp>
        <p:sp>
          <p:nvSpPr>
            <p:cNvPr id="482" name="文字方塊 2"/>
            <p:cNvSpPr txBox="1">
              <a:spLocks noChangeArrowheads="1"/>
            </p:cNvSpPr>
            <p:nvPr/>
          </p:nvSpPr>
          <p:spPr bwMode="auto">
            <a:xfrm>
              <a:off x="515401" y="5229166"/>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mn-ea"/>
                  <a:ea typeface="+mn-ea"/>
                </a:rPr>
                <a:t>(2)</a:t>
              </a:r>
              <a:endParaRPr kumimoji="0" lang="zh-TW" altLang="en-US" sz="2000" i="0" dirty="0">
                <a:solidFill>
                  <a:srgbClr val="FF0000"/>
                </a:solidFill>
                <a:latin typeface="+mn-ea"/>
                <a:ea typeface="+mn-ea"/>
              </a:endParaRPr>
            </a:p>
          </p:txBody>
        </p:sp>
        <p:sp>
          <p:nvSpPr>
            <p:cNvPr id="483" name="Rectangle 335"/>
            <p:cNvSpPr>
              <a:spLocks noChangeArrowheads="1"/>
            </p:cNvSpPr>
            <p:nvPr/>
          </p:nvSpPr>
          <p:spPr bwMode="auto">
            <a:xfrm>
              <a:off x="4906046" y="492330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484" name="Group 358"/>
            <p:cNvGrpSpPr>
              <a:grpSpLocks/>
            </p:cNvGrpSpPr>
            <p:nvPr/>
          </p:nvGrpSpPr>
          <p:grpSpPr bwMode="auto">
            <a:xfrm>
              <a:off x="4779369" y="3952948"/>
              <a:ext cx="760412" cy="660400"/>
              <a:chOff x="2420" y="2098"/>
              <a:chExt cx="479" cy="416"/>
            </a:xfrm>
          </p:grpSpPr>
          <p:sp>
            <p:nvSpPr>
              <p:cNvPr id="485"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86"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87"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88"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89"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90"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91"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492" name="Rectangle 359"/>
            <p:cNvSpPr>
              <a:spLocks noChangeArrowheads="1"/>
            </p:cNvSpPr>
            <p:nvPr/>
          </p:nvSpPr>
          <p:spPr bwMode="auto">
            <a:xfrm>
              <a:off x="4985396" y="4222428"/>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密</a:t>
              </a:r>
              <a:r>
                <a:rPr kumimoji="0" lang="zh-TW" altLang="en-US" sz="1600" b="0" i="0" u="none" strike="noStrike" cap="none" normalizeH="0" baseline="0" dirty="0">
                  <a:ln>
                    <a:noFill/>
                  </a:ln>
                  <a:solidFill>
                    <a:srgbClr val="000000"/>
                  </a:solidFill>
                  <a:effectLst/>
                  <a:latin typeface="+mn-ea"/>
                  <a:ea typeface="+mn-ea"/>
                </a:rPr>
                <a:t>文</a:t>
              </a:r>
              <a:endParaRPr kumimoji="0" lang="zh-TW" altLang="zh-TW" sz="1800" b="0" i="0" u="none" strike="noStrike" cap="none" normalizeH="0" baseline="0" dirty="0">
                <a:ln>
                  <a:noFill/>
                </a:ln>
                <a:solidFill>
                  <a:schemeClr val="tx1"/>
                </a:solidFill>
                <a:effectLst/>
                <a:latin typeface="+mn-ea"/>
                <a:ea typeface="+mn-ea"/>
              </a:endParaRPr>
            </a:p>
          </p:txBody>
        </p:sp>
        <p:sp>
          <p:nvSpPr>
            <p:cNvPr id="493" name="Rectangle 360"/>
            <p:cNvSpPr>
              <a:spLocks noChangeArrowheads="1"/>
            </p:cNvSpPr>
            <p:nvPr/>
          </p:nvSpPr>
          <p:spPr bwMode="auto">
            <a:xfrm>
              <a:off x="5702971" y="353322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494" name="Freeform 425"/>
            <p:cNvSpPr>
              <a:spLocks noEditPoints="1"/>
            </p:cNvSpPr>
            <p:nvPr/>
          </p:nvSpPr>
          <p:spPr bwMode="auto">
            <a:xfrm>
              <a:off x="5539781" y="4293096"/>
              <a:ext cx="616395" cy="95772"/>
            </a:xfrm>
            <a:custGeom>
              <a:avLst/>
              <a:gdLst>
                <a:gd name="T0" fmla="*/ 0 w 223"/>
                <a:gd name="T1" fmla="*/ 26 h 63"/>
                <a:gd name="T2" fmla="*/ 170 w 223"/>
                <a:gd name="T3" fmla="*/ 26 h 63"/>
                <a:gd name="T4" fmla="*/ 170 w 223"/>
                <a:gd name="T5" fmla="*/ 37 h 63"/>
                <a:gd name="T6" fmla="*/ 0 w 223"/>
                <a:gd name="T7" fmla="*/ 37 h 63"/>
                <a:gd name="T8" fmla="*/ 0 w 223"/>
                <a:gd name="T9" fmla="*/ 26 h 63"/>
                <a:gd name="T10" fmla="*/ 159 w 223"/>
                <a:gd name="T11" fmla="*/ 0 h 63"/>
                <a:gd name="T12" fmla="*/ 223 w 223"/>
                <a:gd name="T13" fmla="*/ 31 h 63"/>
                <a:gd name="T14" fmla="*/ 159 w 223"/>
                <a:gd name="T15" fmla="*/ 63 h 63"/>
                <a:gd name="T16" fmla="*/ 159 w 22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63">
                  <a:moveTo>
                    <a:pt x="0" y="26"/>
                  </a:moveTo>
                  <a:lnTo>
                    <a:pt x="170" y="26"/>
                  </a:lnTo>
                  <a:lnTo>
                    <a:pt x="170" y="37"/>
                  </a:lnTo>
                  <a:lnTo>
                    <a:pt x="0" y="37"/>
                  </a:lnTo>
                  <a:lnTo>
                    <a:pt x="0" y="26"/>
                  </a:lnTo>
                  <a:close/>
                  <a:moveTo>
                    <a:pt x="159" y="0"/>
                  </a:moveTo>
                  <a:lnTo>
                    <a:pt x="223" y="31"/>
                  </a:lnTo>
                  <a:lnTo>
                    <a:pt x="159" y="63"/>
                  </a:lnTo>
                  <a:lnTo>
                    <a:pt x="159"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95" name="Rectangle 435"/>
            <p:cNvSpPr>
              <a:spLocks noChangeArrowheads="1"/>
            </p:cNvSpPr>
            <p:nvPr/>
          </p:nvSpPr>
          <p:spPr bwMode="auto">
            <a:xfrm>
              <a:off x="5017171" y="581548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496" name="Group 358"/>
            <p:cNvGrpSpPr>
              <a:grpSpLocks/>
            </p:cNvGrpSpPr>
            <p:nvPr/>
          </p:nvGrpSpPr>
          <p:grpSpPr bwMode="auto">
            <a:xfrm>
              <a:off x="4798667" y="5040783"/>
              <a:ext cx="760412" cy="660400"/>
              <a:chOff x="2420" y="2098"/>
              <a:chExt cx="479" cy="416"/>
            </a:xfrm>
          </p:grpSpPr>
          <p:sp>
            <p:nvSpPr>
              <p:cNvPr id="497"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98"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499"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00"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01"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02"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03"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504" name="Rectangle 359"/>
            <p:cNvSpPr>
              <a:spLocks noChangeArrowheads="1"/>
            </p:cNvSpPr>
            <p:nvPr/>
          </p:nvSpPr>
          <p:spPr bwMode="auto">
            <a:xfrm>
              <a:off x="4963717" y="5189412"/>
              <a:ext cx="5820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加密金鑰</a:t>
              </a:r>
              <a:endParaRPr kumimoji="0" lang="zh-TW" altLang="zh-TW" sz="1800" b="0" i="0" u="none" strike="noStrike" cap="none" normalizeH="0" baseline="0" dirty="0">
                <a:ln>
                  <a:noFill/>
                </a:ln>
                <a:solidFill>
                  <a:schemeClr val="tx1"/>
                </a:solidFill>
                <a:effectLst/>
                <a:latin typeface="+mn-ea"/>
                <a:ea typeface="+mn-ea"/>
              </a:endParaRPr>
            </a:p>
          </p:txBody>
        </p:sp>
        <p:sp>
          <p:nvSpPr>
            <p:cNvPr id="505" name="Freeform 425"/>
            <p:cNvSpPr>
              <a:spLocks noEditPoints="1"/>
            </p:cNvSpPr>
            <p:nvPr/>
          </p:nvSpPr>
          <p:spPr bwMode="auto">
            <a:xfrm>
              <a:off x="5539781" y="5349452"/>
              <a:ext cx="616395" cy="95772"/>
            </a:xfrm>
            <a:custGeom>
              <a:avLst/>
              <a:gdLst>
                <a:gd name="T0" fmla="*/ 0 w 223"/>
                <a:gd name="T1" fmla="*/ 26 h 63"/>
                <a:gd name="T2" fmla="*/ 170 w 223"/>
                <a:gd name="T3" fmla="*/ 26 h 63"/>
                <a:gd name="T4" fmla="*/ 170 w 223"/>
                <a:gd name="T5" fmla="*/ 37 h 63"/>
                <a:gd name="T6" fmla="*/ 0 w 223"/>
                <a:gd name="T7" fmla="*/ 37 h 63"/>
                <a:gd name="T8" fmla="*/ 0 w 223"/>
                <a:gd name="T9" fmla="*/ 26 h 63"/>
                <a:gd name="T10" fmla="*/ 159 w 223"/>
                <a:gd name="T11" fmla="*/ 0 h 63"/>
                <a:gd name="T12" fmla="*/ 223 w 223"/>
                <a:gd name="T13" fmla="*/ 31 h 63"/>
                <a:gd name="T14" fmla="*/ 159 w 223"/>
                <a:gd name="T15" fmla="*/ 63 h 63"/>
                <a:gd name="T16" fmla="*/ 159 w 22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63">
                  <a:moveTo>
                    <a:pt x="0" y="26"/>
                  </a:moveTo>
                  <a:lnTo>
                    <a:pt x="170" y="26"/>
                  </a:lnTo>
                  <a:lnTo>
                    <a:pt x="170" y="37"/>
                  </a:lnTo>
                  <a:lnTo>
                    <a:pt x="0" y="37"/>
                  </a:lnTo>
                  <a:lnTo>
                    <a:pt x="0" y="26"/>
                  </a:lnTo>
                  <a:close/>
                  <a:moveTo>
                    <a:pt x="159" y="0"/>
                  </a:moveTo>
                  <a:lnTo>
                    <a:pt x="223" y="31"/>
                  </a:lnTo>
                  <a:lnTo>
                    <a:pt x="159" y="63"/>
                  </a:lnTo>
                  <a:lnTo>
                    <a:pt x="159"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06" name="Rectangle 239"/>
            <p:cNvSpPr>
              <a:spLocks noChangeArrowheads="1"/>
            </p:cNvSpPr>
            <p:nvPr/>
          </p:nvSpPr>
          <p:spPr bwMode="auto">
            <a:xfrm>
              <a:off x="6616951" y="435771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07" name="Rectangle 240"/>
            <p:cNvSpPr>
              <a:spLocks noChangeArrowheads="1"/>
            </p:cNvSpPr>
            <p:nvPr/>
          </p:nvSpPr>
          <p:spPr bwMode="auto">
            <a:xfrm>
              <a:off x="6461922" y="4660925"/>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08" name="Rectangle 241"/>
            <p:cNvSpPr>
              <a:spLocks noChangeArrowheads="1"/>
            </p:cNvSpPr>
            <p:nvPr/>
          </p:nvSpPr>
          <p:spPr bwMode="auto">
            <a:xfrm>
              <a:off x="6461922" y="4965725"/>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09" name="Rectangle 242"/>
            <p:cNvSpPr>
              <a:spLocks noChangeArrowheads="1"/>
            </p:cNvSpPr>
            <p:nvPr/>
          </p:nvSpPr>
          <p:spPr bwMode="auto">
            <a:xfrm>
              <a:off x="6461922" y="5270525"/>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10" name="Rectangle 243"/>
            <p:cNvSpPr>
              <a:spLocks noChangeArrowheads="1"/>
            </p:cNvSpPr>
            <p:nvPr/>
          </p:nvSpPr>
          <p:spPr bwMode="auto">
            <a:xfrm>
              <a:off x="6461922" y="557373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11" name="Rectangle 244"/>
            <p:cNvSpPr>
              <a:spLocks noChangeArrowheads="1"/>
            </p:cNvSpPr>
            <p:nvPr/>
          </p:nvSpPr>
          <p:spPr bwMode="auto">
            <a:xfrm>
              <a:off x="6209559" y="5878538"/>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sp>
          <p:nvSpPr>
            <p:cNvPr id="512" name="Rectangle 245"/>
            <p:cNvSpPr>
              <a:spLocks noChangeArrowheads="1"/>
            </p:cNvSpPr>
            <p:nvPr/>
          </p:nvSpPr>
          <p:spPr bwMode="auto">
            <a:xfrm>
              <a:off x="6209559" y="618175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513" name="Group 333"/>
            <p:cNvGrpSpPr>
              <a:grpSpLocks/>
            </p:cNvGrpSpPr>
            <p:nvPr/>
          </p:nvGrpSpPr>
          <p:grpSpPr bwMode="auto">
            <a:xfrm>
              <a:off x="6191477" y="4994151"/>
              <a:ext cx="1026194" cy="660400"/>
              <a:chOff x="1917" y="2920"/>
              <a:chExt cx="479" cy="416"/>
            </a:xfrm>
          </p:grpSpPr>
          <p:sp>
            <p:nvSpPr>
              <p:cNvPr id="514" name="Freeform 326"/>
              <p:cNvSpPr>
                <a:spLocks/>
              </p:cNvSpPr>
              <p:nvPr/>
            </p:nvSpPr>
            <p:spPr bwMode="auto">
              <a:xfrm>
                <a:off x="1917" y="2920"/>
                <a:ext cx="479" cy="97"/>
              </a:xfrm>
              <a:custGeom>
                <a:avLst/>
                <a:gdLst>
                  <a:gd name="T0" fmla="*/ 479 w 479"/>
                  <a:gd name="T1" fmla="*/ 97 h 97"/>
                  <a:gd name="T2" fmla="*/ 0 w 479"/>
                  <a:gd name="T3" fmla="*/ 97 h 97"/>
                  <a:gd name="T4" fmla="*/ 23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3"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15" name="Line 327"/>
              <p:cNvSpPr>
                <a:spLocks noChangeShapeType="1"/>
              </p:cNvSpPr>
              <p:nvPr/>
            </p:nvSpPr>
            <p:spPr bwMode="auto">
              <a:xfrm flipH="1" flipV="1">
                <a:off x="2374" y="2920"/>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16" name="Rectangle 328"/>
              <p:cNvSpPr>
                <a:spLocks noChangeArrowheads="1"/>
              </p:cNvSpPr>
              <p:nvPr/>
            </p:nvSpPr>
            <p:spPr bwMode="auto">
              <a:xfrm>
                <a:off x="1917" y="3017"/>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17" name="Line 329"/>
              <p:cNvSpPr>
                <a:spLocks noChangeShapeType="1"/>
              </p:cNvSpPr>
              <p:nvPr/>
            </p:nvSpPr>
            <p:spPr bwMode="auto">
              <a:xfrm>
                <a:off x="1917" y="3017"/>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18" name="Line 330"/>
              <p:cNvSpPr>
                <a:spLocks noChangeShapeType="1"/>
              </p:cNvSpPr>
              <p:nvPr/>
            </p:nvSpPr>
            <p:spPr bwMode="auto">
              <a:xfrm>
                <a:off x="1917" y="3336"/>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19" name="Line 331"/>
              <p:cNvSpPr>
                <a:spLocks noChangeShapeType="1"/>
              </p:cNvSpPr>
              <p:nvPr/>
            </p:nvSpPr>
            <p:spPr bwMode="auto">
              <a:xfrm flipV="1">
                <a:off x="2396" y="3017"/>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20" name="Line 332"/>
              <p:cNvSpPr>
                <a:spLocks noChangeShapeType="1"/>
              </p:cNvSpPr>
              <p:nvPr/>
            </p:nvSpPr>
            <p:spPr bwMode="auto">
              <a:xfrm flipH="1">
                <a:off x="1917" y="3017"/>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521" name="Rectangle 350"/>
            <p:cNvSpPr>
              <a:spLocks noChangeArrowheads="1"/>
            </p:cNvSpPr>
            <p:nvPr/>
          </p:nvSpPr>
          <p:spPr bwMode="auto">
            <a:xfrm>
              <a:off x="7654134" y="4956200"/>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 </a:t>
              </a:r>
              <a:endParaRPr kumimoji="0" lang="zh-TW" altLang="zh-TW" sz="1800" b="0" i="0" u="none" strike="noStrike" cap="none" normalizeH="0" baseline="0" dirty="0">
                <a:ln>
                  <a:noFill/>
                </a:ln>
                <a:solidFill>
                  <a:schemeClr val="tx1"/>
                </a:solidFill>
                <a:effectLst/>
                <a:latin typeface="+mn-ea"/>
                <a:ea typeface="+mn-ea"/>
              </a:endParaRPr>
            </a:p>
          </p:txBody>
        </p:sp>
        <p:sp>
          <p:nvSpPr>
            <p:cNvPr id="523" name="Freeform 420"/>
            <p:cNvSpPr>
              <a:spLocks noEditPoints="1"/>
            </p:cNvSpPr>
            <p:nvPr/>
          </p:nvSpPr>
          <p:spPr bwMode="auto">
            <a:xfrm>
              <a:off x="7272190" y="5351338"/>
              <a:ext cx="417512" cy="100013"/>
            </a:xfrm>
            <a:custGeom>
              <a:avLst/>
              <a:gdLst>
                <a:gd name="T0" fmla="*/ 0 w 263"/>
                <a:gd name="T1" fmla="*/ 26 h 63"/>
                <a:gd name="T2" fmla="*/ 210 w 263"/>
                <a:gd name="T3" fmla="*/ 26 h 63"/>
                <a:gd name="T4" fmla="*/ 210 w 263"/>
                <a:gd name="T5" fmla="*/ 37 h 63"/>
                <a:gd name="T6" fmla="*/ 0 w 263"/>
                <a:gd name="T7" fmla="*/ 37 h 63"/>
                <a:gd name="T8" fmla="*/ 0 w 263"/>
                <a:gd name="T9" fmla="*/ 26 h 63"/>
                <a:gd name="T10" fmla="*/ 200 w 263"/>
                <a:gd name="T11" fmla="*/ 0 h 63"/>
                <a:gd name="T12" fmla="*/ 263 w 263"/>
                <a:gd name="T13" fmla="*/ 32 h 63"/>
                <a:gd name="T14" fmla="*/ 200 w 263"/>
                <a:gd name="T15" fmla="*/ 63 h 63"/>
                <a:gd name="T16" fmla="*/ 200 w 26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63">
                  <a:moveTo>
                    <a:pt x="0" y="26"/>
                  </a:moveTo>
                  <a:lnTo>
                    <a:pt x="210" y="26"/>
                  </a:lnTo>
                  <a:lnTo>
                    <a:pt x="210" y="37"/>
                  </a:lnTo>
                  <a:lnTo>
                    <a:pt x="0" y="37"/>
                  </a:lnTo>
                  <a:lnTo>
                    <a:pt x="0" y="26"/>
                  </a:lnTo>
                  <a:close/>
                  <a:moveTo>
                    <a:pt x="200" y="0"/>
                  </a:moveTo>
                  <a:lnTo>
                    <a:pt x="263" y="32"/>
                  </a:lnTo>
                  <a:lnTo>
                    <a:pt x="200" y="63"/>
                  </a:lnTo>
                  <a:lnTo>
                    <a:pt x="200"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24" name="Freeform 440"/>
            <p:cNvSpPr>
              <a:spLocks noEditPoints="1"/>
            </p:cNvSpPr>
            <p:nvPr/>
          </p:nvSpPr>
          <p:spPr bwMode="auto">
            <a:xfrm>
              <a:off x="6533260" y="5714231"/>
              <a:ext cx="101600" cy="481013"/>
            </a:xfrm>
            <a:custGeom>
              <a:avLst/>
              <a:gdLst>
                <a:gd name="T0" fmla="*/ 26 w 64"/>
                <a:gd name="T1" fmla="*/ 303 h 303"/>
                <a:gd name="T2" fmla="*/ 26 w 64"/>
                <a:gd name="T3" fmla="*/ 53 h 303"/>
                <a:gd name="T4" fmla="*/ 37 w 64"/>
                <a:gd name="T5" fmla="*/ 53 h 303"/>
                <a:gd name="T6" fmla="*/ 37 w 64"/>
                <a:gd name="T7" fmla="*/ 303 h 303"/>
                <a:gd name="T8" fmla="*/ 26 w 64"/>
                <a:gd name="T9" fmla="*/ 303 h 303"/>
                <a:gd name="T10" fmla="*/ 0 w 64"/>
                <a:gd name="T11" fmla="*/ 64 h 303"/>
                <a:gd name="T12" fmla="*/ 32 w 64"/>
                <a:gd name="T13" fmla="*/ 0 h 303"/>
                <a:gd name="T14" fmla="*/ 64 w 64"/>
                <a:gd name="T15" fmla="*/ 64 h 303"/>
                <a:gd name="T16" fmla="*/ 0 w 64"/>
                <a:gd name="T17" fmla="*/ 6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03">
                  <a:moveTo>
                    <a:pt x="26" y="303"/>
                  </a:moveTo>
                  <a:lnTo>
                    <a:pt x="26" y="53"/>
                  </a:lnTo>
                  <a:lnTo>
                    <a:pt x="37" y="53"/>
                  </a:lnTo>
                  <a:lnTo>
                    <a:pt x="37" y="303"/>
                  </a:lnTo>
                  <a:lnTo>
                    <a:pt x="26" y="303"/>
                  </a:lnTo>
                  <a:close/>
                  <a:moveTo>
                    <a:pt x="0" y="64"/>
                  </a:moveTo>
                  <a:lnTo>
                    <a:pt x="32" y="0"/>
                  </a:lnTo>
                  <a:lnTo>
                    <a:pt x="64" y="64"/>
                  </a:lnTo>
                  <a:lnTo>
                    <a:pt x="0" y="64"/>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25" name="Rectangle 444"/>
            <p:cNvSpPr>
              <a:spLocks noChangeArrowheads="1"/>
            </p:cNvSpPr>
            <p:nvPr/>
          </p:nvSpPr>
          <p:spPr bwMode="auto">
            <a:xfrm>
              <a:off x="7676828" y="5096797"/>
              <a:ext cx="4955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秘密金鑰</a:t>
              </a:r>
              <a:endParaRPr kumimoji="0" lang="zh-TW" altLang="zh-TW" sz="1800" b="0" i="0" u="none" strike="noStrike" cap="none" normalizeH="0" baseline="0" dirty="0">
                <a:ln>
                  <a:noFill/>
                </a:ln>
                <a:solidFill>
                  <a:schemeClr val="tx1"/>
                </a:solidFill>
                <a:effectLst/>
                <a:latin typeface="+mn-ea"/>
                <a:ea typeface="+mn-ea"/>
              </a:endParaRPr>
            </a:p>
          </p:txBody>
        </p:sp>
        <p:sp>
          <p:nvSpPr>
            <p:cNvPr id="526" name="Rectangle 334"/>
            <p:cNvSpPr>
              <a:spLocks noChangeArrowheads="1"/>
            </p:cNvSpPr>
            <p:nvPr/>
          </p:nvSpPr>
          <p:spPr bwMode="auto">
            <a:xfrm>
              <a:off x="6245997" y="5136833"/>
              <a:ext cx="10519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非對稱式加解密演算法</a:t>
              </a:r>
              <a:endParaRPr kumimoji="0" lang="zh-TW" altLang="zh-TW" sz="1800" b="0" i="0" u="none" strike="noStrike" cap="none" normalizeH="0" baseline="0" dirty="0">
                <a:ln>
                  <a:noFill/>
                </a:ln>
                <a:solidFill>
                  <a:schemeClr val="tx1"/>
                </a:solidFill>
                <a:effectLst/>
                <a:latin typeface="+mn-ea"/>
                <a:ea typeface="+mn-ea"/>
              </a:endParaRPr>
            </a:p>
          </p:txBody>
        </p:sp>
        <p:sp>
          <p:nvSpPr>
            <p:cNvPr id="527" name="文字方塊 2"/>
            <p:cNvSpPr txBox="1">
              <a:spLocks noChangeArrowheads="1"/>
            </p:cNvSpPr>
            <p:nvPr/>
          </p:nvSpPr>
          <p:spPr bwMode="auto">
            <a:xfrm>
              <a:off x="5658122" y="5514976"/>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mn-ea"/>
                  <a:ea typeface="+mn-ea"/>
                </a:rPr>
                <a:t>(3)</a:t>
              </a:r>
              <a:endParaRPr kumimoji="0" lang="zh-TW" altLang="en-US" sz="2000" i="0" dirty="0">
                <a:solidFill>
                  <a:srgbClr val="FF0000"/>
                </a:solidFill>
                <a:latin typeface="+mn-ea"/>
                <a:ea typeface="+mn-ea"/>
              </a:endParaRPr>
            </a:p>
          </p:txBody>
        </p:sp>
        <p:sp>
          <p:nvSpPr>
            <p:cNvPr id="528" name="Rectangle 433"/>
            <p:cNvSpPr>
              <a:spLocks noChangeArrowheads="1"/>
            </p:cNvSpPr>
            <p:nvPr/>
          </p:nvSpPr>
          <p:spPr bwMode="auto">
            <a:xfrm>
              <a:off x="6338146" y="6237312"/>
              <a:ext cx="7769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接收方私</a:t>
              </a:r>
              <a:r>
                <a:rPr kumimoji="0" lang="zh-TW" altLang="zh-TW" sz="1600" b="0" i="0" u="none" strike="noStrike" cap="none" normalizeH="0" baseline="0" dirty="0">
                  <a:ln>
                    <a:noFill/>
                  </a:ln>
                  <a:solidFill>
                    <a:srgbClr val="000000"/>
                  </a:solidFill>
                  <a:effectLst/>
                  <a:latin typeface="+mn-ea"/>
                  <a:ea typeface="+mn-ea"/>
                </a:rPr>
                <a:t>鑰</a:t>
              </a:r>
              <a:endParaRPr kumimoji="0" lang="zh-TW" altLang="zh-TW" sz="1800" b="0" i="0" u="none" strike="noStrike" cap="none" normalizeH="0" baseline="0" dirty="0">
                <a:ln>
                  <a:noFill/>
                </a:ln>
                <a:solidFill>
                  <a:schemeClr val="tx1"/>
                </a:solidFill>
                <a:effectLst/>
                <a:latin typeface="+mn-ea"/>
                <a:ea typeface="+mn-ea"/>
              </a:endParaRPr>
            </a:p>
          </p:txBody>
        </p:sp>
        <p:grpSp>
          <p:nvGrpSpPr>
            <p:cNvPr id="529" name="Group 358"/>
            <p:cNvGrpSpPr>
              <a:grpSpLocks/>
            </p:cNvGrpSpPr>
            <p:nvPr/>
          </p:nvGrpSpPr>
          <p:grpSpPr bwMode="auto">
            <a:xfrm>
              <a:off x="6191101" y="3933056"/>
              <a:ext cx="950020" cy="660400"/>
              <a:chOff x="2420" y="2098"/>
              <a:chExt cx="479" cy="416"/>
            </a:xfrm>
          </p:grpSpPr>
          <p:sp>
            <p:nvSpPr>
              <p:cNvPr id="530" name="Freeform 351"/>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1" name="Line 352"/>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2" name="Rectangle 353"/>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3" name="Line 354"/>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4" name="Line 355"/>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5" name="Line 356"/>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36" name="Line 357"/>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537" name="Rectangle 334"/>
            <p:cNvSpPr>
              <a:spLocks noChangeArrowheads="1"/>
            </p:cNvSpPr>
            <p:nvPr/>
          </p:nvSpPr>
          <p:spPr bwMode="auto">
            <a:xfrm>
              <a:off x="6214268" y="4095361"/>
              <a:ext cx="10837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對稱式加解密演算法</a:t>
              </a:r>
              <a:endParaRPr kumimoji="0" lang="zh-TW" altLang="zh-TW" sz="1800" b="0" i="0" u="none" strike="noStrike" cap="none" normalizeH="0" baseline="0" dirty="0">
                <a:ln>
                  <a:noFill/>
                </a:ln>
                <a:solidFill>
                  <a:schemeClr val="tx1"/>
                </a:solidFill>
                <a:effectLst/>
                <a:latin typeface="+mn-ea"/>
                <a:ea typeface="+mn-ea"/>
              </a:endParaRPr>
            </a:p>
          </p:txBody>
        </p:sp>
        <p:cxnSp>
          <p:nvCxnSpPr>
            <p:cNvPr id="1289" name="直線單箭頭接點 1288"/>
            <p:cNvCxnSpPr/>
            <p:nvPr/>
          </p:nvCxnSpPr>
          <p:spPr bwMode="auto">
            <a:xfrm flipV="1">
              <a:off x="7778452" y="4335487"/>
              <a:ext cx="0" cy="783605"/>
            </a:xfrm>
            <a:prstGeom prst="straightConnector1">
              <a:avLst/>
            </a:prstGeom>
            <a:solidFill>
              <a:srgbClr val="000000"/>
            </a:solidFill>
            <a:ln w="28575" cap="flat">
              <a:solidFill>
                <a:srgbClr val="000000"/>
              </a:solidFill>
              <a:prstDash val="solid"/>
              <a:bevel/>
              <a:headEnd/>
              <a:tailEnd/>
            </a:ln>
          </p:spPr>
        </p:cxnSp>
        <p:sp>
          <p:nvSpPr>
            <p:cNvPr id="545" name="Freeform 425"/>
            <p:cNvSpPr>
              <a:spLocks noEditPoints="1"/>
            </p:cNvSpPr>
            <p:nvPr/>
          </p:nvSpPr>
          <p:spPr bwMode="auto">
            <a:xfrm rot="10800000">
              <a:off x="7164289" y="4269331"/>
              <a:ext cx="616395" cy="95772"/>
            </a:xfrm>
            <a:custGeom>
              <a:avLst/>
              <a:gdLst>
                <a:gd name="T0" fmla="*/ 0 w 223"/>
                <a:gd name="T1" fmla="*/ 26 h 63"/>
                <a:gd name="T2" fmla="*/ 170 w 223"/>
                <a:gd name="T3" fmla="*/ 26 h 63"/>
                <a:gd name="T4" fmla="*/ 170 w 223"/>
                <a:gd name="T5" fmla="*/ 37 h 63"/>
                <a:gd name="T6" fmla="*/ 0 w 223"/>
                <a:gd name="T7" fmla="*/ 37 h 63"/>
                <a:gd name="T8" fmla="*/ 0 w 223"/>
                <a:gd name="T9" fmla="*/ 26 h 63"/>
                <a:gd name="T10" fmla="*/ 159 w 223"/>
                <a:gd name="T11" fmla="*/ 0 h 63"/>
                <a:gd name="T12" fmla="*/ 223 w 223"/>
                <a:gd name="T13" fmla="*/ 31 h 63"/>
                <a:gd name="T14" fmla="*/ 159 w 223"/>
                <a:gd name="T15" fmla="*/ 63 h 63"/>
                <a:gd name="T16" fmla="*/ 159 w 223"/>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63">
                  <a:moveTo>
                    <a:pt x="0" y="26"/>
                  </a:moveTo>
                  <a:lnTo>
                    <a:pt x="170" y="26"/>
                  </a:lnTo>
                  <a:lnTo>
                    <a:pt x="170" y="37"/>
                  </a:lnTo>
                  <a:lnTo>
                    <a:pt x="0" y="37"/>
                  </a:lnTo>
                  <a:lnTo>
                    <a:pt x="0" y="26"/>
                  </a:lnTo>
                  <a:close/>
                  <a:moveTo>
                    <a:pt x="159" y="0"/>
                  </a:moveTo>
                  <a:lnTo>
                    <a:pt x="223" y="31"/>
                  </a:lnTo>
                  <a:lnTo>
                    <a:pt x="159" y="63"/>
                  </a:lnTo>
                  <a:lnTo>
                    <a:pt x="159" y="0"/>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nvGrpSpPr>
            <p:cNvPr id="547" name="Group 323"/>
            <p:cNvGrpSpPr>
              <a:grpSpLocks/>
            </p:cNvGrpSpPr>
            <p:nvPr/>
          </p:nvGrpSpPr>
          <p:grpSpPr bwMode="auto">
            <a:xfrm>
              <a:off x="6277694" y="2816065"/>
              <a:ext cx="758825" cy="660400"/>
              <a:chOff x="1106" y="1771"/>
              <a:chExt cx="478" cy="416"/>
            </a:xfrm>
          </p:grpSpPr>
          <p:sp>
            <p:nvSpPr>
              <p:cNvPr id="548" name="Freeform 316"/>
              <p:cNvSpPr>
                <a:spLocks/>
              </p:cNvSpPr>
              <p:nvPr/>
            </p:nvSpPr>
            <p:spPr bwMode="auto">
              <a:xfrm>
                <a:off x="1106" y="1771"/>
                <a:ext cx="478" cy="97"/>
              </a:xfrm>
              <a:custGeom>
                <a:avLst/>
                <a:gdLst>
                  <a:gd name="T0" fmla="*/ 478 w 478"/>
                  <a:gd name="T1" fmla="*/ 97 h 97"/>
                  <a:gd name="T2" fmla="*/ 0 w 478"/>
                  <a:gd name="T3" fmla="*/ 97 h 97"/>
                  <a:gd name="T4" fmla="*/ 22 w 478"/>
                  <a:gd name="T5" fmla="*/ 0 h 97"/>
                  <a:gd name="T6" fmla="*/ 456 w 478"/>
                  <a:gd name="T7" fmla="*/ 0 h 97"/>
                  <a:gd name="T8" fmla="*/ 478 w 478"/>
                  <a:gd name="T9" fmla="*/ 97 h 97"/>
                </a:gdLst>
                <a:ahLst/>
                <a:cxnLst>
                  <a:cxn ang="0">
                    <a:pos x="T0" y="T1"/>
                  </a:cxn>
                  <a:cxn ang="0">
                    <a:pos x="T2" y="T3"/>
                  </a:cxn>
                  <a:cxn ang="0">
                    <a:pos x="T4" y="T5"/>
                  </a:cxn>
                  <a:cxn ang="0">
                    <a:pos x="T6" y="T7"/>
                  </a:cxn>
                  <a:cxn ang="0">
                    <a:pos x="T8" y="T9"/>
                  </a:cxn>
                </a:cxnLst>
                <a:rect l="0" t="0" r="r" b="b"/>
                <a:pathLst>
                  <a:path w="478" h="97">
                    <a:moveTo>
                      <a:pt x="478" y="97"/>
                    </a:moveTo>
                    <a:lnTo>
                      <a:pt x="0" y="97"/>
                    </a:lnTo>
                    <a:lnTo>
                      <a:pt x="22" y="0"/>
                    </a:lnTo>
                    <a:lnTo>
                      <a:pt x="456" y="0"/>
                    </a:lnTo>
                    <a:lnTo>
                      <a:pt x="478"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49" name="Line 317"/>
              <p:cNvSpPr>
                <a:spLocks noChangeShapeType="1"/>
              </p:cNvSpPr>
              <p:nvPr/>
            </p:nvSpPr>
            <p:spPr bwMode="auto">
              <a:xfrm flipH="1" flipV="1">
                <a:off x="1562" y="1771"/>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0" name="Rectangle 318"/>
              <p:cNvSpPr>
                <a:spLocks noChangeArrowheads="1"/>
              </p:cNvSpPr>
              <p:nvPr/>
            </p:nvSpPr>
            <p:spPr bwMode="auto">
              <a:xfrm>
                <a:off x="1106" y="1868"/>
                <a:ext cx="478"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1" name="Line 319"/>
              <p:cNvSpPr>
                <a:spLocks noChangeShapeType="1"/>
              </p:cNvSpPr>
              <p:nvPr/>
            </p:nvSpPr>
            <p:spPr bwMode="auto">
              <a:xfrm>
                <a:off x="1106" y="1868"/>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2" name="Line 320"/>
              <p:cNvSpPr>
                <a:spLocks noChangeShapeType="1"/>
              </p:cNvSpPr>
              <p:nvPr/>
            </p:nvSpPr>
            <p:spPr bwMode="auto">
              <a:xfrm>
                <a:off x="1106" y="2187"/>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3" name="Line 321"/>
              <p:cNvSpPr>
                <a:spLocks noChangeShapeType="1"/>
              </p:cNvSpPr>
              <p:nvPr/>
            </p:nvSpPr>
            <p:spPr bwMode="auto">
              <a:xfrm flipV="1">
                <a:off x="1584" y="1868"/>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4" name="Line 322"/>
              <p:cNvSpPr>
                <a:spLocks noChangeShapeType="1"/>
              </p:cNvSpPr>
              <p:nvPr/>
            </p:nvSpPr>
            <p:spPr bwMode="auto">
              <a:xfrm flipH="1">
                <a:off x="1106" y="1868"/>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555" name="Freeform 418"/>
            <p:cNvSpPr>
              <a:spLocks noEditPoints="1"/>
            </p:cNvSpPr>
            <p:nvPr/>
          </p:nvSpPr>
          <p:spPr bwMode="auto">
            <a:xfrm flipV="1">
              <a:off x="6637263" y="3501008"/>
              <a:ext cx="101600" cy="430213"/>
            </a:xfrm>
            <a:custGeom>
              <a:avLst/>
              <a:gdLst>
                <a:gd name="T0" fmla="*/ 37 w 64"/>
                <a:gd name="T1" fmla="*/ 0 h 271"/>
                <a:gd name="T2" fmla="*/ 37 w 64"/>
                <a:gd name="T3" fmla="*/ 218 h 271"/>
                <a:gd name="T4" fmla="*/ 27 w 64"/>
                <a:gd name="T5" fmla="*/ 218 h 271"/>
                <a:gd name="T6" fmla="*/ 27 w 64"/>
                <a:gd name="T7" fmla="*/ 0 h 271"/>
                <a:gd name="T8" fmla="*/ 37 w 64"/>
                <a:gd name="T9" fmla="*/ 0 h 271"/>
                <a:gd name="T10" fmla="*/ 64 w 64"/>
                <a:gd name="T11" fmla="*/ 207 h 271"/>
                <a:gd name="T12" fmla="*/ 32 w 64"/>
                <a:gd name="T13" fmla="*/ 271 h 271"/>
                <a:gd name="T14" fmla="*/ 0 w 64"/>
                <a:gd name="T15" fmla="*/ 207 h 271"/>
                <a:gd name="T16" fmla="*/ 64 w 64"/>
                <a:gd name="T17" fmla="*/ 2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71">
                  <a:moveTo>
                    <a:pt x="37" y="0"/>
                  </a:moveTo>
                  <a:lnTo>
                    <a:pt x="37" y="218"/>
                  </a:lnTo>
                  <a:lnTo>
                    <a:pt x="27" y="218"/>
                  </a:lnTo>
                  <a:lnTo>
                    <a:pt x="27" y="0"/>
                  </a:lnTo>
                  <a:lnTo>
                    <a:pt x="37" y="0"/>
                  </a:lnTo>
                  <a:close/>
                  <a:moveTo>
                    <a:pt x="64" y="207"/>
                  </a:moveTo>
                  <a:lnTo>
                    <a:pt x="32" y="271"/>
                  </a:lnTo>
                  <a:lnTo>
                    <a:pt x="0" y="207"/>
                  </a:lnTo>
                  <a:lnTo>
                    <a:pt x="64" y="207"/>
                  </a:lnTo>
                  <a:close/>
                </a:path>
              </a:pathLst>
            </a:custGeom>
            <a:solidFill>
              <a:srgbClr val="000000"/>
            </a:solidFill>
            <a:ln w="317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556" name="Rectangle 324"/>
            <p:cNvSpPr>
              <a:spLocks noChangeArrowheads="1"/>
            </p:cNvSpPr>
            <p:nvPr/>
          </p:nvSpPr>
          <p:spPr bwMode="auto">
            <a:xfrm>
              <a:off x="6482460" y="3124810"/>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明文</a:t>
              </a:r>
              <a:endParaRPr kumimoji="0" lang="zh-TW" altLang="zh-TW" sz="1800" b="0" i="0" u="none" strike="noStrike" cap="none" normalizeH="0" baseline="0" dirty="0">
                <a:ln>
                  <a:noFill/>
                </a:ln>
                <a:solidFill>
                  <a:schemeClr val="tx1"/>
                </a:solidFill>
                <a:effectLst/>
                <a:latin typeface="+mn-ea"/>
                <a:ea typeface="+mn-ea"/>
              </a:endParaRPr>
            </a:p>
          </p:txBody>
        </p:sp>
        <p:sp>
          <p:nvSpPr>
            <p:cNvPr id="557" name="文字方塊 2"/>
            <p:cNvSpPr txBox="1">
              <a:spLocks noChangeArrowheads="1"/>
            </p:cNvSpPr>
            <p:nvPr/>
          </p:nvSpPr>
          <p:spPr bwMode="auto">
            <a:xfrm>
              <a:off x="7145663" y="3782190"/>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mn-ea"/>
                  <a:ea typeface="+mn-ea"/>
                </a:rPr>
                <a:t>(4)</a:t>
              </a:r>
              <a:endParaRPr kumimoji="0" lang="zh-TW" altLang="en-US" sz="2000" i="0" dirty="0">
                <a:solidFill>
                  <a:srgbClr val="FF0000"/>
                </a:solidFill>
                <a:latin typeface="+mn-ea"/>
                <a:ea typeface="+mn-ea"/>
              </a:endParaRPr>
            </a:p>
          </p:txBody>
        </p:sp>
      </p:grpSp>
      <p:sp>
        <p:nvSpPr>
          <p:cNvPr id="560" name="文字方塊 559"/>
          <p:cNvSpPr txBox="1"/>
          <p:nvPr/>
        </p:nvSpPr>
        <p:spPr>
          <a:xfrm>
            <a:off x="2339752" y="6341258"/>
            <a:ext cx="1440160" cy="400110"/>
          </a:xfrm>
          <a:prstGeom prst="rect">
            <a:avLst/>
          </a:prstGeom>
          <a:noFill/>
        </p:spPr>
        <p:txBody>
          <a:bodyPr wrap="square" rtlCol="0">
            <a:spAutoFit/>
          </a:bodyPr>
          <a:lstStyle/>
          <a:p>
            <a:r>
              <a:rPr lang="zh-TW" altLang="en-US" sz="2000" i="0" dirty="0">
                <a:latin typeface="微軟正黑體" panose="020B0604030504040204" pitchFamily="34" charset="-120"/>
                <a:ea typeface="微軟正黑體" panose="020B0604030504040204" pitchFamily="34" charset="-120"/>
              </a:rPr>
              <a:t>傳送方</a:t>
            </a:r>
          </a:p>
        </p:txBody>
      </p:sp>
      <p:sp>
        <p:nvSpPr>
          <p:cNvPr id="561" name="文字方塊 560"/>
          <p:cNvSpPr txBox="1"/>
          <p:nvPr/>
        </p:nvSpPr>
        <p:spPr>
          <a:xfrm>
            <a:off x="6279679" y="6358891"/>
            <a:ext cx="1440160" cy="400110"/>
          </a:xfrm>
          <a:prstGeom prst="rect">
            <a:avLst/>
          </a:prstGeom>
          <a:noFill/>
        </p:spPr>
        <p:txBody>
          <a:bodyPr wrap="square" rtlCol="0">
            <a:spAutoFit/>
          </a:bodyPr>
          <a:lstStyle/>
          <a:p>
            <a:r>
              <a:rPr lang="zh-TW" altLang="en-US" sz="2000" i="0" dirty="0">
                <a:latin typeface="微軟正黑體" panose="020B0604030504040204" pitchFamily="34" charset="-120"/>
                <a:ea typeface="微軟正黑體" panose="020B0604030504040204" pitchFamily="34" charset="-120"/>
              </a:rPr>
              <a:t>接收方</a:t>
            </a:r>
          </a:p>
        </p:txBody>
      </p:sp>
    </p:spTree>
    <p:extLst>
      <p:ext uri="{BB962C8B-B14F-4D97-AF65-F5344CB8AC3E}">
        <p14:creationId xmlns:p14="http://schemas.microsoft.com/office/powerpoint/2010/main" val="25221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5616" y="117028"/>
            <a:ext cx="7920001" cy="935708"/>
          </a:xfrm>
        </p:spPr>
        <p:txBody>
          <a:bodyPr/>
          <a:lstStyle/>
          <a:p>
            <a:r>
              <a:rPr lang="zh-TW" altLang="zh-TW" dirty="0"/>
              <a:t>實作練習</a:t>
            </a:r>
            <a:r>
              <a:rPr lang="en-US" altLang="zh-TW" dirty="0"/>
              <a:t>(2)</a:t>
            </a:r>
            <a:r>
              <a:rPr lang="zh-TW" altLang="zh-TW" dirty="0"/>
              <a:t>：</a:t>
            </a:r>
            <a:r>
              <a:rPr lang="zh-TW" altLang="en-US" dirty="0"/>
              <a:t>資料</a:t>
            </a:r>
            <a:r>
              <a:rPr lang="zh-TW" altLang="zh-TW" dirty="0"/>
              <a:t>加解密設定</a:t>
            </a:r>
            <a:endParaRPr lang="zh-TW" altLang="en-US" dirty="0"/>
          </a:p>
        </p:txBody>
      </p:sp>
      <p:sp>
        <p:nvSpPr>
          <p:cNvPr id="3" name="內容版面配置區 2"/>
          <p:cNvSpPr>
            <a:spLocks noGrp="1"/>
          </p:cNvSpPr>
          <p:nvPr>
            <p:ph idx="1"/>
          </p:nvPr>
        </p:nvSpPr>
        <p:spPr>
          <a:xfrm>
            <a:off x="611559" y="1052736"/>
            <a:ext cx="8071271" cy="5229320"/>
          </a:xfrm>
        </p:spPr>
        <p:txBody>
          <a:bodyPr/>
          <a:lstStyle/>
          <a:p>
            <a:pPr algn="just">
              <a:buFont typeface="Wingdings" panose="05000000000000000000" pitchFamily="2" charset="2"/>
              <a:buChar char="l"/>
            </a:pPr>
            <a:r>
              <a:rPr lang="zh-TW" altLang="en-US" dirty="0"/>
              <a:t>利用</a:t>
            </a:r>
            <a:r>
              <a:rPr lang="en-US" altLang="zh-TW" dirty="0"/>
              <a:t>Office</a:t>
            </a:r>
            <a:r>
              <a:rPr lang="zh-TW" altLang="en-US" dirty="0"/>
              <a:t>軟體為自己編輯的文字加密</a:t>
            </a:r>
            <a:endParaRPr lang="en-US" altLang="zh-TW" dirty="0"/>
          </a:p>
          <a:p>
            <a:pPr lvl="1" algn="just"/>
            <a:r>
              <a:rPr lang="zh-TW" altLang="en-US" dirty="0"/>
              <a:t>在</a:t>
            </a:r>
            <a:r>
              <a:rPr lang="en-US" altLang="zh-TW" dirty="0"/>
              <a:t>Office</a:t>
            </a:r>
            <a:r>
              <a:rPr lang="zh-TW" altLang="en-US" dirty="0"/>
              <a:t>系列的軟體中編輯文件</a:t>
            </a:r>
            <a:endParaRPr lang="en-US" altLang="zh-TW" dirty="0"/>
          </a:p>
          <a:p>
            <a:pPr lvl="1" algn="just"/>
            <a:r>
              <a:rPr lang="zh-TW" altLang="en-US" dirty="0"/>
              <a:t>選擇</a:t>
            </a:r>
            <a:r>
              <a:rPr lang="en-US" altLang="zh-TW" dirty="0"/>
              <a:t>[</a:t>
            </a:r>
            <a:r>
              <a:rPr lang="zh-TW" altLang="en-US" dirty="0"/>
              <a:t>檔案</a:t>
            </a:r>
            <a:r>
              <a:rPr lang="en-US" altLang="zh-TW" dirty="0"/>
              <a:t>]</a:t>
            </a:r>
            <a:r>
              <a:rPr lang="zh-TW" altLang="en-US" dirty="0"/>
              <a:t>功能表中的</a:t>
            </a:r>
            <a:r>
              <a:rPr lang="en-US" altLang="zh-TW" dirty="0"/>
              <a:t>[</a:t>
            </a:r>
            <a:r>
              <a:rPr lang="zh-TW" altLang="en-US" dirty="0"/>
              <a:t>資訊</a:t>
            </a:r>
            <a:r>
              <a:rPr lang="en-US" altLang="zh-TW" dirty="0"/>
              <a:t>]</a:t>
            </a:r>
          </a:p>
          <a:p>
            <a:pPr lvl="1" algn="just"/>
            <a:r>
              <a:rPr lang="zh-TW" altLang="en-US" dirty="0"/>
              <a:t>選擇</a:t>
            </a:r>
            <a:r>
              <a:rPr lang="en-US" altLang="zh-TW" dirty="0"/>
              <a:t>[</a:t>
            </a:r>
            <a:r>
              <a:rPr lang="zh-TW" altLang="en-US" dirty="0"/>
              <a:t>資訊</a:t>
            </a:r>
            <a:r>
              <a:rPr lang="en-US" altLang="zh-TW" dirty="0"/>
              <a:t>]</a:t>
            </a:r>
            <a:r>
              <a:rPr lang="zh-TW" altLang="en-US" dirty="0"/>
              <a:t>底下的</a:t>
            </a:r>
            <a:r>
              <a:rPr lang="en-US" altLang="zh-TW" dirty="0"/>
              <a:t>[</a:t>
            </a:r>
            <a:r>
              <a:rPr lang="zh-TW" altLang="en-US" dirty="0"/>
              <a:t>保護文件</a:t>
            </a:r>
            <a:r>
              <a:rPr lang="en-US" altLang="zh-TW" dirty="0"/>
              <a:t>]</a:t>
            </a:r>
            <a:r>
              <a:rPr lang="zh-TW" altLang="en-US" dirty="0"/>
              <a:t>，再選擇</a:t>
            </a:r>
            <a:r>
              <a:rPr lang="en-US" altLang="zh-TW" dirty="0"/>
              <a:t>[</a:t>
            </a:r>
            <a:r>
              <a:rPr lang="zh-TW" altLang="en-US" dirty="0"/>
              <a:t>以密碼加密</a:t>
            </a:r>
            <a:r>
              <a:rPr lang="en-US" altLang="zh-TW" dirty="0"/>
              <a:t>]</a:t>
            </a:r>
          </a:p>
          <a:p>
            <a:pPr algn="just">
              <a:buFont typeface="Wingdings" panose="05000000000000000000" pitchFamily="2" charset="2"/>
              <a:buChar char="l"/>
            </a:pPr>
            <a:r>
              <a:rPr lang="zh-TW" altLang="en-US" dirty="0"/>
              <a:t>進行密碼的設定</a:t>
            </a:r>
            <a:endParaRPr lang="en-US" altLang="zh-TW" dirty="0"/>
          </a:p>
          <a:p>
            <a:pPr lvl="1" algn="just"/>
            <a:r>
              <a:rPr lang="zh-TW" altLang="en-US" dirty="0"/>
              <a:t>為編輯的</a:t>
            </a:r>
            <a:r>
              <a:rPr lang="en-US" altLang="zh-TW" dirty="0"/>
              <a:t>Office</a:t>
            </a:r>
            <a:r>
              <a:rPr lang="zh-TW" altLang="en-US" dirty="0"/>
              <a:t>文件設定密碼</a:t>
            </a:r>
            <a:endParaRPr lang="en-US" altLang="zh-TW" dirty="0"/>
          </a:p>
          <a:p>
            <a:pPr lvl="1" algn="just"/>
            <a:r>
              <a:rPr lang="zh-TW" altLang="en-US" dirty="0"/>
              <a:t>將加密的文件傳送給其他學員，以設定的密碼開啟</a:t>
            </a:r>
          </a:p>
          <a:p>
            <a:pPr marL="0" indent="0" algn="just">
              <a:buNone/>
            </a:pPr>
            <a:endParaRPr lang="zh-TW" altLang="en-US" dirty="0"/>
          </a:p>
        </p:txBody>
      </p:sp>
    </p:spTree>
    <p:extLst>
      <p:ext uri="{BB962C8B-B14F-4D97-AF65-F5344CB8AC3E}">
        <p14:creationId xmlns:p14="http://schemas.microsoft.com/office/powerpoint/2010/main" val="13713350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數位簽章</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154543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雜湊函式</a:t>
            </a:r>
            <a:r>
              <a:rPr lang="en-US" altLang="zh-TW" dirty="0"/>
              <a:t>(HASH)</a:t>
            </a:r>
            <a:endParaRPr lang="zh-TW" altLang="en-US" dirty="0"/>
          </a:p>
        </p:txBody>
      </p:sp>
      <p:sp>
        <p:nvSpPr>
          <p:cNvPr id="3" name="內容版面配置區 2"/>
          <p:cNvSpPr>
            <a:spLocks noGrp="1"/>
          </p:cNvSpPr>
          <p:nvPr>
            <p:ph sz="quarter" idx="10"/>
          </p:nvPr>
        </p:nvSpPr>
        <p:spPr>
          <a:xfrm>
            <a:off x="539552" y="1080000"/>
            <a:ext cx="8424936" cy="5230800"/>
          </a:xfrm>
        </p:spPr>
        <p:txBody>
          <a:bodyPr/>
          <a:lstStyle/>
          <a:p>
            <a:r>
              <a:rPr lang="zh-TW" altLang="en-US" sz="2600" dirty="0"/>
              <a:t>將任何長度的資料轉成固定長度的</a:t>
            </a:r>
            <a:r>
              <a:rPr lang="zh-TW" altLang="en-US" sz="2600" dirty="0">
                <a:solidFill>
                  <a:srgbClr val="FF0000"/>
                </a:solidFill>
              </a:rPr>
              <a:t>訊息摘要</a:t>
            </a:r>
            <a:r>
              <a:rPr lang="en-US" altLang="zh-TW" sz="2600" dirty="0"/>
              <a:t>(Message Digest)</a:t>
            </a:r>
            <a:r>
              <a:rPr lang="zh-TW" altLang="en-US" sz="2600" dirty="0"/>
              <a:t>，也稱為「</a:t>
            </a:r>
            <a:r>
              <a:rPr lang="zh-TW" altLang="en-US" sz="2600" dirty="0">
                <a:solidFill>
                  <a:srgbClr val="FF0000"/>
                </a:solidFill>
              </a:rPr>
              <a:t>數位指紋</a:t>
            </a:r>
            <a:r>
              <a:rPr lang="en-US" altLang="zh-TW" sz="2600" dirty="0"/>
              <a:t>(Digital Fingerprint) </a:t>
            </a:r>
            <a:r>
              <a:rPr lang="zh-TW" altLang="en-US" sz="2600" dirty="0"/>
              <a:t>」</a:t>
            </a:r>
            <a:endParaRPr lang="en-US" altLang="zh-TW" sz="2600" dirty="0"/>
          </a:p>
          <a:p>
            <a:pPr lvl="1"/>
            <a:r>
              <a:rPr lang="zh-TW" altLang="en-US" dirty="0"/>
              <a:t>根據同一函式，原始訊息不變則雜湊值相同 </a:t>
            </a:r>
            <a:r>
              <a:rPr lang="en-US" altLang="zh-TW" dirty="0"/>
              <a:t>(</a:t>
            </a:r>
            <a:r>
              <a:rPr lang="zh-TW" altLang="en-US" dirty="0"/>
              <a:t>且唯一</a:t>
            </a:r>
            <a:r>
              <a:rPr lang="en-US" altLang="zh-TW" dirty="0"/>
              <a:t>)</a:t>
            </a:r>
          </a:p>
          <a:p>
            <a:pPr lvl="1"/>
            <a:r>
              <a:rPr lang="zh-TW" altLang="en-US" dirty="0"/>
              <a:t>無法從雜湊值回推原始訊息 </a:t>
            </a:r>
            <a:r>
              <a:rPr lang="en-US" altLang="zh-TW" dirty="0"/>
              <a:t>(</a:t>
            </a:r>
            <a:r>
              <a:rPr lang="zh-TW" altLang="en-US" dirty="0"/>
              <a:t>單向</a:t>
            </a:r>
            <a:r>
              <a:rPr lang="en-US" altLang="zh-TW" dirty="0"/>
              <a:t>)</a:t>
            </a:r>
            <a:r>
              <a:rPr lang="zh-TW" altLang="en-US" dirty="0"/>
              <a:t>，不具有可逆性</a:t>
            </a:r>
            <a:endParaRPr lang="en-US" altLang="zh-TW" dirty="0"/>
          </a:p>
          <a:p>
            <a:pPr lvl="1"/>
            <a:r>
              <a:rPr lang="zh-TW" altLang="en-US" dirty="0"/>
              <a:t>如果兩個雜湊值是不相同的</a:t>
            </a:r>
            <a:r>
              <a:rPr lang="en-US" altLang="zh-TW" dirty="0"/>
              <a:t>(</a:t>
            </a:r>
            <a:r>
              <a:rPr lang="zh-TW" altLang="en-US" dirty="0"/>
              <a:t>根據同一雜湊函式</a:t>
            </a:r>
            <a:r>
              <a:rPr lang="en-US" altLang="zh-TW" dirty="0"/>
              <a:t>)</a:t>
            </a:r>
            <a:r>
              <a:rPr lang="zh-TW" altLang="en-US" dirty="0"/>
              <a:t>，那麼這兩個雜湊值的原始輸入也是不相同的</a:t>
            </a:r>
            <a:endParaRPr lang="en-US" altLang="zh-TW" dirty="0"/>
          </a:p>
          <a:p>
            <a:pPr lvl="1"/>
            <a:r>
              <a:rPr lang="zh-TW" altLang="en-US" dirty="0"/>
              <a:t>演算法</a:t>
            </a:r>
            <a:endParaRPr lang="en-US" altLang="zh-TW" dirty="0"/>
          </a:p>
          <a:p>
            <a:pPr lvl="2"/>
            <a:r>
              <a:rPr lang="en-US" altLang="zh-TW" dirty="0"/>
              <a:t>MD5, SHA-256, SHA-512, SHA3-512</a:t>
            </a:r>
          </a:p>
          <a:p>
            <a:pPr lvl="1"/>
            <a:endParaRPr lang="en-US" altLang="zh-TW" dirty="0"/>
          </a:p>
          <a:p>
            <a:pPr lvl="1"/>
            <a:endParaRPr lang="en-US" altLang="zh-TW" dirty="0"/>
          </a:p>
        </p:txBody>
      </p:sp>
      <p:pic>
        <p:nvPicPr>
          <p:cNvPr id="8" name="Picture 3"/>
          <p:cNvPicPr>
            <a:picLocks noChangeAspect="1" noChangeArrowheads="1"/>
          </p:cNvPicPr>
          <p:nvPr/>
        </p:nvPicPr>
        <p:blipFill>
          <a:blip r:embed="rId3"/>
          <a:srcRect/>
          <a:stretch>
            <a:fillRect/>
          </a:stretch>
        </p:blipFill>
        <p:spPr bwMode="auto">
          <a:xfrm>
            <a:off x="3131840" y="4883179"/>
            <a:ext cx="3017846" cy="2074213"/>
          </a:xfrm>
          <a:prstGeom prst="rect">
            <a:avLst/>
          </a:prstGeom>
          <a:noFill/>
          <a:ln w="9525">
            <a:noFill/>
            <a:miter lim="800000"/>
            <a:headEnd/>
            <a:tailEnd/>
          </a:ln>
          <a:effectLst/>
        </p:spPr>
      </p:pic>
    </p:spTree>
    <p:extLst>
      <p:ext uri="{BB962C8B-B14F-4D97-AF65-F5344CB8AC3E}">
        <p14:creationId xmlns:p14="http://schemas.microsoft.com/office/powerpoint/2010/main" val="3324893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70CB3EB-8133-48F0-9DD5-01ACE77EA469}"/>
              </a:ext>
            </a:extLst>
          </p:cNvPr>
          <p:cNvSpPr>
            <a:spLocks noGrp="1" noChangeArrowheads="1"/>
          </p:cNvSpPr>
          <p:nvPr>
            <p:ph type="title"/>
          </p:nvPr>
        </p:nvSpPr>
        <p:spPr>
          <a:xfrm>
            <a:off x="1115616" y="117028"/>
            <a:ext cx="7458831" cy="935708"/>
          </a:xfrm>
        </p:spPr>
        <p:txBody>
          <a:bodyPr/>
          <a:lstStyle/>
          <a:p>
            <a:r>
              <a:rPr lang="zh-TW" altLang="en-US" dirty="0"/>
              <a:t>數位簽章</a:t>
            </a:r>
            <a:r>
              <a:rPr lang="en-US" altLang="zh-TW" dirty="0"/>
              <a:t>-</a:t>
            </a:r>
            <a:r>
              <a:rPr lang="zh-TW" altLang="en-US" dirty="0"/>
              <a:t>目的</a:t>
            </a:r>
          </a:p>
        </p:txBody>
      </p:sp>
      <p:sp>
        <p:nvSpPr>
          <p:cNvPr id="5" name="Rectangle 3">
            <a:extLst>
              <a:ext uri="{FF2B5EF4-FFF2-40B4-BE49-F238E27FC236}">
                <a16:creationId xmlns:a16="http://schemas.microsoft.com/office/drawing/2014/main" id="{4EE3972D-2788-4C6E-A88C-BB05D6D6AF56}"/>
              </a:ext>
            </a:extLst>
          </p:cNvPr>
          <p:cNvSpPr txBox="1">
            <a:spLocks noChangeArrowheads="1"/>
          </p:cNvSpPr>
          <p:nvPr/>
        </p:nvSpPr>
        <p:spPr>
          <a:xfrm>
            <a:off x="590872" y="1051842"/>
            <a:ext cx="8229600" cy="4393382"/>
          </a:xfrm>
          <a:prstGeom prst="rect">
            <a:avLst/>
          </a:prstGeom>
        </p:spPr>
        <p:txBody>
          <a:bodyPr/>
          <a:lstStyle>
            <a:lvl1pPr marL="288000" indent="-288000" algn="l" defTabSz="0" rtl="0" eaLnBrk="1" fontAlgn="base" hangingPunct="1">
              <a:lnSpc>
                <a:spcPct val="120000"/>
              </a:lnSpc>
              <a:spcBef>
                <a:spcPts val="200"/>
              </a:spcBef>
              <a:spcAft>
                <a:spcPts val="200"/>
              </a:spcAft>
              <a:buFont typeface="Times New Roman" pitchFamily="18" charset="0"/>
              <a:buChar char="●"/>
              <a:tabLst>
                <a:tab pos="0" algn="l"/>
              </a:tabLst>
              <a:defRPr kumimoji="1" sz="2800" baseline="0">
                <a:solidFill>
                  <a:srgbClr val="333399"/>
                </a:solidFill>
                <a:latin typeface="微軟正黑體" panose="020B0604030504040204" pitchFamily="34" charset="-120"/>
                <a:ea typeface="微軟正黑體" panose="020B0604030504040204" pitchFamily="34" charset="-120"/>
                <a:cs typeface="+mn-cs"/>
              </a:defRPr>
            </a:lvl1pPr>
            <a:lvl2pPr marL="468000" marR="0" indent="-180000" algn="l" defTabSz="914400" rtl="0" eaLnBrk="1" fontAlgn="base" latinLnBrk="0" hangingPunct="1">
              <a:lnSpc>
                <a:spcPct val="120000"/>
              </a:lnSpc>
              <a:spcBef>
                <a:spcPts val="200"/>
              </a:spcBef>
              <a:spcAft>
                <a:spcPts val="200"/>
              </a:spcAft>
              <a:buClrTx/>
              <a:buSzTx/>
              <a:buFont typeface="Times New Roman" pitchFamily="18" charset="0"/>
              <a:buChar char="–"/>
              <a:tabLst/>
              <a:defRPr kumimoji="1" sz="2400" baseline="0">
                <a:solidFill>
                  <a:schemeClr val="tx1"/>
                </a:solidFill>
                <a:latin typeface="Microsoft JhengHei" panose="020B0604030504040204" pitchFamily="34" charset="-120"/>
                <a:ea typeface="Microsoft JhengHei" panose="020B0604030504040204" pitchFamily="34" charset="-120"/>
                <a:cs typeface="Microsoft JhengHei" panose="020B0604030504040204" pitchFamily="34" charset="-120"/>
              </a:defRPr>
            </a:lvl2pPr>
            <a:lvl3pPr marL="684000" indent="-216000" algn="l" rtl="0" eaLnBrk="1" fontAlgn="base" hangingPunct="1">
              <a:lnSpc>
                <a:spcPct val="120000"/>
              </a:lnSpc>
              <a:spcBef>
                <a:spcPts val="200"/>
              </a:spcBef>
              <a:spcAft>
                <a:spcPts val="200"/>
              </a:spcAft>
              <a:buSzPct val="100000"/>
              <a:buFont typeface="Wingdings" pitchFamily="2" charset="2"/>
              <a:buChar char="Ø"/>
              <a:defRPr kumimoji="1" sz="2000" baseline="0">
                <a:solidFill>
                  <a:schemeClr val="tx1"/>
                </a:solidFill>
                <a:latin typeface="+mn-lt"/>
                <a:ea typeface="+mn-ea"/>
                <a:cs typeface="SimSun-18030" pitchFamily="49" charset="-122"/>
              </a:defRPr>
            </a:lvl3pPr>
            <a:lvl4pPr marL="900000" indent="-180000" algn="l" rtl="0" eaLnBrk="1" fontAlgn="base" hangingPunct="1">
              <a:lnSpc>
                <a:spcPct val="120000"/>
              </a:lnSpc>
              <a:spcBef>
                <a:spcPts val="200"/>
              </a:spcBef>
              <a:spcAft>
                <a:spcPts val="200"/>
              </a:spcAft>
              <a:buSzPct val="90000"/>
              <a:buFont typeface="Wingdings" panose="05000000000000000000" pitchFamily="2" charset="2"/>
              <a:buChar char="u"/>
              <a:defRPr kumimoji="1" baseline="0">
                <a:solidFill>
                  <a:schemeClr val="tx1"/>
                </a:solidFill>
                <a:latin typeface="+mn-ea"/>
                <a:ea typeface="+mn-ea"/>
                <a:cs typeface="SimSun-18030" pitchFamily="49" charset="-122"/>
              </a:defRPr>
            </a:lvl4pPr>
            <a:lvl5pPr marL="1080000" indent="-180000" algn="l" rtl="0" eaLnBrk="1" fontAlgn="base" hangingPunct="1">
              <a:lnSpc>
                <a:spcPct val="120000"/>
              </a:lnSpc>
              <a:spcBef>
                <a:spcPts val="200"/>
              </a:spcBef>
              <a:spcAft>
                <a:spcPts val="200"/>
              </a:spcAft>
              <a:buSzPct val="100000"/>
              <a:buFont typeface="Wingdings" pitchFamily="2" charset="2"/>
              <a:buChar char="n"/>
              <a:tabLst/>
              <a:defRPr kumimoji="1" sz="1600" baseline="0">
                <a:solidFill>
                  <a:schemeClr val="tx1"/>
                </a:solidFill>
                <a:latin typeface="+mn-ea"/>
                <a:ea typeface="+mn-ea"/>
                <a:cs typeface="SimSun-18030" pitchFamily="49" charset="-122"/>
              </a:defRPr>
            </a:lvl5pPr>
            <a:lvl6pPr marL="27432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6pPr>
            <a:lvl7pPr marL="32004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7pPr>
            <a:lvl8pPr marL="36576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8pPr>
            <a:lvl9pPr marL="4114800" indent="-457200" algn="l" rtl="0" eaLnBrk="1" fontAlgn="base" hangingPunct="1">
              <a:lnSpc>
                <a:spcPct val="120000"/>
              </a:lnSpc>
              <a:spcBef>
                <a:spcPct val="20000"/>
              </a:spcBef>
              <a:spcAft>
                <a:spcPct val="0"/>
              </a:spcAft>
              <a:buFont typeface="Arial" charset="0"/>
              <a:defRPr kumimoji="1" sz="2400">
                <a:solidFill>
                  <a:schemeClr val="accent2"/>
                </a:solidFill>
                <a:latin typeface="+mn-lt"/>
                <a:ea typeface="華康魏碑體" pitchFamily="65" charset="-120"/>
                <a:cs typeface="SimSun-18030" pitchFamily="49" charset="-122"/>
              </a:defRPr>
            </a:lvl9pPr>
          </a:lstStyle>
          <a:p>
            <a:pPr algn="just"/>
            <a:r>
              <a:rPr lang="zh-TW" altLang="en-US" i="0" kern="0"/>
              <a:t>目的</a:t>
            </a:r>
          </a:p>
          <a:p>
            <a:pPr lvl="1" algn="just"/>
            <a:r>
              <a:rPr kumimoji="0" lang="zh-TW" altLang="en-US" i="0" kern="0"/>
              <a:t>證明電子檔案為簽章者所傳送</a:t>
            </a:r>
          </a:p>
          <a:p>
            <a:pPr lvl="1" algn="just"/>
            <a:r>
              <a:rPr kumimoji="0" lang="zh-TW" altLang="en-US" i="0" kern="0"/>
              <a:t>資料被竄改時可以發現</a:t>
            </a:r>
          </a:p>
          <a:p>
            <a:pPr algn="just"/>
            <a:r>
              <a:rPr lang="zh-TW" altLang="en-US" i="0" kern="0"/>
              <a:t>甲方要把電子檔案簽章後傳送給</a:t>
            </a:r>
            <a:r>
              <a:rPr kumimoji="0" lang="zh-TW" altLang="en-US" i="0" kern="0"/>
              <a:t>乙方</a:t>
            </a:r>
            <a:endParaRPr lang="zh-TW" altLang="en-US" i="0" kern="0"/>
          </a:p>
          <a:p>
            <a:pPr lvl="1" algn="just"/>
            <a:r>
              <a:rPr lang="zh-TW" altLang="en-US" i="0" kern="0"/>
              <a:t>甲方</a:t>
            </a:r>
            <a:r>
              <a:rPr kumimoji="0" lang="zh-TW" altLang="en-US" i="0" kern="0"/>
              <a:t>用自己的私密金鑰對電子檔案作簽章</a:t>
            </a:r>
          </a:p>
          <a:p>
            <a:pPr lvl="1" algn="just"/>
            <a:r>
              <a:rPr kumimoji="0" lang="zh-TW" altLang="en-US" i="0" kern="0"/>
              <a:t>電子檔案與簽章一起傳送給乙方</a:t>
            </a:r>
          </a:p>
          <a:p>
            <a:pPr lvl="1" algn="just"/>
            <a:r>
              <a:rPr kumimoji="0" lang="zh-TW" altLang="en-US" i="0" kern="0"/>
              <a:t>乙方用</a:t>
            </a:r>
            <a:r>
              <a:rPr lang="zh-TW" altLang="en-US" i="0" kern="0"/>
              <a:t>甲方</a:t>
            </a:r>
            <a:r>
              <a:rPr kumimoji="0" lang="zh-TW" altLang="en-US" i="0" kern="0"/>
              <a:t>的公開金鑰驗證簽章</a:t>
            </a:r>
          </a:p>
          <a:p>
            <a:pPr lvl="2" algn="just"/>
            <a:r>
              <a:rPr lang="zh-TW" altLang="en-US" sz="2200" i="0" kern="0"/>
              <a:t>可驗證出電子檔案沒有被竄改，的確是由甲方所傳送</a:t>
            </a:r>
            <a:endParaRPr lang="zh-TW" altLang="en-US" sz="2200" i="0" kern="0" dirty="0"/>
          </a:p>
        </p:txBody>
      </p:sp>
    </p:spTree>
    <p:extLst>
      <p:ext uri="{BB962C8B-B14F-4D97-AF65-F5344CB8AC3E}">
        <p14:creationId xmlns:p14="http://schemas.microsoft.com/office/powerpoint/2010/main" val="1945278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1115616" y="117028"/>
            <a:ext cx="7458831" cy="935708"/>
          </a:xfrm>
        </p:spPr>
        <p:txBody>
          <a:bodyPr/>
          <a:lstStyle/>
          <a:p>
            <a:r>
              <a:rPr lang="zh-TW" altLang="en-US" dirty="0"/>
              <a:t>數位簽章</a:t>
            </a:r>
            <a:r>
              <a:rPr lang="en-US" altLang="zh-TW" dirty="0"/>
              <a:t>-</a:t>
            </a:r>
            <a:r>
              <a:rPr lang="zh-TW" altLang="en-US" dirty="0"/>
              <a:t>流程 </a:t>
            </a:r>
            <a:endParaRPr lang="en-US" altLang="zh-TW" dirty="0"/>
          </a:p>
        </p:txBody>
      </p:sp>
      <p:sp>
        <p:nvSpPr>
          <p:cNvPr id="247811" name="Rectangle 2"/>
          <p:cNvSpPr>
            <a:spLocks noGrp="1" noChangeArrowheads="1"/>
          </p:cNvSpPr>
          <p:nvPr>
            <p:ph idx="1"/>
          </p:nvPr>
        </p:nvSpPr>
        <p:spPr>
          <a:xfrm>
            <a:off x="590872" y="1051842"/>
            <a:ext cx="8229600" cy="1409419"/>
          </a:xfrm>
        </p:spPr>
        <p:txBody>
          <a:bodyPr/>
          <a:lstStyle/>
          <a:p>
            <a:pPr algn="just"/>
            <a:r>
              <a:rPr lang="zh-TW" altLang="en-US" sz="2600" dirty="0"/>
              <a:t>數位簽章技術同時提供了訊息的「完整性」、「鑑別性」及「不可否認性」</a:t>
            </a:r>
          </a:p>
        </p:txBody>
      </p:sp>
      <p:grpSp>
        <p:nvGrpSpPr>
          <p:cNvPr id="247850" name="群組 247849">
            <a:extLst>
              <a:ext uri="{FF2B5EF4-FFF2-40B4-BE49-F238E27FC236}">
                <a16:creationId xmlns:a16="http://schemas.microsoft.com/office/drawing/2014/main" id="{14D8B9CA-9896-4782-8270-298DF859EEB2}"/>
              </a:ext>
            </a:extLst>
          </p:cNvPr>
          <p:cNvGrpSpPr/>
          <p:nvPr/>
        </p:nvGrpSpPr>
        <p:grpSpPr>
          <a:xfrm>
            <a:off x="1063861" y="2161333"/>
            <a:ext cx="7397774" cy="4680520"/>
            <a:chOff x="-7794326" y="1844824"/>
            <a:chExt cx="7397774" cy="4680520"/>
          </a:xfrm>
        </p:grpSpPr>
        <p:sp>
          <p:nvSpPr>
            <p:cNvPr id="247829" name="矩形 247828">
              <a:extLst>
                <a:ext uri="{FF2B5EF4-FFF2-40B4-BE49-F238E27FC236}">
                  <a16:creationId xmlns:a16="http://schemas.microsoft.com/office/drawing/2014/main" id="{813C9461-0C5A-47D3-AD60-485DCB45D288}"/>
                </a:ext>
              </a:extLst>
            </p:cNvPr>
            <p:cNvSpPr/>
            <p:nvPr/>
          </p:nvSpPr>
          <p:spPr bwMode="auto">
            <a:xfrm>
              <a:off x="-7769788" y="1844824"/>
              <a:ext cx="7373236" cy="4290573"/>
            </a:xfrm>
            <a:prstGeom prst="rect">
              <a:avLst/>
            </a:prstGeom>
            <a:gradFill flip="none" rotWithShape="1">
              <a:gsLst>
                <a:gs pos="0">
                  <a:srgbClr val="C5FFC5"/>
                </a:gs>
                <a:gs pos="20000">
                  <a:srgbClr val="D5FFD5"/>
                </a:gs>
                <a:gs pos="80000">
                  <a:srgbClr val="D5FFD5"/>
                </a:gs>
                <a:gs pos="50000">
                  <a:schemeClr val="bg1"/>
                </a:gs>
                <a:gs pos="100000">
                  <a:srgbClr val="C5FFC5"/>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nvGrpSpPr>
            <p:cNvPr id="247828" name="群組 247827">
              <a:extLst>
                <a:ext uri="{FF2B5EF4-FFF2-40B4-BE49-F238E27FC236}">
                  <a16:creationId xmlns:a16="http://schemas.microsoft.com/office/drawing/2014/main" id="{764248A0-20CD-4D5A-AEB9-D4F7CA001BB8}"/>
                </a:ext>
              </a:extLst>
            </p:cNvPr>
            <p:cNvGrpSpPr/>
            <p:nvPr/>
          </p:nvGrpSpPr>
          <p:grpSpPr>
            <a:xfrm>
              <a:off x="-1342961" y="4597214"/>
              <a:ext cx="583879" cy="540000"/>
              <a:chOff x="-1301826" y="-286221"/>
              <a:chExt cx="583879" cy="540000"/>
            </a:xfrm>
          </p:grpSpPr>
          <p:grpSp>
            <p:nvGrpSpPr>
              <p:cNvPr id="11" name="群組 10">
                <a:extLst>
                  <a:ext uri="{FF2B5EF4-FFF2-40B4-BE49-F238E27FC236}">
                    <a16:creationId xmlns:a16="http://schemas.microsoft.com/office/drawing/2014/main" id="{B562B622-AF67-4A92-B1DE-8BAF496500CE}"/>
                  </a:ext>
                </a:extLst>
              </p:cNvPr>
              <p:cNvGrpSpPr/>
              <p:nvPr/>
            </p:nvGrpSpPr>
            <p:grpSpPr>
              <a:xfrm>
                <a:off x="-1301826" y="-286221"/>
                <a:ext cx="583879" cy="540000"/>
                <a:chOff x="-2862542" y="-268249"/>
                <a:chExt cx="583879" cy="540000"/>
              </a:xfrm>
            </p:grpSpPr>
            <p:sp>
              <p:nvSpPr>
                <p:cNvPr id="10" name="菱形 9">
                  <a:extLst>
                    <a:ext uri="{FF2B5EF4-FFF2-40B4-BE49-F238E27FC236}">
                      <a16:creationId xmlns:a16="http://schemas.microsoft.com/office/drawing/2014/main" id="{21B7D931-D738-486C-B7E6-F46BCD109404}"/>
                    </a:ext>
                  </a:extLst>
                </p:cNvPr>
                <p:cNvSpPr/>
                <p:nvPr/>
              </p:nvSpPr>
              <p:spPr bwMode="auto">
                <a:xfrm>
                  <a:off x="-2862542" y="-250277"/>
                  <a:ext cx="583879" cy="504056"/>
                </a:xfrm>
                <a:prstGeom prst="diamond">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9" name="星形: 四角 8">
                  <a:extLst>
                    <a:ext uri="{FF2B5EF4-FFF2-40B4-BE49-F238E27FC236}">
                      <a16:creationId xmlns:a16="http://schemas.microsoft.com/office/drawing/2014/main" id="{172BB7F7-1CC1-4560-A918-1347883EC651}"/>
                    </a:ext>
                  </a:extLst>
                </p:cNvPr>
                <p:cNvSpPr/>
                <p:nvPr/>
              </p:nvSpPr>
              <p:spPr bwMode="auto">
                <a:xfrm>
                  <a:off x="-2858603" y="-268249"/>
                  <a:ext cx="576000" cy="540000"/>
                </a:xfrm>
                <a:prstGeom prst="star4">
                  <a:avLst>
                    <a:gd name="adj" fmla="val 24274"/>
                  </a:avLst>
                </a:prstGeom>
                <a:gradFill flip="none" rotWithShape="1">
                  <a:gsLst>
                    <a:gs pos="0">
                      <a:srgbClr val="ADADAD"/>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grpSp>
          <p:sp>
            <p:nvSpPr>
              <p:cNvPr id="221" name="文字方塊 220">
                <a:extLst>
                  <a:ext uri="{FF2B5EF4-FFF2-40B4-BE49-F238E27FC236}">
                    <a16:creationId xmlns:a16="http://schemas.microsoft.com/office/drawing/2014/main" id="{93CF45DB-C507-4EA1-9D4A-9C48982F6BF6}"/>
                  </a:ext>
                </a:extLst>
              </p:cNvPr>
              <p:cNvSpPr txBox="1"/>
              <p:nvPr/>
            </p:nvSpPr>
            <p:spPr>
              <a:xfrm>
                <a:off x="-1283625" y="-171400"/>
                <a:ext cx="543739" cy="307777"/>
              </a:xfrm>
              <a:prstGeom prst="rect">
                <a:avLst/>
              </a:prstGeom>
              <a:noFill/>
            </p:spPr>
            <p:txBody>
              <a:bodyPr wrap="none" rtlCol="0">
                <a:spAutoFit/>
              </a:bodyPr>
              <a:lstStyle/>
              <a:p>
                <a:pPr algn="ctr"/>
                <a:r>
                  <a:rPr lang="zh-TW" altLang="en-US" sz="1400" i="0" dirty="0">
                    <a:latin typeface="+mn-ea"/>
                    <a:ea typeface="+mn-ea"/>
                  </a:rPr>
                  <a:t>比對</a:t>
                </a:r>
              </a:p>
            </p:txBody>
          </p:sp>
        </p:grpSp>
        <p:cxnSp>
          <p:nvCxnSpPr>
            <p:cNvPr id="69" name="直線接點 68">
              <a:extLst>
                <a:ext uri="{FF2B5EF4-FFF2-40B4-BE49-F238E27FC236}">
                  <a16:creationId xmlns:a16="http://schemas.microsoft.com/office/drawing/2014/main" id="{D475B25B-C7E4-42FA-90B6-5724C80DF000}"/>
                </a:ext>
              </a:extLst>
            </p:cNvPr>
            <p:cNvCxnSpPr>
              <a:cxnSpLocks/>
            </p:cNvCxnSpPr>
            <p:nvPr/>
          </p:nvCxnSpPr>
          <p:spPr bwMode="auto">
            <a:xfrm>
              <a:off x="-4116817" y="1844824"/>
              <a:ext cx="0" cy="4248000"/>
            </a:xfrm>
            <a:prstGeom prst="line">
              <a:avLst/>
            </a:prstGeom>
            <a:ln>
              <a:solidFill>
                <a:srgbClr val="A1A1E3"/>
              </a:solidFill>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nvGrpSpPr>
            <p:cNvPr id="247823" name="群組 247822">
              <a:extLst>
                <a:ext uri="{FF2B5EF4-FFF2-40B4-BE49-F238E27FC236}">
                  <a16:creationId xmlns:a16="http://schemas.microsoft.com/office/drawing/2014/main" id="{6EB53512-F266-4B64-B87B-B6A048D39E48}"/>
                </a:ext>
              </a:extLst>
            </p:cNvPr>
            <p:cNvGrpSpPr/>
            <p:nvPr/>
          </p:nvGrpSpPr>
          <p:grpSpPr>
            <a:xfrm>
              <a:off x="-7413046" y="2307273"/>
              <a:ext cx="758825" cy="660400"/>
              <a:chOff x="-6436229" y="1959397"/>
              <a:chExt cx="758825" cy="660400"/>
            </a:xfrm>
          </p:grpSpPr>
          <p:grpSp>
            <p:nvGrpSpPr>
              <p:cNvPr id="79" name="Group 323">
                <a:extLst>
                  <a:ext uri="{FF2B5EF4-FFF2-40B4-BE49-F238E27FC236}">
                    <a16:creationId xmlns:a16="http://schemas.microsoft.com/office/drawing/2014/main" id="{0BC96057-4964-4B67-84D8-2F6E186DC9BD}"/>
                  </a:ext>
                </a:extLst>
              </p:cNvPr>
              <p:cNvGrpSpPr>
                <a:grpSpLocks/>
              </p:cNvGrpSpPr>
              <p:nvPr/>
            </p:nvGrpSpPr>
            <p:grpSpPr bwMode="auto">
              <a:xfrm>
                <a:off x="-6436229" y="1959397"/>
                <a:ext cx="758825" cy="660400"/>
                <a:chOff x="1106" y="1771"/>
                <a:chExt cx="478" cy="416"/>
              </a:xfrm>
            </p:grpSpPr>
            <p:sp>
              <p:nvSpPr>
                <p:cNvPr id="202" name="Freeform 316">
                  <a:extLst>
                    <a:ext uri="{FF2B5EF4-FFF2-40B4-BE49-F238E27FC236}">
                      <a16:creationId xmlns:a16="http://schemas.microsoft.com/office/drawing/2014/main" id="{BB907717-9877-4D17-BD2E-BCE17830D402}"/>
                    </a:ext>
                  </a:extLst>
                </p:cNvPr>
                <p:cNvSpPr>
                  <a:spLocks/>
                </p:cNvSpPr>
                <p:nvPr/>
              </p:nvSpPr>
              <p:spPr bwMode="auto">
                <a:xfrm>
                  <a:off x="1106" y="1771"/>
                  <a:ext cx="478" cy="97"/>
                </a:xfrm>
                <a:custGeom>
                  <a:avLst/>
                  <a:gdLst>
                    <a:gd name="T0" fmla="*/ 478 w 478"/>
                    <a:gd name="T1" fmla="*/ 97 h 97"/>
                    <a:gd name="T2" fmla="*/ 0 w 478"/>
                    <a:gd name="T3" fmla="*/ 97 h 97"/>
                    <a:gd name="T4" fmla="*/ 22 w 478"/>
                    <a:gd name="T5" fmla="*/ 0 h 97"/>
                    <a:gd name="T6" fmla="*/ 456 w 478"/>
                    <a:gd name="T7" fmla="*/ 0 h 97"/>
                    <a:gd name="T8" fmla="*/ 478 w 478"/>
                    <a:gd name="T9" fmla="*/ 97 h 97"/>
                  </a:gdLst>
                  <a:ahLst/>
                  <a:cxnLst>
                    <a:cxn ang="0">
                      <a:pos x="T0" y="T1"/>
                    </a:cxn>
                    <a:cxn ang="0">
                      <a:pos x="T2" y="T3"/>
                    </a:cxn>
                    <a:cxn ang="0">
                      <a:pos x="T4" y="T5"/>
                    </a:cxn>
                    <a:cxn ang="0">
                      <a:pos x="T6" y="T7"/>
                    </a:cxn>
                    <a:cxn ang="0">
                      <a:pos x="T8" y="T9"/>
                    </a:cxn>
                  </a:cxnLst>
                  <a:rect l="0" t="0" r="r" b="b"/>
                  <a:pathLst>
                    <a:path w="478" h="97">
                      <a:moveTo>
                        <a:pt x="478" y="97"/>
                      </a:moveTo>
                      <a:lnTo>
                        <a:pt x="0" y="97"/>
                      </a:lnTo>
                      <a:lnTo>
                        <a:pt x="22" y="0"/>
                      </a:lnTo>
                      <a:lnTo>
                        <a:pt x="456" y="0"/>
                      </a:lnTo>
                      <a:lnTo>
                        <a:pt x="478"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3" name="Line 317">
                  <a:extLst>
                    <a:ext uri="{FF2B5EF4-FFF2-40B4-BE49-F238E27FC236}">
                      <a16:creationId xmlns:a16="http://schemas.microsoft.com/office/drawing/2014/main" id="{B0EABE1A-DCF1-4770-BD40-662C5370C8C3}"/>
                    </a:ext>
                  </a:extLst>
                </p:cNvPr>
                <p:cNvSpPr>
                  <a:spLocks noChangeShapeType="1"/>
                </p:cNvSpPr>
                <p:nvPr/>
              </p:nvSpPr>
              <p:spPr bwMode="auto">
                <a:xfrm flipH="1" flipV="1">
                  <a:off x="1562" y="1771"/>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4" name="Rectangle 318">
                  <a:extLst>
                    <a:ext uri="{FF2B5EF4-FFF2-40B4-BE49-F238E27FC236}">
                      <a16:creationId xmlns:a16="http://schemas.microsoft.com/office/drawing/2014/main" id="{0A241B4F-9334-4996-83D9-5AC21AB51D9A}"/>
                    </a:ext>
                  </a:extLst>
                </p:cNvPr>
                <p:cNvSpPr>
                  <a:spLocks noChangeArrowheads="1"/>
                </p:cNvSpPr>
                <p:nvPr/>
              </p:nvSpPr>
              <p:spPr bwMode="auto">
                <a:xfrm>
                  <a:off x="1106" y="1868"/>
                  <a:ext cx="478"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5" name="Line 319">
                  <a:extLst>
                    <a:ext uri="{FF2B5EF4-FFF2-40B4-BE49-F238E27FC236}">
                      <a16:creationId xmlns:a16="http://schemas.microsoft.com/office/drawing/2014/main" id="{257E0948-9364-4771-84BF-2A7870547DA0}"/>
                    </a:ext>
                  </a:extLst>
                </p:cNvPr>
                <p:cNvSpPr>
                  <a:spLocks noChangeShapeType="1"/>
                </p:cNvSpPr>
                <p:nvPr/>
              </p:nvSpPr>
              <p:spPr bwMode="auto">
                <a:xfrm>
                  <a:off x="1106" y="1868"/>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6" name="Line 320">
                  <a:extLst>
                    <a:ext uri="{FF2B5EF4-FFF2-40B4-BE49-F238E27FC236}">
                      <a16:creationId xmlns:a16="http://schemas.microsoft.com/office/drawing/2014/main" id="{7414F0E3-BE77-45C8-AF1B-29179FE03C8C}"/>
                    </a:ext>
                  </a:extLst>
                </p:cNvPr>
                <p:cNvSpPr>
                  <a:spLocks noChangeShapeType="1"/>
                </p:cNvSpPr>
                <p:nvPr/>
              </p:nvSpPr>
              <p:spPr bwMode="auto">
                <a:xfrm>
                  <a:off x="1106" y="2187"/>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7" name="Line 321">
                  <a:extLst>
                    <a:ext uri="{FF2B5EF4-FFF2-40B4-BE49-F238E27FC236}">
                      <a16:creationId xmlns:a16="http://schemas.microsoft.com/office/drawing/2014/main" id="{DB94D4FD-0A57-4E50-B856-0DD5AAFC5DD5}"/>
                    </a:ext>
                  </a:extLst>
                </p:cNvPr>
                <p:cNvSpPr>
                  <a:spLocks noChangeShapeType="1"/>
                </p:cNvSpPr>
                <p:nvPr/>
              </p:nvSpPr>
              <p:spPr bwMode="auto">
                <a:xfrm flipV="1">
                  <a:off x="1584" y="1868"/>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208" name="Line 322">
                  <a:extLst>
                    <a:ext uri="{FF2B5EF4-FFF2-40B4-BE49-F238E27FC236}">
                      <a16:creationId xmlns:a16="http://schemas.microsoft.com/office/drawing/2014/main" id="{11158CBE-072A-4AF1-B0AA-FAAE47B15208}"/>
                    </a:ext>
                  </a:extLst>
                </p:cNvPr>
                <p:cNvSpPr>
                  <a:spLocks noChangeShapeType="1"/>
                </p:cNvSpPr>
                <p:nvPr/>
              </p:nvSpPr>
              <p:spPr bwMode="auto">
                <a:xfrm flipH="1">
                  <a:off x="1106" y="1868"/>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80" name="Rectangle 324">
                <a:extLst>
                  <a:ext uri="{FF2B5EF4-FFF2-40B4-BE49-F238E27FC236}">
                    <a16:creationId xmlns:a16="http://schemas.microsoft.com/office/drawing/2014/main" id="{C29B9831-67B9-4747-ADBE-16901E10B59F}"/>
                  </a:ext>
                </a:extLst>
              </p:cNvPr>
              <p:cNvSpPr>
                <a:spLocks noChangeArrowheads="1"/>
              </p:cNvSpPr>
              <p:nvPr/>
            </p:nvSpPr>
            <p:spPr bwMode="auto">
              <a:xfrm>
                <a:off x="-6268748" y="2245519"/>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明文</a:t>
                </a:r>
                <a:endParaRPr kumimoji="0" lang="zh-TW" altLang="zh-TW" sz="1800" b="0" i="0" u="none" strike="noStrike" cap="none" normalizeH="0" baseline="0" dirty="0">
                  <a:ln>
                    <a:noFill/>
                  </a:ln>
                  <a:solidFill>
                    <a:schemeClr val="tx1"/>
                  </a:solidFill>
                  <a:effectLst/>
                  <a:latin typeface="+mn-ea"/>
                  <a:ea typeface="+mn-ea"/>
                </a:endParaRPr>
              </a:p>
            </p:txBody>
          </p:sp>
          <p:sp>
            <p:nvSpPr>
              <p:cNvPr id="81" name="Rectangle 325">
                <a:extLst>
                  <a:ext uri="{FF2B5EF4-FFF2-40B4-BE49-F238E27FC236}">
                    <a16:creationId xmlns:a16="http://schemas.microsoft.com/office/drawing/2014/main" id="{E58D24D0-92EF-4931-89C6-D3064CDB631B}"/>
                  </a:ext>
                </a:extLst>
              </p:cNvPr>
              <p:cNvSpPr>
                <a:spLocks noChangeArrowheads="1"/>
              </p:cNvSpPr>
              <p:nvPr/>
            </p:nvSpPr>
            <p:spPr bwMode="auto">
              <a:xfrm>
                <a:off x="-5882985" y="2243932"/>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sp>
          <p:nvSpPr>
            <p:cNvPr id="83" name="Rectangle 335">
              <a:extLst>
                <a:ext uri="{FF2B5EF4-FFF2-40B4-BE49-F238E27FC236}">
                  <a16:creationId xmlns:a16="http://schemas.microsoft.com/office/drawing/2014/main" id="{476A82AF-6CAC-48F3-B512-0A95BE7A1E91}"/>
                </a:ext>
              </a:extLst>
            </p:cNvPr>
            <p:cNvSpPr>
              <a:spLocks noChangeArrowheads="1"/>
            </p:cNvSpPr>
            <p:nvPr/>
          </p:nvSpPr>
          <p:spPr bwMode="auto">
            <a:xfrm>
              <a:off x="-5038584" y="4069557"/>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a:ln>
                    <a:noFill/>
                  </a:ln>
                  <a:solidFill>
                    <a:srgbClr val="000000"/>
                  </a:solidFill>
                  <a:effectLst/>
                  <a:latin typeface="+mn-ea"/>
                  <a:ea typeface="+mn-ea"/>
                </a:rPr>
                <a:t> </a:t>
              </a:r>
              <a:endParaRPr kumimoji="0" lang="zh-TW" altLang="zh-TW" sz="1800" b="0" i="0" u="none" strike="noStrike" cap="none" normalizeH="0" baseline="0">
                <a:ln>
                  <a:noFill/>
                </a:ln>
                <a:solidFill>
                  <a:schemeClr val="tx1"/>
                </a:solidFill>
                <a:effectLst/>
                <a:latin typeface="+mn-ea"/>
                <a:ea typeface="+mn-ea"/>
              </a:endParaRPr>
            </a:p>
          </p:txBody>
        </p:sp>
        <p:grpSp>
          <p:nvGrpSpPr>
            <p:cNvPr id="247827" name="群組 247826">
              <a:extLst>
                <a:ext uri="{FF2B5EF4-FFF2-40B4-BE49-F238E27FC236}">
                  <a16:creationId xmlns:a16="http://schemas.microsoft.com/office/drawing/2014/main" id="{2A2ED047-A3FE-4670-9817-134C6D2184EE}"/>
                </a:ext>
              </a:extLst>
            </p:cNvPr>
            <p:cNvGrpSpPr/>
            <p:nvPr/>
          </p:nvGrpSpPr>
          <p:grpSpPr>
            <a:xfrm>
              <a:off x="-5165261" y="2708920"/>
              <a:ext cx="760412" cy="660400"/>
              <a:chOff x="-5165261" y="3099197"/>
              <a:chExt cx="760412" cy="660400"/>
            </a:xfrm>
          </p:grpSpPr>
          <p:grpSp>
            <p:nvGrpSpPr>
              <p:cNvPr id="86" name="Group 358">
                <a:extLst>
                  <a:ext uri="{FF2B5EF4-FFF2-40B4-BE49-F238E27FC236}">
                    <a16:creationId xmlns:a16="http://schemas.microsoft.com/office/drawing/2014/main" id="{76FFB2C2-3643-4E15-8F26-4537FE1CA4F6}"/>
                  </a:ext>
                </a:extLst>
              </p:cNvPr>
              <p:cNvGrpSpPr>
                <a:grpSpLocks/>
              </p:cNvGrpSpPr>
              <p:nvPr/>
            </p:nvGrpSpPr>
            <p:grpSpPr bwMode="auto">
              <a:xfrm>
                <a:off x="-5165261" y="3099197"/>
                <a:ext cx="760412" cy="660400"/>
                <a:chOff x="2420" y="2098"/>
                <a:chExt cx="479" cy="416"/>
              </a:xfrm>
            </p:grpSpPr>
            <p:sp>
              <p:nvSpPr>
                <p:cNvPr id="188" name="Freeform 351">
                  <a:extLst>
                    <a:ext uri="{FF2B5EF4-FFF2-40B4-BE49-F238E27FC236}">
                      <a16:creationId xmlns:a16="http://schemas.microsoft.com/office/drawing/2014/main" id="{DE0997F4-FFD1-46E4-92FF-A59888920FB1}"/>
                    </a:ext>
                  </a:extLst>
                </p:cNvPr>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89" name="Line 352">
                  <a:extLst>
                    <a:ext uri="{FF2B5EF4-FFF2-40B4-BE49-F238E27FC236}">
                      <a16:creationId xmlns:a16="http://schemas.microsoft.com/office/drawing/2014/main" id="{4CAF1CE6-BF59-4091-838D-3E3BFA26ED58}"/>
                    </a:ext>
                  </a:extLst>
                </p:cNvPr>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90" name="Rectangle 353">
                  <a:extLst>
                    <a:ext uri="{FF2B5EF4-FFF2-40B4-BE49-F238E27FC236}">
                      <a16:creationId xmlns:a16="http://schemas.microsoft.com/office/drawing/2014/main" id="{4A692B41-FD4C-4A5C-A96F-863722BA7385}"/>
                    </a:ext>
                  </a:extLst>
                </p:cNvPr>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91" name="Line 354">
                  <a:extLst>
                    <a:ext uri="{FF2B5EF4-FFF2-40B4-BE49-F238E27FC236}">
                      <a16:creationId xmlns:a16="http://schemas.microsoft.com/office/drawing/2014/main" id="{51377BD1-3B69-4E18-AC9C-5D8EE8EEEDAF}"/>
                    </a:ext>
                  </a:extLst>
                </p:cNvPr>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92" name="Line 355">
                  <a:extLst>
                    <a:ext uri="{FF2B5EF4-FFF2-40B4-BE49-F238E27FC236}">
                      <a16:creationId xmlns:a16="http://schemas.microsoft.com/office/drawing/2014/main" id="{2FB5B64A-6AEE-4EB4-B941-1BCC4E9552E0}"/>
                    </a:ext>
                  </a:extLst>
                </p:cNvPr>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93" name="Line 356">
                  <a:extLst>
                    <a:ext uri="{FF2B5EF4-FFF2-40B4-BE49-F238E27FC236}">
                      <a16:creationId xmlns:a16="http://schemas.microsoft.com/office/drawing/2014/main" id="{A874039A-75DC-477C-923C-1BF62CFAE6A9}"/>
                    </a:ext>
                  </a:extLst>
                </p:cNvPr>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94" name="Line 357">
                  <a:extLst>
                    <a:ext uri="{FF2B5EF4-FFF2-40B4-BE49-F238E27FC236}">
                      <a16:creationId xmlns:a16="http://schemas.microsoft.com/office/drawing/2014/main" id="{0369E926-ED28-4BDF-A09B-4BEB94BA68FD}"/>
                    </a:ext>
                  </a:extLst>
                </p:cNvPr>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87" name="Rectangle 359">
                <a:extLst>
                  <a:ext uri="{FF2B5EF4-FFF2-40B4-BE49-F238E27FC236}">
                    <a16:creationId xmlns:a16="http://schemas.microsoft.com/office/drawing/2014/main" id="{D6A47584-EEA8-4A5D-AF0A-37518745088E}"/>
                  </a:ext>
                </a:extLst>
              </p:cNvPr>
              <p:cNvSpPr>
                <a:spLocks noChangeArrowheads="1"/>
              </p:cNvSpPr>
              <p:nvPr/>
            </p:nvSpPr>
            <p:spPr bwMode="auto">
              <a:xfrm>
                <a:off x="-4978284" y="3368677"/>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加密</a:t>
                </a:r>
                <a:endParaRPr kumimoji="0" lang="zh-TW" altLang="zh-TW" sz="1800" b="0" i="0" u="none" strike="noStrike" cap="none" normalizeH="0" baseline="0" dirty="0">
                  <a:ln>
                    <a:noFill/>
                  </a:ln>
                  <a:solidFill>
                    <a:schemeClr val="tx1"/>
                  </a:solidFill>
                  <a:effectLst/>
                  <a:latin typeface="+mn-ea"/>
                  <a:ea typeface="+mn-ea"/>
                </a:endParaRPr>
              </a:p>
            </p:txBody>
          </p:sp>
        </p:grpSp>
        <p:sp>
          <p:nvSpPr>
            <p:cNvPr id="95" name="Rectangle 433">
              <a:extLst>
                <a:ext uri="{FF2B5EF4-FFF2-40B4-BE49-F238E27FC236}">
                  <a16:creationId xmlns:a16="http://schemas.microsoft.com/office/drawing/2014/main" id="{537E55F8-B741-4CA8-9DDD-8890E76B879E}"/>
                </a:ext>
              </a:extLst>
            </p:cNvPr>
            <p:cNvSpPr>
              <a:spLocks noChangeArrowheads="1"/>
            </p:cNvSpPr>
            <p:nvPr/>
          </p:nvSpPr>
          <p:spPr bwMode="auto">
            <a:xfrm>
              <a:off x="-6170612" y="5559043"/>
              <a:ext cx="77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kumimoji="0" lang="zh-TW" altLang="en-US" sz="1600" i="0" dirty="0">
                  <a:solidFill>
                    <a:srgbClr val="000000"/>
                  </a:solidFill>
                  <a:latin typeface="+mn-ea"/>
                  <a:ea typeface="+mn-ea"/>
                </a:rPr>
                <a:t>私</a:t>
              </a:r>
              <a:r>
                <a:rPr kumimoji="0" lang="zh-TW" altLang="zh-TW" sz="1600" i="0" dirty="0">
                  <a:solidFill>
                    <a:srgbClr val="000000"/>
                  </a:solidFill>
                  <a:latin typeface="+mn-ea"/>
                  <a:ea typeface="+mn-ea"/>
                </a:rPr>
                <a:t>鑰</a:t>
              </a:r>
              <a:r>
                <a:rPr kumimoji="0" lang="en-US" altLang="zh-TW" sz="1600" i="0" dirty="0">
                  <a:solidFill>
                    <a:srgbClr val="000000"/>
                  </a:solidFill>
                  <a:latin typeface="+mn-ea"/>
                  <a:ea typeface="+mn-ea"/>
                </a:rPr>
                <a:t> 1</a:t>
              </a:r>
              <a:endParaRPr kumimoji="0" lang="zh-TW" altLang="zh-TW" sz="1600" i="0" dirty="0">
                <a:latin typeface="+mn-ea"/>
                <a:ea typeface="+mn-ea"/>
              </a:endParaRPr>
            </a:p>
          </p:txBody>
        </p:sp>
        <p:grpSp>
          <p:nvGrpSpPr>
            <p:cNvPr id="247821" name="群組 247820">
              <a:extLst>
                <a:ext uri="{FF2B5EF4-FFF2-40B4-BE49-F238E27FC236}">
                  <a16:creationId xmlns:a16="http://schemas.microsoft.com/office/drawing/2014/main" id="{0CF885A4-9B38-4D3C-8950-05A8063E69BC}"/>
                </a:ext>
              </a:extLst>
            </p:cNvPr>
            <p:cNvGrpSpPr/>
            <p:nvPr/>
          </p:nvGrpSpPr>
          <p:grpSpPr>
            <a:xfrm>
              <a:off x="-6170612" y="4437112"/>
              <a:ext cx="760412" cy="660400"/>
              <a:chOff x="-5145963" y="4187032"/>
              <a:chExt cx="760412" cy="660400"/>
            </a:xfrm>
          </p:grpSpPr>
          <p:grpSp>
            <p:nvGrpSpPr>
              <p:cNvPr id="101" name="Group 358">
                <a:extLst>
                  <a:ext uri="{FF2B5EF4-FFF2-40B4-BE49-F238E27FC236}">
                    <a16:creationId xmlns:a16="http://schemas.microsoft.com/office/drawing/2014/main" id="{BBC3489E-967E-4018-A975-AEAD6DC0706C}"/>
                  </a:ext>
                </a:extLst>
              </p:cNvPr>
              <p:cNvGrpSpPr>
                <a:grpSpLocks/>
              </p:cNvGrpSpPr>
              <p:nvPr/>
            </p:nvGrpSpPr>
            <p:grpSpPr bwMode="auto">
              <a:xfrm>
                <a:off x="-5145963" y="4187032"/>
                <a:ext cx="760412" cy="660400"/>
                <a:chOff x="2420" y="2098"/>
                <a:chExt cx="479" cy="416"/>
              </a:xfrm>
            </p:grpSpPr>
            <p:sp>
              <p:nvSpPr>
                <p:cNvPr id="174" name="Freeform 351">
                  <a:extLst>
                    <a:ext uri="{FF2B5EF4-FFF2-40B4-BE49-F238E27FC236}">
                      <a16:creationId xmlns:a16="http://schemas.microsoft.com/office/drawing/2014/main" id="{0F85EF3E-0855-4BC2-B658-190EE7B2A1EE}"/>
                    </a:ext>
                  </a:extLst>
                </p:cNvPr>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5" name="Line 352">
                  <a:extLst>
                    <a:ext uri="{FF2B5EF4-FFF2-40B4-BE49-F238E27FC236}">
                      <a16:creationId xmlns:a16="http://schemas.microsoft.com/office/drawing/2014/main" id="{5A9BD346-5ADB-4422-87D5-F260B221E8FE}"/>
                    </a:ext>
                  </a:extLst>
                </p:cNvPr>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6" name="Rectangle 353">
                  <a:extLst>
                    <a:ext uri="{FF2B5EF4-FFF2-40B4-BE49-F238E27FC236}">
                      <a16:creationId xmlns:a16="http://schemas.microsoft.com/office/drawing/2014/main" id="{149F05AF-8C47-4334-9947-FBA04D72CA3D}"/>
                    </a:ext>
                  </a:extLst>
                </p:cNvPr>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7" name="Line 354">
                  <a:extLst>
                    <a:ext uri="{FF2B5EF4-FFF2-40B4-BE49-F238E27FC236}">
                      <a16:creationId xmlns:a16="http://schemas.microsoft.com/office/drawing/2014/main" id="{18F854F5-85E1-4E4D-92F2-8B9D63A50271}"/>
                    </a:ext>
                  </a:extLst>
                </p:cNvPr>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8" name="Line 355">
                  <a:extLst>
                    <a:ext uri="{FF2B5EF4-FFF2-40B4-BE49-F238E27FC236}">
                      <a16:creationId xmlns:a16="http://schemas.microsoft.com/office/drawing/2014/main" id="{5CAD6166-929B-45BC-8BCC-96031AE9D9B6}"/>
                    </a:ext>
                  </a:extLst>
                </p:cNvPr>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9" name="Line 356">
                  <a:extLst>
                    <a:ext uri="{FF2B5EF4-FFF2-40B4-BE49-F238E27FC236}">
                      <a16:creationId xmlns:a16="http://schemas.microsoft.com/office/drawing/2014/main" id="{AEA3349A-8209-496B-9020-261AD68E2ADF}"/>
                    </a:ext>
                  </a:extLst>
                </p:cNvPr>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80" name="Line 357">
                  <a:extLst>
                    <a:ext uri="{FF2B5EF4-FFF2-40B4-BE49-F238E27FC236}">
                      <a16:creationId xmlns:a16="http://schemas.microsoft.com/office/drawing/2014/main" id="{1B04C80A-1E5F-4FDF-8969-6C6C6CF4BCBE}"/>
                    </a:ext>
                  </a:extLst>
                </p:cNvPr>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02" name="Rectangle 359">
                <a:extLst>
                  <a:ext uri="{FF2B5EF4-FFF2-40B4-BE49-F238E27FC236}">
                    <a16:creationId xmlns:a16="http://schemas.microsoft.com/office/drawing/2014/main" id="{3C239031-F697-4D2C-BA1A-0B9635A94288}"/>
                  </a:ext>
                </a:extLst>
              </p:cNvPr>
              <p:cNvSpPr>
                <a:spLocks noChangeArrowheads="1"/>
              </p:cNvSpPr>
              <p:nvPr/>
            </p:nvSpPr>
            <p:spPr bwMode="auto">
              <a:xfrm>
                <a:off x="-4980913" y="4459873"/>
                <a:ext cx="582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加密</a:t>
                </a:r>
                <a:endParaRPr kumimoji="0" lang="zh-TW" altLang="zh-TW" sz="1800" b="0" i="0" u="none" strike="noStrike" cap="none" normalizeH="0" baseline="0" dirty="0">
                  <a:ln>
                    <a:noFill/>
                  </a:ln>
                  <a:solidFill>
                    <a:schemeClr val="tx1"/>
                  </a:solidFill>
                  <a:effectLst/>
                  <a:latin typeface="+mn-ea"/>
                  <a:ea typeface="+mn-ea"/>
                </a:endParaRPr>
              </a:p>
            </p:txBody>
          </p:sp>
        </p:grpSp>
        <p:sp>
          <p:nvSpPr>
            <p:cNvPr id="105" name="文字方塊 2">
              <a:extLst>
                <a:ext uri="{FF2B5EF4-FFF2-40B4-BE49-F238E27FC236}">
                  <a16:creationId xmlns:a16="http://schemas.microsoft.com/office/drawing/2014/main" id="{4721F3B9-4267-4E91-8127-B81CB4DC3A69}"/>
                </a:ext>
              </a:extLst>
            </p:cNvPr>
            <p:cNvSpPr txBox="1">
              <a:spLocks noChangeArrowheads="1"/>
            </p:cNvSpPr>
            <p:nvPr/>
          </p:nvSpPr>
          <p:spPr bwMode="auto">
            <a:xfrm>
              <a:off x="-7794326" y="3513896"/>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(1)</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sp>
          <p:nvSpPr>
            <p:cNvPr id="106" name="文字方塊 2">
              <a:extLst>
                <a:ext uri="{FF2B5EF4-FFF2-40B4-BE49-F238E27FC236}">
                  <a16:creationId xmlns:a16="http://schemas.microsoft.com/office/drawing/2014/main" id="{DA238BE5-3510-4D72-B5B1-2B145C2C6DFB}"/>
                </a:ext>
              </a:extLst>
            </p:cNvPr>
            <p:cNvSpPr txBox="1">
              <a:spLocks noChangeArrowheads="1"/>
            </p:cNvSpPr>
            <p:nvPr/>
          </p:nvSpPr>
          <p:spPr bwMode="auto">
            <a:xfrm>
              <a:off x="-6314976" y="3689827"/>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(2)</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grpSp>
          <p:nvGrpSpPr>
            <p:cNvPr id="247826" name="群組 247825">
              <a:extLst>
                <a:ext uri="{FF2B5EF4-FFF2-40B4-BE49-F238E27FC236}">
                  <a16:creationId xmlns:a16="http://schemas.microsoft.com/office/drawing/2014/main" id="{3AAE6D4A-147C-4484-835F-99AABCA8F500}"/>
                </a:ext>
              </a:extLst>
            </p:cNvPr>
            <p:cNvGrpSpPr/>
            <p:nvPr/>
          </p:nvGrpSpPr>
          <p:grpSpPr>
            <a:xfrm>
              <a:off x="-3818390" y="2708920"/>
              <a:ext cx="760412" cy="660400"/>
              <a:chOff x="-3818390" y="3128640"/>
              <a:chExt cx="760412" cy="660400"/>
            </a:xfrm>
          </p:grpSpPr>
          <p:grpSp>
            <p:nvGrpSpPr>
              <p:cNvPr id="108" name="Group 358">
                <a:extLst>
                  <a:ext uri="{FF2B5EF4-FFF2-40B4-BE49-F238E27FC236}">
                    <a16:creationId xmlns:a16="http://schemas.microsoft.com/office/drawing/2014/main" id="{2047C019-F1C0-4417-8B24-03A4F3D4B640}"/>
                  </a:ext>
                </a:extLst>
              </p:cNvPr>
              <p:cNvGrpSpPr>
                <a:grpSpLocks/>
              </p:cNvGrpSpPr>
              <p:nvPr/>
            </p:nvGrpSpPr>
            <p:grpSpPr bwMode="auto">
              <a:xfrm>
                <a:off x="-3818390" y="3128640"/>
                <a:ext cx="760412" cy="660400"/>
                <a:chOff x="2420" y="2098"/>
                <a:chExt cx="479" cy="416"/>
              </a:xfrm>
            </p:grpSpPr>
            <p:sp>
              <p:nvSpPr>
                <p:cNvPr id="167" name="Freeform 351">
                  <a:extLst>
                    <a:ext uri="{FF2B5EF4-FFF2-40B4-BE49-F238E27FC236}">
                      <a16:creationId xmlns:a16="http://schemas.microsoft.com/office/drawing/2014/main" id="{64E39F74-D76B-484D-918E-2C242A09BF37}"/>
                    </a:ext>
                  </a:extLst>
                </p:cNvPr>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8" name="Line 352">
                  <a:extLst>
                    <a:ext uri="{FF2B5EF4-FFF2-40B4-BE49-F238E27FC236}">
                      <a16:creationId xmlns:a16="http://schemas.microsoft.com/office/drawing/2014/main" id="{627E1404-F324-4C74-8A1B-53C10BFFB44B}"/>
                    </a:ext>
                  </a:extLst>
                </p:cNvPr>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9" name="Rectangle 353">
                  <a:extLst>
                    <a:ext uri="{FF2B5EF4-FFF2-40B4-BE49-F238E27FC236}">
                      <a16:creationId xmlns:a16="http://schemas.microsoft.com/office/drawing/2014/main" id="{6C271276-1450-4004-A10F-3C2BB1A5D21D}"/>
                    </a:ext>
                  </a:extLst>
                </p:cNvPr>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0" name="Line 354">
                  <a:extLst>
                    <a:ext uri="{FF2B5EF4-FFF2-40B4-BE49-F238E27FC236}">
                      <a16:creationId xmlns:a16="http://schemas.microsoft.com/office/drawing/2014/main" id="{3E4633CA-2413-44BD-A575-1F23AA68BA59}"/>
                    </a:ext>
                  </a:extLst>
                </p:cNvPr>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1" name="Line 355">
                  <a:extLst>
                    <a:ext uri="{FF2B5EF4-FFF2-40B4-BE49-F238E27FC236}">
                      <a16:creationId xmlns:a16="http://schemas.microsoft.com/office/drawing/2014/main" id="{EA44ACC1-9AB8-47D0-A7D2-3D426FCAFBFA}"/>
                    </a:ext>
                  </a:extLst>
                </p:cNvPr>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2" name="Line 356">
                  <a:extLst>
                    <a:ext uri="{FF2B5EF4-FFF2-40B4-BE49-F238E27FC236}">
                      <a16:creationId xmlns:a16="http://schemas.microsoft.com/office/drawing/2014/main" id="{A93F6C4C-967E-4352-B605-2867B00D7916}"/>
                    </a:ext>
                  </a:extLst>
                </p:cNvPr>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73" name="Line 357">
                  <a:extLst>
                    <a:ext uri="{FF2B5EF4-FFF2-40B4-BE49-F238E27FC236}">
                      <a16:creationId xmlns:a16="http://schemas.microsoft.com/office/drawing/2014/main" id="{49FB028D-3473-4C80-A28C-FEE3101042C1}"/>
                    </a:ext>
                  </a:extLst>
                </p:cNvPr>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09" name="Rectangle 359">
                <a:extLst>
                  <a:ext uri="{FF2B5EF4-FFF2-40B4-BE49-F238E27FC236}">
                    <a16:creationId xmlns:a16="http://schemas.microsoft.com/office/drawing/2014/main" id="{7F9A391D-5752-476E-B36E-C35466405E02}"/>
                  </a:ext>
                </a:extLst>
              </p:cNvPr>
              <p:cNvSpPr>
                <a:spLocks noChangeArrowheads="1"/>
              </p:cNvSpPr>
              <p:nvPr/>
            </p:nvSpPr>
            <p:spPr bwMode="auto">
              <a:xfrm>
                <a:off x="-3631413" y="3400897"/>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解密</a:t>
                </a:r>
                <a:endParaRPr kumimoji="0" lang="zh-TW" altLang="zh-TW" sz="1800" b="0" i="0" u="none" strike="noStrike" cap="none" normalizeH="0" baseline="0" dirty="0">
                  <a:ln>
                    <a:noFill/>
                  </a:ln>
                  <a:solidFill>
                    <a:schemeClr val="tx1"/>
                  </a:solidFill>
                  <a:effectLst/>
                  <a:latin typeface="+mn-ea"/>
                  <a:ea typeface="+mn-ea"/>
                </a:endParaRPr>
              </a:p>
            </p:txBody>
          </p:sp>
        </p:grpSp>
        <p:grpSp>
          <p:nvGrpSpPr>
            <p:cNvPr id="247824" name="群組 247823">
              <a:extLst>
                <a:ext uri="{FF2B5EF4-FFF2-40B4-BE49-F238E27FC236}">
                  <a16:creationId xmlns:a16="http://schemas.microsoft.com/office/drawing/2014/main" id="{6849DF0D-D3D2-48F1-A713-3543AE1F87E4}"/>
                </a:ext>
              </a:extLst>
            </p:cNvPr>
            <p:cNvGrpSpPr/>
            <p:nvPr/>
          </p:nvGrpSpPr>
          <p:grpSpPr>
            <a:xfrm>
              <a:off x="-2617653" y="4241359"/>
              <a:ext cx="766167" cy="660400"/>
              <a:chOff x="-3818142" y="4219252"/>
              <a:chExt cx="766167" cy="660400"/>
            </a:xfrm>
          </p:grpSpPr>
          <p:grpSp>
            <p:nvGrpSpPr>
              <p:cNvPr id="113" name="Group 358">
                <a:extLst>
                  <a:ext uri="{FF2B5EF4-FFF2-40B4-BE49-F238E27FC236}">
                    <a16:creationId xmlns:a16="http://schemas.microsoft.com/office/drawing/2014/main" id="{0774F0D6-A444-45E5-BC82-5D6E03AFC799}"/>
                  </a:ext>
                </a:extLst>
              </p:cNvPr>
              <p:cNvGrpSpPr>
                <a:grpSpLocks/>
              </p:cNvGrpSpPr>
              <p:nvPr/>
            </p:nvGrpSpPr>
            <p:grpSpPr bwMode="auto">
              <a:xfrm>
                <a:off x="-3818142" y="4219252"/>
                <a:ext cx="760412" cy="660400"/>
                <a:chOff x="2420" y="2098"/>
                <a:chExt cx="479" cy="416"/>
              </a:xfrm>
            </p:grpSpPr>
            <p:sp>
              <p:nvSpPr>
                <p:cNvPr id="160" name="Freeform 351">
                  <a:extLst>
                    <a:ext uri="{FF2B5EF4-FFF2-40B4-BE49-F238E27FC236}">
                      <a16:creationId xmlns:a16="http://schemas.microsoft.com/office/drawing/2014/main" id="{540EEB7D-6201-43FD-B302-64BB7F7C343E}"/>
                    </a:ext>
                  </a:extLst>
                </p:cNvPr>
                <p:cNvSpPr>
                  <a:spLocks/>
                </p:cNvSpPr>
                <p:nvPr/>
              </p:nvSpPr>
              <p:spPr bwMode="auto">
                <a:xfrm>
                  <a:off x="2420" y="2098"/>
                  <a:ext cx="479" cy="97"/>
                </a:xfrm>
                <a:custGeom>
                  <a:avLst/>
                  <a:gdLst>
                    <a:gd name="T0" fmla="*/ 479 w 479"/>
                    <a:gd name="T1" fmla="*/ 97 h 97"/>
                    <a:gd name="T2" fmla="*/ 0 w 479"/>
                    <a:gd name="T3" fmla="*/ 97 h 97"/>
                    <a:gd name="T4" fmla="*/ 22 w 479"/>
                    <a:gd name="T5" fmla="*/ 0 h 97"/>
                    <a:gd name="T6" fmla="*/ 457 w 479"/>
                    <a:gd name="T7" fmla="*/ 0 h 97"/>
                    <a:gd name="T8" fmla="*/ 479 w 479"/>
                    <a:gd name="T9" fmla="*/ 97 h 97"/>
                  </a:gdLst>
                  <a:ahLst/>
                  <a:cxnLst>
                    <a:cxn ang="0">
                      <a:pos x="T0" y="T1"/>
                    </a:cxn>
                    <a:cxn ang="0">
                      <a:pos x="T2" y="T3"/>
                    </a:cxn>
                    <a:cxn ang="0">
                      <a:pos x="T4" y="T5"/>
                    </a:cxn>
                    <a:cxn ang="0">
                      <a:pos x="T6" y="T7"/>
                    </a:cxn>
                    <a:cxn ang="0">
                      <a:pos x="T8" y="T9"/>
                    </a:cxn>
                  </a:cxnLst>
                  <a:rect l="0" t="0" r="r" b="b"/>
                  <a:pathLst>
                    <a:path w="479" h="97">
                      <a:moveTo>
                        <a:pt x="479" y="97"/>
                      </a:moveTo>
                      <a:lnTo>
                        <a:pt x="0" y="97"/>
                      </a:lnTo>
                      <a:lnTo>
                        <a:pt x="22" y="0"/>
                      </a:lnTo>
                      <a:lnTo>
                        <a:pt x="457" y="0"/>
                      </a:lnTo>
                      <a:lnTo>
                        <a:pt x="479"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1" name="Line 352">
                  <a:extLst>
                    <a:ext uri="{FF2B5EF4-FFF2-40B4-BE49-F238E27FC236}">
                      <a16:creationId xmlns:a16="http://schemas.microsoft.com/office/drawing/2014/main" id="{CE52524D-46F0-4513-A2A6-34ED4980CE05}"/>
                    </a:ext>
                  </a:extLst>
                </p:cNvPr>
                <p:cNvSpPr>
                  <a:spLocks noChangeShapeType="1"/>
                </p:cNvSpPr>
                <p:nvPr/>
              </p:nvSpPr>
              <p:spPr bwMode="auto">
                <a:xfrm flipH="1" flipV="1">
                  <a:off x="2877" y="2098"/>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2" name="Rectangle 353">
                  <a:extLst>
                    <a:ext uri="{FF2B5EF4-FFF2-40B4-BE49-F238E27FC236}">
                      <a16:creationId xmlns:a16="http://schemas.microsoft.com/office/drawing/2014/main" id="{6BC7F14A-9BC1-4108-92C5-0EDBCB14F221}"/>
                    </a:ext>
                  </a:extLst>
                </p:cNvPr>
                <p:cNvSpPr>
                  <a:spLocks noChangeArrowheads="1"/>
                </p:cNvSpPr>
                <p:nvPr/>
              </p:nvSpPr>
              <p:spPr bwMode="auto">
                <a:xfrm>
                  <a:off x="2420" y="2195"/>
                  <a:ext cx="479"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3" name="Line 354">
                  <a:extLst>
                    <a:ext uri="{FF2B5EF4-FFF2-40B4-BE49-F238E27FC236}">
                      <a16:creationId xmlns:a16="http://schemas.microsoft.com/office/drawing/2014/main" id="{FB4D1451-8D79-4FB7-91F7-C5EB3AB278E6}"/>
                    </a:ext>
                  </a:extLst>
                </p:cNvPr>
                <p:cNvSpPr>
                  <a:spLocks noChangeShapeType="1"/>
                </p:cNvSpPr>
                <p:nvPr/>
              </p:nvSpPr>
              <p:spPr bwMode="auto">
                <a:xfrm>
                  <a:off x="2420" y="2195"/>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4" name="Line 355">
                  <a:extLst>
                    <a:ext uri="{FF2B5EF4-FFF2-40B4-BE49-F238E27FC236}">
                      <a16:creationId xmlns:a16="http://schemas.microsoft.com/office/drawing/2014/main" id="{00C371B0-BFC9-4E4F-8094-7BFE848C5A5E}"/>
                    </a:ext>
                  </a:extLst>
                </p:cNvPr>
                <p:cNvSpPr>
                  <a:spLocks noChangeShapeType="1"/>
                </p:cNvSpPr>
                <p:nvPr/>
              </p:nvSpPr>
              <p:spPr bwMode="auto">
                <a:xfrm>
                  <a:off x="2420" y="2514"/>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5" name="Line 356">
                  <a:extLst>
                    <a:ext uri="{FF2B5EF4-FFF2-40B4-BE49-F238E27FC236}">
                      <a16:creationId xmlns:a16="http://schemas.microsoft.com/office/drawing/2014/main" id="{08238026-5315-45F6-A8A0-2CB7D484FBF0}"/>
                    </a:ext>
                  </a:extLst>
                </p:cNvPr>
                <p:cNvSpPr>
                  <a:spLocks noChangeShapeType="1"/>
                </p:cNvSpPr>
                <p:nvPr/>
              </p:nvSpPr>
              <p:spPr bwMode="auto">
                <a:xfrm flipV="1">
                  <a:off x="2899" y="2195"/>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66" name="Line 357">
                  <a:extLst>
                    <a:ext uri="{FF2B5EF4-FFF2-40B4-BE49-F238E27FC236}">
                      <a16:creationId xmlns:a16="http://schemas.microsoft.com/office/drawing/2014/main" id="{365C73D4-978B-4697-A0B1-2A465D35DE27}"/>
                    </a:ext>
                  </a:extLst>
                </p:cNvPr>
                <p:cNvSpPr>
                  <a:spLocks noChangeShapeType="1"/>
                </p:cNvSpPr>
                <p:nvPr/>
              </p:nvSpPr>
              <p:spPr bwMode="auto">
                <a:xfrm flipH="1">
                  <a:off x="2420" y="2195"/>
                  <a:ext cx="479"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14" name="Rectangle 359">
                <a:extLst>
                  <a:ext uri="{FF2B5EF4-FFF2-40B4-BE49-F238E27FC236}">
                    <a16:creationId xmlns:a16="http://schemas.microsoft.com/office/drawing/2014/main" id="{B743B6B4-B4DA-410F-BEB2-D3444A74BC34}"/>
                  </a:ext>
                </a:extLst>
              </p:cNvPr>
              <p:cNvSpPr>
                <a:spLocks noChangeArrowheads="1"/>
              </p:cNvSpPr>
              <p:nvPr/>
            </p:nvSpPr>
            <p:spPr bwMode="auto">
              <a:xfrm>
                <a:off x="-3634042" y="4478923"/>
                <a:ext cx="582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解密</a:t>
                </a:r>
                <a:endParaRPr kumimoji="0" lang="zh-TW" altLang="zh-TW" sz="1800" b="0" i="0" u="none" strike="noStrike" cap="none" normalizeH="0" baseline="0" dirty="0">
                  <a:ln>
                    <a:noFill/>
                  </a:ln>
                  <a:solidFill>
                    <a:schemeClr val="tx1"/>
                  </a:solidFill>
                  <a:effectLst/>
                  <a:latin typeface="+mn-ea"/>
                  <a:ea typeface="+mn-ea"/>
                </a:endParaRPr>
              </a:p>
            </p:txBody>
          </p:sp>
        </p:grpSp>
        <p:sp>
          <p:nvSpPr>
            <p:cNvPr id="129" name="文字方塊 2">
              <a:extLst>
                <a:ext uri="{FF2B5EF4-FFF2-40B4-BE49-F238E27FC236}">
                  <a16:creationId xmlns:a16="http://schemas.microsoft.com/office/drawing/2014/main" id="{71909CD1-9D72-4083-AA0C-3DB09AC0CA6A}"/>
                </a:ext>
              </a:extLst>
            </p:cNvPr>
            <p:cNvSpPr txBox="1">
              <a:spLocks noChangeArrowheads="1"/>
            </p:cNvSpPr>
            <p:nvPr/>
          </p:nvSpPr>
          <p:spPr bwMode="auto">
            <a:xfrm>
              <a:off x="-5614760" y="2754598"/>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(3)</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grpSp>
          <p:nvGrpSpPr>
            <p:cNvPr id="247822" name="群組 247821">
              <a:extLst>
                <a:ext uri="{FF2B5EF4-FFF2-40B4-BE49-F238E27FC236}">
                  <a16:creationId xmlns:a16="http://schemas.microsoft.com/office/drawing/2014/main" id="{55EBD3CC-09E4-4B6F-AF73-A6C7FDE29D89}"/>
                </a:ext>
              </a:extLst>
            </p:cNvPr>
            <p:cNvGrpSpPr/>
            <p:nvPr/>
          </p:nvGrpSpPr>
          <p:grpSpPr>
            <a:xfrm>
              <a:off x="-2590653" y="2132856"/>
              <a:ext cx="758825" cy="660400"/>
              <a:chOff x="-2339115" y="1994534"/>
              <a:chExt cx="758825" cy="660400"/>
            </a:xfrm>
          </p:grpSpPr>
          <p:grpSp>
            <p:nvGrpSpPr>
              <p:cNvPr id="135" name="Group 323">
                <a:extLst>
                  <a:ext uri="{FF2B5EF4-FFF2-40B4-BE49-F238E27FC236}">
                    <a16:creationId xmlns:a16="http://schemas.microsoft.com/office/drawing/2014/main" id="{7772F132-E85E-4370-81FC-032ADE853D30}"/>
                  </a:ext>
                </a:extLst>
              </p:cNvPr>
              <p:cNvGrpSpPr>
                <a:grpSpLocks/>
              </p:cNvGrpSpPr>
              <p:nvPr/>
            </p:nvGrpSpPr>
            <p:grpSpPr bwMode="auto">
              <a:xfrm>
                <a:off x="-2339115" y="1994534"/>
                <a:ext cx="758825" cy="660400"/>
                <a:chOff x="1106" y="1771"/>
                <a:chExt cx="478" cy="416"/>
              </a:xfrm>
            </p:grpSpPr>
            <p:sp>
              <p:nvSpPr>
                <p:cNvPr id="139" name="Freeform 316">
                  <a:extLst>
                    <a:ext uri="{FF2B5EF4-FFF2-40B4-BE49-F238E27FC236}">
                      <a16:creationId xmlns:a16="http://schemas.microsoft.com/office/drawing/2014/main" id="{5F03009B-80F0-4C5A-ADF2-E6FCFCD7BA64}"/>
                    </a:ext>
                  </a:extLst>
                </p:cNvPr>
                <p:cNvSpPr>
                  <a:spLocks/>
                </p:cNvSpPr>
                <p:nvPr/>
              </p:nvSpPr>
              <p:spPr bwMode="auto">
                <a:xfrm>
                  <a:off x="1106" y="1771"/>
                  <a:ext cx="478" cy="97"/>
                </a:xfrm>
                <a:custGeom>
                  <a:avLst/>
                  <a:gdLst>
                    <a:gd name="T0" fmla="*/ 478 w 478"/>
                    <a:gd name="T1" fmla="*/ 97 h 97"/>
                    <a:gd name="T2" fmla="*/ 0 w 478"/>
                    <a:gd name="T3" fmla="*/ 97 h 97"/>
                    <a:gd name="T4" fmla="*/ 22 w 478"/>
                    <a:gd name="T5" fmla="*/ 0 h 97"/>
                    <a:gd name="T6" fmla="*/ 456 w 478"/>
                    <a:gd name="T7" fmla="*/ 0 h 97"/>
                    <a:gd name="T8" fmla="*/ 478 w 478"/>
                    <a:gd name="T9" fmla="*/ 97 h 97"/>
                  </a:gdLst>
                  <a:ahLst/>
                  <a:cxnLst>
                    <a:cxn ang="0">
                      <a:pos x="T0" y="T1"/>
                    </a:cxn>
                    <a:cxn ang="0">
                      <a:pos x="T2" y="T3"/>
                    </a:cxn>
                    <a:cxn ang="0">
                      <a:pos x="T4" y="T5"/>
                    </a:cxn>
                    <a:cxn ang="0">
                      <a:pos x="T6" y="T7"/>
                    </a:cxn>
                    <a:cxn ang="0">
                      <a:pos x="T8" y="T9"/>
                    </a:cxn>
                  </a:cxnLst>
                  <a:rect l="0" t="0" r="r" b="b"/>
                  <a:pathLst>
                    <a:path w="478" h="97">
                      <a:moveTo>
                        <a:pt x="478" y="97"/>
                      </a:moveTo>
                      <a:lnTo>
                        <a:pt x="0" y="97"/>
                      </a:lnTo>
                      <a:lnTo>
                        <a:pt x="22" y="0"/>
                      </a:lnTo>
                      <a:lnTo>
                        <a:pt x="456" y="0"/>
                      </a:lnTo>
                      <a:lnTo>
                        <a:pt x="478" y="9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0" name="Line 317">
                  <a:extLst>
                    <a:ext uri="{FF2B5EF4-FFF2-40B4-BE49-F238E27FC236}">
                      <a16:creationId xmlns:a16="http://schemas.microsoft.com/office/drawing/2014/main" id="{0D1118D5-CA6C-43A8-AAC9-919313AB4B2F}"/>
                    </a:ext>
                  </a:extLst>
                </p:cNvPr>
                <p:cNvSpPr>
                  <a:spLocks noChangeShapeType="1"/>
                </p:cNvSpPr>
                <p:nvPr/>
              </p:nvSpPr>
              <p:spPr bwMode="auto">
                <a:xfrm flipH="1" flipV="1">
                  <a:off x="1562" y="1771"/>
                  <a:ext cx="22" cy="97"/>
                </a:xfrm>
                <a:prstGeom prst="line">
                  <a:avLst/>
                </a:prstGeom>
                <a:noFill/>
                <a:ln w="31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1" name="Rectangle 318">
                  <a:extLst>
                    <a:ext uri="{FF2B5EF4-FFF2-40B4-BE49-F238E27FC236}">
                      <a16:creationId xmlns:a16="http://schemas.microsoft.com/office/drawing/2014/main" id="{877AC894-AB79-4061-A148-5FB6A46BAF53}"/>
                    </a:ext>
                  </a:extLst>
                </p:cNvPr>
                <p:cNvSpPr>
                  <a:spLocks noChangeArrowheads="1"/>
                </p:cNvSpPr>
                <p:nvPr/>
              </p:nvSpPr>
              <p:spPr bwMode="auto">
                <a:xfrm>
                  <a:off x="1106" y="1868"/>
                  <a:ext cx="478" cy="319"/>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2" name="Line 319">
                  <a:extLst>
                    <a:ext uri="{FF2B5EF4-FFF2-40B4-BE49-F238E27FC236}">
                      <a16:creationId xmlns:a16="http://schemas.microsoft.com/office/drawing/2014/main" id="{97160C39-EA2E-40F6-9485-A606BD1E3A09}"/>
                    </a:ext>
                  </a:extLst>
                </p:cNvPr>
                <p:cNvSpPr>
                  <a:spLocks noChangeShapeType="1"/>
                </p:cNvSpPr>
                <p:nvPr/>
              </p:nvSpPr>
              <p:spPr bwMode="auto">
                <a:xfrm>
                  <a:off x="1106" y="1868"/>
                  <a:ext cx="0" cy="319"/>
                </a:xfrm>
                <a:prstGeom prst="line">
                  <a:avLst/>
                </a:prstGeom>
                <a:noFill/>
                <a:ln w="17463" cap="flat">
                  <a:solidFill>
                    <a:srgbClr val="D6D6D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3" name="Line 320">
                  <a:extLst>
                    <a:ext uri="{FF2B5EF4-FFF2-40B4-BE49-F238E27FC236}">
                      <a16:creationId xmlns:a16="http://schemas.microsoft.com/office/drawing/2014/main" id="{645439ED-42B7-4056-8FA0-78004D6622C7}"/>
                    </a:ext>
                  </a:extLst>
                </p:cNvPr>
                <p:cNvSpPr>
                  <a:spLocks noChangeShapeType="1"/>
                </p:cNvSpPr>
                <p:nvPr/>
              </p:nvSpPr>
              <p:spPr bwMode="auto">
                <a:xfrm>
                  <a:off x="1106" y="2187"/>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4" name="Line 321">
                  <a:extLst>
                    <a:ext uri="{FF2B5EF4-FFF2-40B4-BE49-F238E27FC236}">
                      <a16:creationId xmlns:a16="http://schemas.microsoft.com/office/drawing/2014/main" id="{EA26C89D-904B-4AD4-8743-068570912471}"/>
                    </a:ext>
                  </a:extLst>
                </p:cNvPr>
                <p:cNvSpPr>
                  <a:spLocks noChangeShapeType="1"/>
                </p:cNvSpPr>
                <p:nvPr/>
              </p:nvSpPr>
              <p:spPr bwMode="auto">
                <a:xfrm flipV="1">
                  <a:off x="1584" y="1868"/>
                  <a:ext cx="0" cy="319"/>
                </a:xfrm>
                <a:prstGeom prst="line">
                  <a:avLst/>
                </a:prstGeom>
                <a:noFill/>
                <a:ln w="17463"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sp>
              <p:nvSpPr>
                <p:cNvPr id="145" name="Line 322">
                  <a:extLst>
                    <a:ext uri="{FF2B5EF4-FFF2-40B4-BE49-F238E27FC236}">
                      <a16:creationId xmlns:a16="http://schemas.microsoft.com/office/drawing/2014/main" id="{2A52510B-4896-4425-AF1D-0A7F0E8E64AF}"/>
                    </a:ext>
                  </a:extLst>
                </p:cNvPr>
                <p:cNvSpPr>
                  <a:spLocks noChangeShapeType="1"/>
                </p:cNvSpPr>
                <p:nvPr/>
              </p:nvSpPr>
              <p:spPr bwMode="auto">
                <a:xfrm flipH="1">
                  <a:off x="1106" y="1868"/>
                  <a:ext cx="478" cy="0"/>
                </a:xfrm>
                <a:prstGeom prst="line">
                  <a:avLst/>
                </a:prstGeom>
                <a:noFill/>
                <a:ln w="17463" cap="flat">
                  <a:solidFill>
                    <a:srgbClr val="B7B7B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mn-ea"/>
                    <a:ea typeface="+mn-ea"/>
                  </a:endParaRPr>
                </a:p>
              </p:txBody>
            </p:sp>
          </p:grpSp>
          <p:sp>
            <p:nvSpPr>
              <p:cNvPr id="137" name="Rectangle 324">
                <a:extLst>
                  <a:ext uri="{FF2B5EF4-FFF2-40B4-BE49-F238E27FC236}">
                    <a16:creationId xmlns:a16="http://schemas.microsoft.com/office/drawing/2014/main" id="{C16A3D8B-009F-4C7B-81C7-EB03AEF9B4E4}"/>
                  </a:ext>
                </a:extLst>
              </p:cNvPr>
              <p:cNvSpPr>
                <a:spLocks noChangeArrowheads="1"/>
              </p:cNvSpPr>
              <p:nvPr/>
            </p:nvSpPr>
            <p:spPr bwMode="auto">
              <a:xfrm>
                <a:off x="-2153399" y="2284229"/>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rgbClr val="000000"/>
                    </a:solidFill>
                    <a:effectLst/>
                    <a:latin typeface="+mn-ea"/>
                    <a:ea typeface="+mn-ea"/>
                  </a:rPr>
                  <a:t>明文</a:t>
                </a:r>
                <a:endParaRPr kumimoji="0" lang="zh-TW" altLang="zh-TW" sz="1800" b="0" i="0" u="none" strike="noStrike" cap="none" normalizeH="0" baseline="0" dirty="0">
                  <a:ln>
                    <a:noFill/>
                  </a:ln>
                  <a:solidFill>
                    <a:schemeClr val="tx1"/>
                  </a:solidFill>
                  <a:effectLst/>
                  <a:latin typeface="+mn-ea"/>
                  <a:ea typeface="+mn-ea"/>
                </a:endParaRPr>
              </a:p>
            </p:txBody>
          </p:sp>
        </p:grpSp>
        <p:sp>
          <p:nvSpPr>
            <p:cNvPr id="138" name="文字方塊 2">
              <a:extLst>
                <a:ext uri="{FF2B5EF4-FFF2-40B4-BE49-F238E27FC236}">
                  <a16:creationId xmlns:a16="http://schemas.microsoft.com/office/drawing/2014/main" id="{2196286B-80B6-4109-B37A-BE1EA47728C7}"/>
                </a:ext>
              </a:extLst>
            </p:cNvPr>
            <p:cNvSpPr txBox="1">
              <a:spLocks noChangeArrowheads="1"/>
            </p:cNvSpPr>
            <p:nvPr/>
          </p:nvSpPr>
          <p:spPr bwMode="auto">
            <a:xfrm>
              <a:off x="-3071840" y="2891788"/>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(4)</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sp>
          <p:nvSpPr>
            <p:cNvPr id="209" name="文字方塊 208">
              <a:extLst>
                <a:ext uri="{FF2B5EF4-FFF2-40B4-BE49-F238E27FC236}">
                  <a16:creationId xmlns:a16="http://schemas.microsoft.com/office/drawing/2014/main" id="{D76B90C8-E296-4FC4-BF2B-1185CEF71E37}"/>
                </a:ext>
              </a:extLst>
            </p:cNvPr>
            <p:cNvSpPr txBox="1"/>
            <p:nvPr/>
          </p:nvSpPr>
          <p:spPr>
            <a:xfrm>
              <a:off x="-6733256" y="6125234"/>
              <a:ext cx="1440160" cy="400110"/>
            </a:xfrm>
            <a:prstGeom prst="rect">
              <a:avLst/>
            </a:prstGeom>
            <a:noFill/>
          </p:spPr>
          <p:txBody>
            <a:bodyPr wrap="square" rtlCol="0">
              <a:spAutoFit/>
            </a:bodyPr>
            <a:lstStyle/>
            <a:p>
              <a:pPr algn="ctr"/>
              <a:r>
                <a:rPr lang="zh-TW" altLang="en-US" sz="2000" i="0" dirty="0">
                  <a:latin typeface="+mn-ea"/>
                  <a:ea typeface="+mn-ea"/>
                </a:rPr>
                <a:t>傳送方</a:t>
              </a:r>
            </a:p>
          </p:txBody>
        </p:sp>
        <p:sp>
          <p:nvSpPr>
            <p:cNvPr id="210" name="文字方塊 209">
              <a:extLst>
                <a:ext uri="{FF2B5EF4-FFF2-40B4-BE49-F238E27FC236}">
                  <a16:creationId xmlns:a16="http://schemas.microsoft.com/office/drawing/2014/main" id="{082E5347-91D1-48B0-819F-51441725FBE4}"/>
                </a:ext>
              </a:extLst>
            </p:cNvPr>
            <p:cNvSpPr txBox="1"/>
            <p:nvPr/>
          </p:nvSpPr>
          <p:spPr>
            <a:xfrm>
              <a:off x="-2988840" y="6125234"/>
              <a:ext cx="1440160" cy="400110"/>
            </a:xfrm>
            <a:prstGeom prst="rect">
              <a:avLst/>
            </a:prstGeom>
            <a:noFill/>
          </p:spPr>
          <p:txBody>
            <a:bodyPr wrap="square" rtlCol="0">
              <a:spAutoFit/>
            </a:bodyPr>
            <a:lstStyle/>
            <a:p>
              <a:pPr algn="ctr"/>
              <a:r>
                <a:rPr lang="zh-TW" altLang="en-US" sz="2000" i="0" dirty="0">
                  <a:latin typeface="+mn-ea"/>
                  <a:ea typeface="+mn-ea"/>
                </a:rPr>
                <a:t>接收方</a:t>
              </a:r>
            </a:p>
          </p:txBody>
        </p:sp>
        <p:sp>
          <p:nvSpPr>
            <p:cNvPr id="211" name="Rectangle 433">
              <a:extLst>
                <a:ext uri="{FF2B5EF4-FFF2-40B4-BE49-F238E27FC236}">
                  <a16:creationId xmlns:a16="http://schemas.microsoft.com/office/drawing/2014/main" id="{87311429-BB9B-4E72-96B7-CFD1A8E75674}"/>
                </a:ext>
              </a:extLst>
            </p:cNvPr>
            <p:cNvSpPr>
              <a:spLocks noChangeArrowheads="1"/>
            </p:cNvSpPr>
            <p:nvPr/>
          </p:nvSpPr>
          <p:spPr bwMode="auto">
            <a:xfrm>
              <a:off x="-5133924" y="2030651"/>
              <a:ext cx="77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公</a:t>
              </a:r>
              <a:r>
                <a:rPr kumimoji="0" lang="zh-TW" altLang="zh-TW" sz="1600" b="0" i="0" u="none" strike="noStrike" cap="none" normalizeH="0" baseline="0" dirty="0">
                  <a:ln>
                    <a:noFill/>
                  </a:ln>
                  <a:solidFill>
                    <a:srgbClr val="000000"/>
                  </a:solidFill>
                  <a:effectLst/>
                  <a:latin typeface="+mn-ea"/>
                  <a:ea typeface="+mn-ea"/>
                </a:rPr>
                <a:t>鑰</a:t>
              </a:r>
              <a:r>
                <a:rPr kumimoji="0" lang="en-US" altLang="zh-TW" sz="1600" b="0" i="0" u="none" strike="noStrike" cap="none" normalizeH="0" baseline="0" dirty="0">
                  <a:ln>
                    <a:noFill/>
                  </a:ln>
                  <a:solidFill>
                    <a:srgbClr val="000000"/>
                  </a:solidFill>
                  <a:effectLst/>
                  <a:latin typeface="+mn-ea"/>
                  <a:ea typeface="+mn-ea"/>
                </a:rPr>
                <a:t> 2</a:t>
              </a:r>
              <a:endParaRPr kumimoji="0" lang="zh-TW" altLang="zh-TW" sz="1800" b="0" i="0" u="none" strike="noStrike" cap="none" normalizeH="0" baseline="0" dirty="0">
                <a:ln>
                  <a:noFill/>
                </a:ln>
                <a:solidFill>
                  <a:schemeClr val="tx1"/>
                </a:solidFill>
                <a:effectLst/>
                <a:latin typeface="+mn-ea"/>
                <a:ea typeface="+mn-ea"/>
              </a:endParaRPr>
            </a:p>
          </p:txBody>
        </p:sp>
        <p:sp>
          <p:nvSpPr>
            <p:cNvPr id="212" name="Rectangle 433">
              <a:extLst>
                <a:ext uri="{FF2B5EF4-FFF2-40B4-BE49-F238E27FC236}">
                  <a16:creationId xmlns:a16="http://schemas.microsoft.com/office/drawing/2014/main" id="{9B72F58B-FDE0-485B-91B3-9D57527CE599}"/>
                </a:ext>
              </a:extLst>
            </p:cNvPr>
            <p:cNvSpPr>
              <a:spLocks noChangeArrowheads="1"/>
            </p:cNvSpPr>
            <p:nvPr/>
          </p:nvSpPr>
          <p:spPr bwMode="auto">
            <a:xfrm>
              <a:off x="-3780928" y="2030651"/>
              <a:ext cx="77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私</a:t>
              </a:r>
              <a:r>
                <a:rPr kumimoji="0" lang="zh-TW" altLang="zh-TW" sz="1600" b="0" i="0" u="none" strike="noStrike" cap="none" normalizeH="0" baseline="0" dirty="0">
                  <a:ln>
                    <a:noFill/>
                  </a:ln>
                  <a:solidFill>
                    <a:srgbClr val="000000"/>
                  </a:solidFill>
                  <a:effectLst/>
                  <a:latin typeface="+mn-ea"/>
                  <a:ea typeface="+mn-ea"/>
                </a:rPr>
                <a:t>鑰</a:t>
              </a:r>
              <a:r>
                <a:rPr kumimoji="0" lang="en-US" altLang="zh-TW" sz="1600" b="0" i="0" u="none" strike="noStrike" cap="none" normalizeH="0" baseline="0" dirty="0">
                  <a:ln>
                    <a:noFill/>
                  </a:ln>
                  <a:solidFill>
                    <a:srgbClr val="000000"/>
                  </a:solidFill>
                  <a:effectLst/>
                  <a:latin typeface="+mn-ea"/>
                  <a:ea typeface="+mn-ea"/>
                </a:rPr>
                <a:t> 2</a:t>
              </a:r>
              <a:endParaRPr kumimoji="0" lang="zh-TW" altLang="zh-TW" sz="1800" b="0" i="0" u="none" strike="noStrike" cap="none" normalizeH="0" baseline="0" dirty="0">
                <a:ln>
                  <a:noFill/>
                </a:ln>
                <a:solidFill>
                  <a:schemeClr val="tx1"/>
                </a:solidFill>
                <a:effectLst/>
                <a:latin typeface="+mn-ea"/>
                <a:ea typeface="+mn-ea"/>
              </a:endParaRPr>
            </a:p>
          </p:txBody>
        </p:sp>
        <p:cxnSp>
          <p:nvCxnSpPr>
            <p:cNvPr id="6" name="直線單箭頭接點 5">
              <a:extLst>
                <a:ext uri="{FF2B5EF4-FFF2-40B4-BE49-F238E27FC236}">
                  <a16:creationId xmlns:a16="http://schemas.microsoft.com/office/drawing/2014/main" id="{9B802B53-2077-4DC1-B8B0-86F4C34304A4}"/>
                </a:ext>
              </a:extLst>
            </p:cNvPr>
            <p:cNvCxnSpPr>
              <a:cxnSpLocks/>
            </p:cNvCxnSpPr>
            <p:nvPr/>
          </p:nvCxnSpPr>
          <p:spPr bwMode="auto">
            <a:xfrm>
              <a:off x="-7033634" y="2981178"/>
              <a:ext cx="0" cy="5198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47808" name="群組 247807">
              <a:extLst>
                <a:ext uri="{FF2B5EF4-FFF2-40B4-BE49-F238E27FC236}">
                  <a16:creationId xmlns:a16="http://schemas.microsoft.com/office/drawing/2014/main" id="{CDB21C7F-CAF9-4B54-B3CA-09E7BF1A2525}"/>
                </a:ext>
              </a:extLst>
            </p:cNvPr>
            <p:cNvGrpSpPr/>
            <p:nvPr/>
          </p:nvGrpSpPr>
          <p:grpSpPr>
            <a:xfrm>
              <a:off x="-7422100" y="3501008"/>
              <a:ext cx="776932" cy="432048"/>
              <a:chOff x="-7584058" y="476672"/>
              <a:chExt cx="776932" cy="432048"/>
            </a:xfrm>
          </p:grpSpPr>
          <p:sp>
            <p:nvSpPr>
              <p:cNvPr id="7" name="橢圓 6">
                <a:extLst>
                  <a:ext uri="{FF2B5EF4-FFF2-40B4-BE49-F238E27FC236}">
                    <a16:creationId xmlns:a16="http://schemas.microsoft.com/office/drawing/2014/main" id="{FB9A0F89-E73A-4BD2-9EC9-47208E93DE46}"/>
                  </a:ext>
                </a:extLst>
              </p:cNvPr>
              <p:cNvSpPr/>
              <p:nvPr/>
            </p:nvSpPr>
            <p:spPr bwMode="auto">
              <a:xfrm>
                <a:off x="-7424915" y="476672"/>
                <a:ext cx="458646" cy="432048"/>
              </a:xfrm>
              <a:prstGeom prst="ellipse">
                <a:avLst/>
              </a:prstGeom>
              <a:gradFill flip="none" rotWithShape="1">
                <a:gsLst>
                  <a:gs pos="0">
                    <a:schemeClr val="bg1"/>
                  </a:gs>
                  <a:gs pos="50000">
                    <a:schemeClr val="bg1">
                      <a:lumMod val="75000"/>
                    </a:schemeClr>
                  </a:gs>
                  <a:gs pos="100000">
                    <a:schemeClr val="bg1">
                      <a:lumMod val="65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216" name="Rectangle 433">
                <a:extLst>
                  <a:ext uri="{FF2B5EF4-FFF2-40B4-BE49-F238E27FC236}">
                    <a16:creationId xmlns:a16="http://schemas.microsoft.com/office/drawing/2014/main" id="{1700D2D6-2959-498D-9BE8-C26002F22023}"/>
                  </a:ext>
                </a:extLst>
              </p:cNvPr>
              <p:cNvSpPr>
                <a:spLocks noChangeArrowheads="1"/>
              </p:cNvSpPr>
              <p:nvPr/>
            </p:nvSpPr>
            <p:spPr bwMode="auto">
              <a:xfrm>
                <a:off x="-7584058" y="569586"/>
                <a:ext cx="7769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latin typeface="+mn-ea"/>
                    <a:ea typeface="+mn-ea"/>
                  </a:rPr>
                  <a:t>hash</a:t>
                </a:r>
                <a:endParaRPr kumimoji="0" lang="zh-TW" altLang="zh-TW" sz="1400" b="0" i="0" u="none" strike="noStrike" cap="none" normalizeH="0" baseline="0" dirty="0">
                  <a:ln>
                    <a:noFill/>
                  </a:ln>
                  <a:solidFill>
                    <a:schemeClr val="tx1"/>
                  </a:solidFill>
                  <a:effectLst/>
                  <a:latin typeface="+mn-ea"/>
                  <a:ea typeface="+mn-ea"/>
                </a:endParaRPr>
              </a:p>
            </p:txBody>
          </p:sp>
        </p:grpSp>
        <p:grpSp>
          <p:nvGrpSpPr>
            <p:cNvPr id="247820" name="群組 247819">
              <a:extLst>
                <a:ext uri="{FF2B5EF4-FFF2-40B4-BE49-F238E27FC236}">
                  <a16:creationId xmlns:a16="http://schemas.microsoft.com/office/drawing/2014/main" id="{6FCC5F33-BC1E-4BF3-8BCD-06F3C03D47AF}"/>
                </a:ext>
              </a:extLst>
            </p:cNvPr>
            <p:cNvGrpSpPr/>
            <p:nvPr/>
          </p:nvGrpSpPr>
          <p:grpSpPr>
            <a:xfrm>
              <a:off x="-2724119" y="5354166"/>
              <a:ext cx="967781" cy="648072"/>
              <a:chOff x="-4188825" y="548680"/>
              <a:chExt cx="967781" cy="648072"/>
            </a:xfrm>
          </p:grpSpPr>
          <p:sp>
            <p:nvSpPr>
              <p:cNvPr id="2" name="矩形: 按鈕形 1">
                <a:extLst>
                  <a:ext uri="{FF2B5EF4-FFF2-40B4-BE49-F238E27FC236}">
                    <a16:creationId xmlns:a16="http://schemas.microsoft.com/office/drawing/2014/main" id="{4BB3DFF5-D62A-4157-ACD8-B8B9D5217D06}"/>
                  </a:ext>
                </a:extLst>
              </p:cNvPr>
              <p:cNvSpPr/>
              <p:nvPr/>
            </p:nvSpPr>
            <p:spPr bwMode="auto">
              <a:xfrm>
                <a:off x="-4188825" y="548680"/>
                <a:ext cx="967781" cy="648072"/>
              </a:xfrm>
              <a:prstGeom prst="bevel">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8" name="文字方塊 7">
                <a:extLst>
                  <a:ext uri="{FF2B5EF4-FFF2-40B4-BE49-F238E27FC236}">
                    <a16:creationId xmlns:a16="http://schemas.microsoft.com/office/drawing/2014/main" id="{A8B9E8A7-FFE3-42B4-A01B-15A95B9BFF1F}"/>
                  </a:ext>
                </a:extLst>
              </p:cNvPr>
              <p:cNvSpPr txBox="1"/>
              <p:nvPr/>
            </p:nvSpPr>
            <p:spPr>
              <a:xfrm>
                <a:off x="-4170215" y="631870"/>
                <a:ext cx="934871" cy="523220"/>
              </a:xfrm>
              <a:prstGeom prst="rect">
                <a:avLst/>
              </a:prstGeom>
              <a:noFill/>
            </p:spPr>
            <p:txBody>
              <a:bodyPr wrap="none" rtlCol="0">
                <a:spAutoFit/>
              </a:bodyPr>
              <a:lstStyle/>
              <a:p>
                <a:pPr algn="ctr"/>
                <a:r>
                  <a:rPr lang="en-US" altLang="zh-TW" sz="1400" i="0" dirty="0">
                    <a:latin typeface="+mn-ea"/>
                    <a:ea typeface="+mn-ea"/>
                  </a:rPr>
                  <a:t>Message</a:t>
                </a:r>
              </a:p>
              <a:p>
                <a:pPr algn="ctr"/>
                <a:r>
                  <a:rPr lang="en-US" altLang="zh-TW" sz="1400" i="0" dirty="0">
                    <a:latin typeface="+mn-ea"/>
                    <a:ea typeface="+mn-ea"/>
                  </a:rPr>
                  <a:t>Digest</a:t>
                </a:r>
                <a:endParaRPr lang="zh-TW" altLang="en-US" sz="1400" i="0" dirty="0">
                  <a:latin typeface="+mn-ea"/>
                  <a:ea typeface="+mn-ea"/>
                </a:endParaRPr>
              </a:p>
            </p:txBody>
          </p:sp>
        </p:grpSp>
        <p:sp>
          <p:nvSpPr>
            <p:cNvPr id="223" name="文字方塊 2">
              <a:extLst>
                <a:ext uri="{FF2B5EF4-FFF2-40B4-BE49-F238E27FC236}">
                  <a16:creationId xmlns:a16="http://schemas.microsoft.com/office/drawing/2014/main" id="{FCCDA9B1-EB8A-46FF-8CFB-6FD6819DFDCE}"/>
                </a:ext>
              </a:extLst>
            </p:cNvPr>
            <p:cNvSpPr txBox="1">
              <a:spLocks noChangeArrowheads="1"/>
            </p:cNvSpPr>
            <p:nvPr/>
          </p:nvSpPr>
          <p:spPr bwMode="auto">
            <a:xfrm>
              <a:off x="-985930" y="2736254"/>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(5)</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sp>
          <p:nvSpPr>
            <p:cNvPr id="224" name="文字方塊 2">
              <a:extLst>
                <a:ext uri="{FF2B5EF4-FFF2-40B4-BE49-F238E27FC236}">
                  <a16:creationId xmlns:a16="http://schemas.microsoft.com/office/drawing/2014/main" id="{D165CF5D-CD46-4C85-8134-070B6F0B9F70}"/>
                </a:ext>
              </a:extLst>
            </p:cNvPr>
            <p:cNvSpPr txBox="1">
              <a:spLocks noChangeArrowheads="1"/>
            </p:cNvSpPr>
            <p:nvPr/>
          </p:nvSpPr>
          <p:spPr bwMode="auto">
            <a:xfrm>
              <a:off x="-3060848" y="4874624"/>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(6)</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sp>
          <p:nvSpPr>
            <p:cNvPr id="227" name="Rectangle 433">
              <a:extLst>
                <a:ext uri="{FF2B5EF4-FFF2-40B4-BE49-F238E27FC236}">
                  <a16:creationId xmlns:a16="http://schemas.microsoft.com/office/drawing/2014/main" id="{18D62FEF-1F45-47B2-8307-21685A7577FE}"/>
                </a:ext>
              </a:extLst>
            </p:cNvPr>
            <p:cNvSpPr>
              <a:spLocks noChangeArrowheads="1"/>
            </p:cNvSpPr>
            <p:nvPr/>
          </p:nvSpPr>
          <p:spPr bwMode="auto">
            <a:xfrm>
              <a:off x="-3738203" y="3870832"/>
              <a:ext cx="914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數位簽章</a:t>
              </a:r>
              <a:endParaRPr kumimoji="0" lang="zh-TW" altLang="zh-TW" sz="1800" b="0" i="0" u="none" strike="noStrike" cap="none" normalizeH="0" baseline="0" dirty="0">
                <a:ln>
                  <a:noFill/>
                </a:ln>
                <a:solidFill>
                  <a:schemeClr val="tx1"/>
                </a:solidFill>
                <a:effectLst/>
                <a:latin typeface="+mn-ea"/>
                <a:ea typeface="+mn-ea"/>
              </a:endParaRPr>
            </a:p>
          </p:txBody>
        </p:sp>
        <p:sp>
          <p:nvSpPr>
            <p:cNvPr id="228" name="Rectangle 433">
              <a:extLst>
                <a:ext uri="{FF2B5EF4-FFF2-40B4-BE49-F238E27FC236}">
                  <a16:creationId xmlns:a16="http://schemas.microsoft.com/office/drawing/2014/main" id="{E36CBF9A-DB0E-412C-B909-060C709A34A2}"/>
                </a:ext>
              </a:extLst>
            </p:cNvPr>
            <p:cNvSpPr>
              <a:spLocks noChangeArrowheads="1"/>
            </p:cNvSpPr>
            <p:nvPr/>
          </p:nvSpPr>
          <p:spPr bwMode="auto">
            <a:xfrm>
              <a:off x="-3939458" y="4521103"/>
              <a:ext cx="77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公</a:t>
              </a:r>
              <a:r>
                <a:rPr kumimoji="0" lang="zh-TW" altLang="zh-TW" sz="1600" b="0" i="0" u="none" strike="noStrike" cap="none" normalizeH="0" baseline="0" dirty="0">
                  <a:ln>
                    <a:noFill/>
                  </a:ln>
                  <a:solidFill>
                    <a:srgbClr val="000000"/>
                  </a:solidFill>
                  <a:effectLst/>
                  <a:latin typeface="+mn-ea"/>
                  <a:ea typeface="+mn-ea"/>
                </a:rPr>
                <a:t>鑰</a:t>
              </a:r>
              <a:r>
                <a:rPr kumimoji="0" lang="en-US" altLang="zh-TW" sz="1600" b="0" i="0" u="none" strike="noStrike" cap="none" normalizeH="0" baseline="0" dirty="0">
                  <a:ln>
                    <a:noFill/>
                  </a:ln>
                  <a:solidFill>
                    <a:srgbClr val="000000"/>
                  </a:solidFill>
                  <a:effectLst/>
                  <a:latin typeface="+mn-ea"/>
                  <a:ea typeface="+mn-ea"/>
                </a:rPr>
                <a:t> 1</a:t>
              </a:r>
              <a:endParaRPr kumimoji="0" lang="zh-TW" altLang="zh-TW" sz="1800" b="0" i="0" u="none" strike="noStrike" cap="none" normalizeH="0" baseline="0" dirty="0">
                <a:ln>
                  <a:noFill/>
                </a:ln>
                <a:solidFill>
                  <a:schemeClr val="tx1"/>
                </a:solidFill>
                <a:effectLst/>
                <a:latin typeface="+mn-ea"/>
                <a:ea typeface="+mn-ea"/>
              </a:endParaRPr>
            </a:p>
          </p:txBody>
        </p:sp>
        <p:sp>
          <p:nvSpPr>
            <p:cNvPr id="229" name="Rectangle 433">
              <a:extLst>
                <a:ext uri="{FF2B5EF4-FFF2-40B4-BE49-F238E27FC236}">
                  <a16:creationId xmlns:a16="http://schemas.microsoft.com/office/drawing/2014/main" id="{612D97BA-51CE-4654-8A6D-4F8562FDFC5E}"/>
                </a:ext>
              </a:extLst>
            </p:cNvPr>
            <p:cNvSpPr>
              <a:spLocks noChangeArrowheads="1"/>
            </p:cNvSpPr>
            <p:nvPr/>
          </p:nvSpPr>
          <p:spPr bwMode="auto">
            <a:xfrm>
              <a:off x="-5750508" y="3819386"/>
              <a:ext cx="914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rgbClr val="000000"/>
                  </a:solidFill>
                  <a:effectLst/>
                  <a:latin typeface="+mn-ea"/>
                  <a:ea typeface="+mn-ea"/>
                </a:rPr>
                <a:t>數位簽章</a:t>
              </a:r>
              <a:endParaRPr kumimoji="0" lang="zh-TW" altLang="zh-TW" sz="1800" b="0" i="0" u="none" strike="noStrike" cap="none" normalizeH="0" baseline="0" dirty="0">
                <a:ln>
                  <a:noFill/>
                </a:ln>
                <a:solidFill>
                  <a:schemeClr val="tx1"/>
                </a:solidFill>
                <a:effectLst/>
                <a:latin typeface="+mn-ea"/>
                <a:ea typeface="+mn-ea"/>
              </a:endParaRPr>
            </a:p>
          </p:txBody>
        </p:sp>
        <p:grpSp>
          <p:nvGrpSpPr>
            <p:cNvPr id="14" name="群組 13">
              <a:extLst>
                <a:ext uri="{FF2B5EF4-FFF2-40B4-BE49-F238E27FC236}">
                  <a16:creationId xmlns:a16="http://schemas.microsoft.com/office/drawing/2014/main" id="{EB894D18-F752-47FC-B01E-EBF8142272CA}"/>
                </a:ext>
              </a:extLst>
            </p:cNvPr>
            <p:cNvGrpSpPr/>
            <p:nvPr/>
          </p:nvGrpSpPr>
          <p:grpSpPr>
            <a:xfrm>
              <a:off x="-1439488" y="2348880"/>
              <a:ext cx="776932" cy="432048"/>
              <a:chOff x="-7431658" y="-387424"/>
              <a:chExt cx="776932" cy="432048"/>
            </a:xfrm>
          </p:grpSpPr>
          <p:sp>
            <p:nvSpPr>
              <p:cNvPr id="230" name="橢圓 229">
                <a:extLst>
                  <a:ext uri="{FF2B5EF4-FFF2-40B4-BE49-F238E27FC236}">
                    <a16:creationId xmlns:a16="http://schemas.microsoft.com/office/drawing/2014/main" id="{AA295293-9CFB-4360-A356-5B25BDEA7818}"/>
                  </a:ext>
                </a:extLst>
              </p:cNvPr>
              <p:cNvSpPr/>
              <p:nvPr/>
            </p:nvSpPr>
            <p:spPr bwMode="auto">
              <a:xfrm>
                <a:off x="-7272515" y="-387424"/>
                <a:ext cx="458646" cy="432048"/>
              </a:xfrm>
              <a:prstGeom prst="ellipse">
                <a:avLst/>
              </a:prstGeom>
              <a:gradFill flip="none" rotWithShape="1">
                <a:gsLst>
                  <a:gs pos="0">
                    <a:schemeClr val="bg1"/>
                  </a:gs>
                  <a:gs pos="50000">
                    <a:schemeClr val="bg1">
                      <a:lumMod val="75000"/>
                    </a:schemeClr>
                  </a:gs>
                  <a:gs pos="100000">
                    <a:schemeClr val="bg1">
                      <a:lumMod val="65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231" name="Rectangle 433">
                <a:extLst>
                  <a:ext uri="{FF2B5EF4-FFF2-40B4-BE49-F238E27FC236}">
                    <a16:creationId xmlns:a16="http://schemas.microsoft.com/office/drawing/2014/main" id="{C18DD226-C321-4528-BED9-03F318E20A07}"/>
                  </a:ext>
                </a:extLst>
              </p:cNvPr>
              <p:cNvSpPr>
                <a:spLocks noChangeArrowheads="1"/>
              </p:cNvSpPr>
              <p:nvPr/>
            </p:nvSpPr>
            <p:spPr bwMode="auto">
              <a:xfrm>
                <a:off x="-7431658" y="-294510"/>
                <a:ext cx="7769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dirty="0">
                    <a:ln>
                      <a:noFill/>
                    </a:ln>
                    <a:solidFill>
                      <a:srgbClr val="000000"/>
                    </a:solidFill>
                    <a:effectLst/>
                    <a:latin typeface="+mn-ea"/>
                    <a:ea typeface="+mn-ea"/>
                  </a:rPr>
                  <a:t>hash</a:t>
                </a:r>
                <a:endParaRPr kumimoji="0" lang="zh-TW" altLang="zh-TW" sz="1400" b="0" i="0" u="none" strike="noStrike" cap="none" normalizeH="0" baseline="0" dirty="0">
                  <a:ln>
                    <a:noFill/>
                  </a:ln>
                  <a:solidFill>
                    <a:schemeClr val="tx1"/>
                  </a:solidFill>
                  <a:effectLst/>
                  <a:latin typeface="+mn-ea"/>
                  <a:ea typeface="+mn-ea"/>
                </a:endParaRPr>
              </a:p>
            </p:txBody>
          </p:sp>
        </p:grpSp>
        <p:grpSp>
          <p:nvGrpSpPr>
            <p:cNvPr id="247809" name="群組 247808">
              <a:extLst>
                <a:ext uri="{FF2B5EF4-FFF2-40B4-BE49-F238E27FC236}">
                  <a16:creationId xmlns:a16="http://schemas.microsoft.com/office/drawing/2014/main" id="{EA3689C1-D694-44F1-B222-15AA1C07FD8E}"/>
                </a:ext>
              </a:extLst>
            </p:cNvPr>
            <p:cNvGrpSpPr/>
            <p:nvPr/>
          </p:nvGrpSpPr>
          <p:grpSpPr>
            <a:xfrm>
              <a:off x="-7517524" y="4454218"/>
              <a:ext cx="967781" cy="648072"/>
              <a:chOff x="-5965590" y="-693727"/>
              <a:chExt cx="967781" cy="648072"/>
            </a:xfrm>
          </p:grpSpPr>
          <p:sp>
            <p:nvSpPr>
              <p:cNvPr id="234" name="矩形: 按鈕形 233">
                <a:extLst>
                  <a:ext uri="{FF2B5EF4-FFF2-40B4-BE49-F238E27FC236}">
                    <a16:creationId xmlns:a16="http://schemas.microsoft.com/office/drawing/2014/main" id="{48D3722D-955D-4E3D-95D1-B3824F4A98DB}"/>
                  </a:ext>
                </a:extLst>
              </p:cNvPr>
              <p:cNvSpPr/>
              <p:nvPr/>
            </p:nvSpPr>
            <p:spPr bwMode="auto">
              <a:xfrm>
                <a:off x="-5965590" y="-693727"/>
                <a:ext cx="967781" cy="648072"/>
              </a:xfrm>
              <a:prstGeom prst="bevel">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235" name="文字方塊 234">
                <a:extLst>
                  <a:ext uri="{FF2B5EF4-FFF2-40B4-BE49-F238E27FC236}">
                    <a16:creationId xmlns:a16="http://schemas.microsoft.com/office/drawing/2014/main" id="{F20963E6-041F-4400-BD0F-9ED6359DA43C}"/>
                  </a:ext>
                </a:extLst>
              </p:cNvPr>
              <p:cNvSpPr txBox="1"/>
              <p:nvPr/>
            </p:nvSpPr>
            <p:spPr>
              <a:xfrm>
                <a:off x="-5946980" y="-610537"/>
                <a:ext cx="934871" cy="523220"/>
              </a:xfrm>
              <a:prstGeom prst="rect">
                <a:avLst/>
              </a:prstGeom>
              <a:noFill/>
            </p:spPr>
            <p:txBody>
              <a:bodyPr wrap="none" rtlCol="0">
                <a:spAutoFit/>
              </a:bodyPr>
              <a:lstStyle/>
              <a:p>
                <a:pPr algn="ctr"/>
                <a:r>
                  <a:rPr lang="en-US" altLang="zh-TW" sz="1400" i="0" dirty="0">
                    <a:latin typeface="+mn-ea"/>
                    <a:ea typeface="+mn-ea"/>
                  </a:rPr>
                  <a:t>Message</a:t>
                </a:r>
              </a:p>
              <a:p>
                <a:pPr algn="ctr"/>
                <a:r>
                  <a:rPr lang="en-US" altLang="zh-TW" sz="1400" i="0" dirty="0">
                    <a:latin typeface="+mn-ea"/>
                    <a:ea typeface="+mn-ea"/>
                  </a:rPr>
                  <a:t>Digest</a:t>
                </a:r>
                <a:endParaRPr lang="zh-TW" altLang="en-US" sz="1400" i="0" dirty="0">
                  <a:latin typeface="+mn-ea"/>
                  <a:ea typeface="+mn-ea"/>
                </a:endParaRPr>
              </a:p>
            </p:txBody>
          </p:sp>
        </p:grpSp>
        <p:grpSp>
          <p:nvGrpSpPr>
            <p:cNvPr id="242" name="群組 241">
              <a:extLst>
                <a:ext uri="{FF2B5EF4-FFF2-40B4-BE49-F238E27FC236}">
                  <a16:creationId xmlns:a16="http://schemas.microsoft.com/office/drawing/2014/main" id="{530752F9-CB77-4C57-8236-8CB97A5FFC04}"/>
                </a:ext>
              </a:extLst>
            </p:cNvPr>
            <p:cNvGrpSpPr/>
            <p:nvPr/>
          </p:nvGrpSpPr>
          <p:grpSpPr>
            <a:xfrm>
              <a:off x="-1534912" y="3212976"/>
              <a:ext cx="967781" cy="648072"/>
              <a:chOff x="-5965590" y="-693727"/>
              <a:chExt cx="967781" cy="648072"/>
            </a:xfrm>
          </p:grpSpPr>
          <p:sp>
            <p:nvSpPr>
              <p:cNvPr id="243" name="矩形: 按鈕形 242">
                <a:extLst>
                  <a:ext uri="{FF2B5EF4-FFF2-40B4-BE49-F238E27FC236}">
                    <a16:creationId xmlns:a16="http://schemas.microsoft.com/office/drawing/2014/main" id="{D2CEE7F4-41E6-42F8-A958-ED265D0CC962}"/>
                  </a:ext>
                </a:extLst>
              </p:cNvPr>
              <p:cNvSpPr/>
              <p:nvPr/>
            </p:nvSpPr>
            <p:spPr bwMode="auto">
              <a:xfrm>
                <a:off x="-5965590" y="-693727"/>
                <a:ext cx="967781" cy="648072"/>
              </a:xfrm>
              <a:prstGeom prst="bevel">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sp>
            <p:nvSpPr>
              <p:cNvPr id="244" name="文字方塊 243">
                <a:extLst>
                  <a:ext uri="{FF2B5EF4-FFF2-40B4-BE49-F238E27FC236}">
                    <a16:creationId xmlns:a16="http://schemas.microsoft.com/office/drawing/2014/main" id="{769DB0C7-28E3-4FA1-85EB-DBB07A2FB13F}"/>
                  </a:ext>
                </a:extLst>
              </p:cNvPr>
              <p:cNvSpPr txBox="1"/>
              <p:nvPr/>
            </p:nvSpPr>
            <p:spPr>
              <a:xfrm>
                <a:off x="-5946980" y="-610537"/>
                <a:ext cx="934871" cy="523220"/>
              </a:xfrm>
              <a:prstGeom prst="rect">
                <a:avLst/>
              </a:prstGeom>
              <a:noFill/>
            </p:spPr>
            <p:txBody>
              <a:bodyPr wrap="none" rtlCol="0">
                <a:spAutoFit/>
              </a:bodyPr>
              <a:lstStyle/>
              <a:p>
                <a:pPr algn="ctr"/>
                <a:r>
                  <a:rPr lang="en-US" altLang="zh-TW" sz="1400" i="0" dirty="0">
                    <a:latin typeface="+mn-ea"/>
                    <a:ea typeface="+mn-ea"/>
                  </a:rPr>
                  <a:t>Message</a:t>
                </a:r>
              </a:p>
              <a:p>
                <a:pPr algn="ctr"/>
                <a:r>
                  <a:rPr lang="en-US" altLang="zh-TW" sz="1400" i="0" dirty="0">
                    <a:latin typeface="+mn-ea"/>
                    <a:ea typeface="+mn-ea"/>
                  </a:rPr>
                  <a:t>Digest</a:t>
                </a:r>
                <a:endParaRPr lang="zh-TW" altLang="en-US" sz="1400" i="0" dirty="0">
                  <a:latin typeface="+mn-ea"/>
                  <a:ea typeface="+mn-ea"/>
                </a:endParaRPr>
              </a:p>
            </p:txBody>
          </p:sp>
        </p:grpSp>
        <p:sp>
          <p:nvSpPr>
            <p:cNvPr id="247830" name="橢圓 247829">
              <a:extLst>
                <a:ext uri="{FF2B5EF4-FFF2-40B4-BE49-F238E27FC236}">
                  <a16:creationId xmlns:a16="http://schemas.microsoft.com/office/drawing/2014/main" id="{F48CB470-EFB8-40E8-8037-F4D022D9B8F0}"/>
                </a:ext>
              </a:extLst>
            </p:cNvPr>
            <p:cNvSpPr/>
            <p:nvPr/>
          </p:nvSpPr>
          <p:spPr bwMode="auto">
            <a:xfrm>
              <a:off x="-5869144" y="3068976"/>
              <a:ext cx="144000" cy="1440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mn-ea"/>
                <a:ea typeface="+mn-ea"/>
              </a:endParaRPr>
            </a:p>
          </p:txBody>
        </p:sp>
        <p:cxnSp>
          <p:nvCxnSpPr>
            <p:cNvPr id="254" name="直線單箭頭接點 253">
              <a:extLst>
                <a:ext uri="{FF2B5EF4-FFF2-40B4-BE49-F238E27FC236}">
                  <a16:creationId xmlns:a16="http://schemas.microsoft.com/office/drawing/2014/main" id="{A1812232-73A0-4358-B6C8-2B0F99D2BEFE}"/>
                </a:ext>
              </a:extLst>
            </p:cNvPr>
            <p:cNvCxnSpPr>
              <a:cxnSpLocks/>
            </p:cNvCxnSpPr>
            <p:nvPr/>
          </p:nvCxnSpPr>
          <p:spPr bwMode="auto">
            <a:xfrm>
              <a:off x="-7035802" y="3933056"/>
              <a:ext cx="0" cy="50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8" name="直線單箭頭接點 257">
              <a:extLst>
                <a:ext uri="{FF2B5EF4-FFF2-40B4-BE49-F238E27FC236}">
                  <a16:creationId xmlns:a16="http://schemas.microsoft.com/office/drawing/2014/main" id="{1CEB03F1-B1D8-40AF-9F66-F7094B1223AC}"/>
                </a:ext>
              </a:extLst>
            </p:cNvPr>
            <p:cNvCxnSpPr/>
            <p:nvPr/>
          </p:nvCxnSpPr>
          <p:spPr bwMode="auto">
            <a:xfrm>
              <a:off x="-6644406" y="2668772"/>
              <a:ext cx="882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9" name="直線單箭頭接點 258">
              <a:extLst>
                <a:ext uri="{FF2B5EF4-FFF2-40B4-BE49-F238E27FC236}">
                  <a16:creationId xmlns:a16="http://schemas.microsoft.com/office/drawing/2014/main" id="{CE86F6CE-85F1-4176-B45F-7807420CC960}"/>
                </a:ext>
              </a:extLst>
            </p:cNvPr>
            <p:cNvCxnSpPr/>
            <p:nvPr/>
          </p:nvCxnSpPr>
          <p:spPr bwMode="auto">
            <a:xfrm>
              <a:off x="-5725144" y="3140968"/>
              <a:ext cx="576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0" name="直線單箭頭接點 259">
              <a:extLst>
                <a:ext uri="{FF2B5EF4-FFF2-40B4-BE49-F238E27FC236}">
                  <a16:creationId xmlns:a16="http://schemas.microsoft.com/office/drawing/2014/main" id="{CDFA183B-6D57-4C20-B370-05D2587357C4}"/>
                </a:ext>
              </a:extLst>
            </p:cNvPr>
            <p:cNvCxnSpPr>
              <a:cxnSpLocks/>
            </p:cNvCxnSpPr>
            <p:nvPr/>
          </p:nvCxnSpPr>
          <p:spPr bwMode="auto">
            <a:xfrm>
              <a:off x="-5805110" y="2656014"/>
              <a:ext cx="0" cy="413787"/>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cxnSp>
          <p:nvCxnSpPr>
            <p:cNvPr id="262" name="直線單箭頭接點 261">
              <a:extLst>
                <a:ext uri="{FF2B5EF4-FFF2-40B4-BE49-F238E27FC236}">
                  <a16:creationId xmlns:a16="http://schemas.microsoft.com/office/drawing/2014/main" id="{14DB3C17-1964-4CA3-8D50-EAE4E258F798}"/>
                </a:ext>
              </a:extLst>
            </p:cNvPr>
            <p:cNvCxnSpPr>
              <a:cxnSpLocks/>
            </p:cNvCxnSpPr>
            <p:nvPr/>
          </p:nvCxnSpPr>
          <p:spPr bwMode="auto">
            <a:xfrm flipV="1">
              <a:off x="-5805110" y="3227399"/>
              <a:ext cx="0" cy="12268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5" name="直線單箭頭接點 264">
              <a:extLst>
                <a:ext uri="{FF2B5EF4-FFF2-40B4-BE49-F238E27FC236}">
                  <a16:creationId xmlns:a16="http://schemas.microsoft.com/office/drawing/2014/main" id="{07083D26-F494-4470-9AF8-9BBEE5C88B64}"/>
                </a:ext>
              </a:extLst>
            </p:cNvPr>
            <p:cNvCxnSpPr>
              <a:cxnSpLocks/>
            </p:cNvCxnSpPr>
            <p:nvPr/>
          </p:nvCxnSpPr>
          <p:spPr bwMode="auto">
            <a:xfrm flipV="1">
              <a:off x="-5805110" y="5099520"/>
              <a:ext cx="0" cy="432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6" name="直線單箭頭接點 265">
              <a:extLst>
                <a:ext uri="{FF2B5EF4-FFF2-40B4-BE49-F238E27FC236}">
                  <a16:creationId xmlns:a16="http://schemas.microsoft.com/office/drawing/2014/main" id="{4E838890-0319-4DD6-8B81-7A58DEFD88B1}"/>
                </a:ext>
              </a:extLst>
            </p:cNvPr>
            <p:cNvCxnSpPr/>
            <p:nvPr/>
          </p:nvCxnSpPr>
          <p:spPr bwMode="auto">
            <a:xfrm>
              <a:off x="-4380102" y="3126680"/>
              <a:ext cx="576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7" name="直線單箭頭接點 266">
              <a:extLst>
                <a:ext uri="{FF2B5EF4-FFF2-40B4-BE49-F238E27FC236}">
                  <a16:creationId xmlns:a16="http://schemas.microsoft.com/office/drawing/2014/main" id="{0C94C5E4-6C52-42D4-ABFE-A5CC8A1BBB5E}"/>
                </a:ext>
              </a:extLst>
            </p:cNvPr>
            <p:cNvCxnSpPr>
              <a:cxnSpLocks/>
              <a:endCxn id="141" idx="1"/>
            </p:cNvCxnSpPr>
            <p:nvPr/>
          </p:nvCxnSpPr>
          <p:spPr bwMode="auto">
            <a:xfrm flipV="1">
              <a:off x="-3057978" y="2540051"/>
              <a:ext cx="467325" cy="5289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8" name="直線單箭頭接點 267">
              <a:extLst>
                <a:ext uri="{FF2B5EF4-FFF2-40B4-BE49-F238E27FC236}">
                  <a16:creationId xmlns:a16="http://schemas.microsoft.com/office/drawing/2014/main" id="{32C3EC10-A752-4FA2-B35F-EA89E625A8CA}"/>
                </a:ext>
              </a:extLst>
            </p:cNvPr>
            <p:cNvCxnSpPr>
              <a:cxnSpLocks/>
            </p:cNvCxnSpPr>
            <p:nvPr/>
          </p:nvCxnSpPr>
          <p:spPr bwMode="auto">
            <a:xfrm>
              <a:off x="-3057978" y="3140968"/>
              <a:ext cx="440325" cy="11003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5" name="直線單箭頭接點 274">
              <a:extLst>
                <a:ext uri="{FF2B5EF4-FFF2-40B4-BE49-F238E27FC236}">
                  <a16:creationId xmlns:a16="http://schemas.microsoft.com/office/drawing/2014/main" id="{948B1E5C-06C6-41A8-AC7C-1C68A81FF65A}"/>
                </a:ext>
              </a:extLst>
            </p:cNvPr>
            <p:cNvCxnSpPr/>
            <p:nvPr/>
          </p:nvCxnSpPr>
          <p:spPr bwMode="auto">
            <a:xfrm>
              <a:off x="-3240800" y="4638622"/>
              <a:ext cx="630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6" name="直線單箭頭接點 275">
              <a:extLst>
                <a:ext uri="{FF2B5EF4-FFF2-40B4-BE49-F238E27FC236}">
                  <a16:creationId xmlns:a16="http://schemas.microsoft.com/office/drawing/2014/main" id="{B004E721-2072-494A-9B3F-B5C3929C3453}"/>
                </a:ext>
              </a:extLst>
            </p:cNvPr>
            <p:cNvCxnSpPr>
              <a:cxnSpLocks/>
            </p:cNvCxnSpPr>
            <p:nvPr/>
          </p:nvCxnSpPr>
          <p:spPr bwMode="auto">
            <a:xfrm>
              <a:off x="-2240228" y="4898188"/>
              <a:ext cx="0" cy="450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9" name="直線單箭頭接點 278">
              <a:extLst>
                <a:ext uri="{FF2B5EF4-FFF2-40B4-BE49-F238E27FC236}">
                  <a16:creationId xmlns:a16="http://schemas.microsoft.com/office/drawing/2014/main" id="{D3423FA7-79F0-41D5-A942-92A886D5EE25}"/>
                </a:ext>
              </a:extLst>
            </p:cNvPr>
            <p:cNvCxnSpPr/>
            <p:nvPr/>
          </p:nvCxnSpPr>
          <p:spPr bwMode="auto">
            <a:xfrm>
              <a:off x="-1836648" y="2551589"/>
              <a:ext cx="558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0" name="直線單箭頭接點 279">
              <a:extLst>
                <a:ext uri="{FF2B5EF4-FFF2-40B4-BE49-F238E27FC236}">
                  <a16:creationId xmlns:a16="http://schemas.microsoft.com/office/drawing/2014/main" id="{15F51366-8E08-42D4-8E56-A08983082806}"/>
                </a:ext>
              </a:extLst>
            </p:cNvPr>
            <p:cNvCxnSpPr>
              <a:cxnSpLocks/>
            </p:cNvCxnSpPr>
            <p:nvPr/>
          </p:nvCxnSpPr>
          <p:spPr bwMode="auto">
            <a:xfrm>
              <a:off x="-3420888" y="2353984"/>
              <a:ext cx="0" cy="354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1" name="直線單箭頭接點 280">
              <a:extLst>
                <a:ext uri="{FF2B5EF4-FFF2-40B4-BE49-F238E27FC236}">
                  <a16:creationId xmlns:a16="http://schemas.microsoft.com/office/drawing/2014/main" id="{4D622145-AC06-45B5-8521-B5A207FE4E4B}"/>
                </a:ext>
              </a:extLst>
            </p:cNvPr>
            <p:cNvCxnSpPr>
              <a:cxnSpLocks/>
            </p:cNvCxnSpPr>
            <p:nvPr/>
          </p:nvCxnSpPr>
          <p:spPr bwMode="auto">
            <a:xfrm>
              <a:off x="-4789040" y="2353984"/>
              <a:ext cx="0" cy="3549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82" name="文字方塊 2">
              <a:extLst>
                <a:ext uri="{FF2B5EF4-FFF2-40B4-BE49-F238E27FC236}">
                  <a16:creationId xmlns:a16="http://schemas.microsoft.com/office/drawing/2014/main" id="{352A414D-7156-4355-950D-7128CFB87D1F}"/>
                </a:ext>
              </a:extLst>
            </p:cNvPr>
            <p:cNvSpPr txBox="1">
              <a:spLocks noChangeArrowheads="1"/>
            </p:cNvSpPr>
            <p:nvPr/>
          </p:nvSpPr>
          <p:spPr bwMode="auto">
            <a:xfrm>
              <a:off x="-1003929" y="4181018"/>
              <a:ext cx="445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65000"/>
                <a:buBlip>
                  <a:blip r:embed="rId3"/>
                </a:buBlip>
                <a:defRPr kumimoji="1" sz="28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SzPct val="65000"/>
                <a:buFont typeface="Wingdings" panose="05000000000000000000" pitchFamily="2" charset="2"/>
                <a:buChar char="Ø"/>
                <a:defRPr kumimoji="1" sz="24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a:solidFill>
                    <a:schemeClr val="tx1"/>
                  </a:solidFill>
                  <a:latin typeface="Times New Roman" panose="02020603050405020304" pitchFamily="18" charset="0"/>
                  <a:ea typeface="標楷體" panose="03000509000000000000" pitchFamily="65" charset="-120"/>
                </a:defRPr>
              </a:lvl9pPr>
            </a:lstStyle>
            <a:p>
              <a:pPr>
                <a:spcBef>
                  <a:spcPct val="0"/>
                </a:spcBef>
                <a:buSzTx/>
                <a:buFontTx/>
                <a:buNone/>
              </a:pPr>
              <a:r>
                <a:rPr kumimoji="0" lang="en-US" altLang="zh-TW" sz="2000" i="0" dirty="0">
                  <a:solidFill>
                    <a:srgbClr val="FF0000"/>
                  </a:solidFill>
                  <a:latin typeface="微軟正黑體" panose="020B0604030504040204" pitchFamily="34" charset="-120"/>
                  <a:ea typeface="微軟正黑體" panose="020B0604030504040204" pitchFamily="34" charset="-120"/>
                </a:rPr>
                <a:t>(7)</a:t>
              </a:r>
              <a:endParaRPr kumimoji="0" lang="zh-TW" altLang="en-US" sz="2000" i="0" dirty="0">
                <a:solidFill>
                  <a:srgbClr val="FF0000"/>
                </a:solidFill>
                <a:latin typeface="微軟正黑體" panose="020B0604030504040204" pitchFamily="34" charset="-120"/>
                <a:ea typeface="微軟正黑體" panose="020B0604030504040204" pitchFamily="34" charset="-120"/>
              </a:endParaRPr>
            </a:p>
          </p:txBody>
        </p:sp>
        <p:cxnSp>
          <p:nvCxnSpPr>
            <p:cNvPr id="283" name="直線單箭頭接點 282">
              <a:extLst>
                <a:ext uri="{FF2B5EF4-FFF2-40B4-BE49-F238E27FC236}">
                  <a16:creationId xmlns:a16="http://schemas.microsoft.com/office/drawing/2014/main" id="{18517286-F9AE-4D67-AD3A-B3A2C66048FF}"/>
                </a:ext>
              </a:extLst>
            </p:cNvPr>
            <p:cNvCxnSpPr>
              <a:cxnSpLocks/>
            </p:cNvCxnSpPr>
            <p:nvPr/>
          </p:nvCxnSpPr>
          <p:spPr bwMode="auto">
            <a:xfrm flipV="1">
              <a:off x="-1741624" y="5060628"/>
              <a:ext cx="576000" cy="5437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4" name="直線單箭頭接點 283">
              <a:extLst>
                <a:ext uri="{FF2B5EF4-FFF2-40B4-BE49-F238E27FC236}">
                  <a16:creationId xmlns:a16="http://schemas.microsoft.com/office/drawing/2014/main" id="{285CFBE3-FC30-46DC-A1EC-52A783005A45}"/>
                </a:ext>
              </a:extLst>
            </p:cNvPr>
            <p:cNvCxnSpPr>
              <a:cxnSpLocks/>
            </p:cNvCxnSpPr>
            <p:nvPr/>
          </p:nvCxnSpPr>
          <p:spPr bwMode="auto">
            <a:xfrm>
              <a:off x="-1058912" y="2771744"/>
              <a:ext cx="0" cy="41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5" name="直線單箭頭接點 284">
              <a:extLst>
                <a:ext uri="{FF2B5EF4-FFF2-40B4-BE49-F238E27FC236}">
                  <a16:creationId xmlns:a16="http://schemas.microsoft.com/office/drawing/2014/main" id="{2D304F1B-9DF6-45E4-89A2-74A626A449C5}"/>
                </a:ext>
              </a:extLst>
            </p:cNvPr>
            <p:cNvCxnSpPr>
              <a:cxnSpLocks/>
            </p:cNvCxnSpPr>
            <p:nvPr/>
          </p:nvCxnSpPr>
          <p:spPr bwMode="auto">
            <a:xfrm>
              <a:off x="-1058912" y="3861048"/>
              <a:ext cx="0" cy="684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4" name="直線單箭頭接點 123">
              <a:extLst>
                <a:ext uri="{FF2B5EF4-FFF2-40B4-BE49-F238E27FC236}">
                  <a16:creationId xmlns:a16="http://schemas.microsoft.com/office/drawing/2014/main" id="{1CEB03F1-B1D8-40AF-9F66-F7094B1223AC}"/>
                </a:ext>
              </a:extLst>
            </p:cNvPr>
            <p:cNvCxnSpPr/>
            <p:nvPr/>
          </p:nvCxnSpPr>
          <p:spPr bwMode="auto">
            <a:xfrm>
              <a:off x="-6533068" y="4822436"/>
              <a:ext cx="36245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4197560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單一角落矩形 3"/>
          <p:cNvSpPr/>
          <p:nvPr/>
        </p:nvSpPr>
        <p:spPr bwMode="auto">
          <a:xfrm>
            <a:off x="827584" y="2130424"/>
            <a:ext cx="7630616" cy="1756800"/>
          </a:xfrm>
          <a:prstGeom prst="snip1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1" u="none" strike="noStrike" cap="none" normalizeH="0" baseline="0">
              <a:ln>
                <a:noFill/>
              </a:ln>
              <a:solidFill>
                <a:schemeClr val="tx1"/>
              </a:solidFill>
              <a:effectLst/>
              <a:latin typeface="Arial" charset="0"/>
              <a:ea typeface="標楷體" pitchFamily="65" charset="-120"/>
            </a:endParaRPr>
          </a:p>
        </p:txBody>
      </p:sp>
      <p:sp>
        <p:nvSpPr>
          <p:cNvPr id="128002" name="Rectangle 4"/>
          <p:cNvSpPr>
            <a:spLocks noGrp="1" noChangeArrowheads="1"/>
          </p:cNvSpPr>
          <p:nvPr>
            <p:ph type="ctrTitle"/>
          </p:nvPr>
        </p:nvSpPr>
        <p:spPr>
          <a:xfrm>
            <a:off x="685800" y="2130424"/>
            <a:ext cx="7772400" cy="1756800"/>
          </a:xfrm>
        </p:spPr>
        <p:txBody>
          <a:bodyPr/>
          <a:lstStyle/>
          <a:p>
            <a:r>
              <a:rPr kumimoji="0" lang="zh-TW" altLang="en-US" dirty="0"/>
              <a:t>第</a:t>
            </a:r>
            <a:r>
              <a:rPr kumimoji="0" lang="en-US" altLang="zh-TW" dirty="0"/>
              <a:t>7</a:t>
            </a:r>
            <a:r>
              <a:rPr kumimoji="0" lang="zh-TW" altLang="en-US" dirty="0"/>
              <a:t>單元</a:t>
            </a:r>
            <a:br>
              <a:rPr kumimoji="0" lang="zh-TW" altLang="en-US" dirty="0"/>
            </a:br>
            <a:r>
              <a:rPr kumimoji="0" lang="zh-TW" altLang="en-US" dirty="0"/>
              <a:t>網路安全與實體安全</a:t>
            </a:r>
          </a:p>
        </p:txBody>
      </p:sp>
    </p:spTree>
    <p:extLst>
      <p:ext uri="{BB962C8B-B14F-4D97-AF65-F5344CB8AC3E}">
        <p14:creationId xmlns:p14="http://schemas.microsoft.com/office/powerpoint/2010/main" val="1831421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a:xfrm>
            <a:off x="1115616" y="117028"/>
            <a:ext cx="7458831" cy="935708"/>
          </a:xfrm>
        </p:spPr>
        <p:txBody>
          <a:bodyPr/>
          <a:lstStyle/>
          <a:p>
            <a:r>
              <a:rPr lang="zh-TW" altLang="en-US" dirty="0"/>
              <a:t>單元學習目標</a:t>
            </a:r>
          </a:p>
        </p:txBody>
      </p:sp>
      <p:sp>
        <p:nvSpPr>
          <p:cNvPr id="130052" name="Rectangle 3"/>
          <p:cNvSpPr>
            <a:spLocks noGrp="1" noChangeArrowheads="1"/>
          </p:cNvSpPr>
          <p:nvPr>
            <p:ph type="body" idx="1"/>
          </p:nvPr>
        </p:nvSpPr>
        <p:spPr>
          <a:xfrm>
            <a:off x="611559" y="1052736"/>
            <a:ext cx="8071271" cy="5229320"/>
          </a:xfrm>
        </p:spPr>
        <p:txBody>
          <a:bodyPr/>
          <a:lstStyle/>
          <a:p>
            <a:pPr algn="just"/>
            <a:r>
              <a:rPr lang="zh-TW" altLang="en-US" dirty="0"/>
              <a:t>了解各種網路防護技術</a:t>
            </a:r>
          </a:p>
          <a:p>
            <a:pPr algn="just"/>
            <a:r>
              <a:rPr lang="zh-TW" altLang="en-US" dirty="0"/>
              <a:t>了解網路區域規劃</a:t>
            </a:r>
          </a:p>
          <a:p>
            <a:pPr algn="just"/>
            <a:r>
              <a:rPr lang="zh-TW" altLang="en-US" dirty="0"/>
              <a:t>了解網路連線安全</a:t>
            </a:r>
            <a:endParaRPr lang="en-US" altLang="zh-TW" dirty="0"/>
          </a:p>
          <a:p>
            <a:pPr algn="just"/>
            <a:r>
              <a:rPr lang="zh-TW" altLang="en-US" dirty="0"/>
              <a:t>了解雲端運算安全</a:t>
            </a:r>
            <a:endParaRPr lang="en-US" altLang="zh-TW" dirty="0"/>
          </a:p>
          <a:p>
            <a:pPr algn="just"/>
            <a:r>
              <a:rPr lang="zh-TW" altLang="en-US" dirty="0"/>
              <a:t>了解實體安全</a:t>
            </a:r>
          </a:p>
          <a:p>
            <a:pPr algn="just"/>
            <a:endParaRPr lang="zh-TW" altLang="en-US" dirty="0"/>
          </a:p>
        </p:txBody>
      </p:sp>
    </p:spTree>
    <p:extLst>
      <p:ext uri="{BB962C8B-B14F-4D97-AF65-F5344CB8AC3E}">
        <p14:creationId xmlns:p14="http://schemas.microsoft.com/office/powerpoint/2010/main" val="3548108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網路安全防禦技術</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193244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1"/>
          </p:nvPr>
        </p:nvSpPr>
        <p:spPr>
          <a:xfrm>
            <a:off x="539552" y="1268760"/>
            <a:ext cx="8532440" cy="5472608"/>
          </a:xfrm>
        </p:spPr>
        <p:txBody>
          <a:bodyPr/>
          <a:lstStyle/>
          <a:p>
            <a:pPr lvl="0">
              <a:lnSpc>
                <a:spcPct val="100000"/>
              </a:lnSpc>
            </a:pPr>
            <a:r>
              <a:rPr lang="zh-TW" altLang="zh-TW" sz="2800" dirty="0">
                <a:solidFill>
                  <a:srgbClr val="FF0000"/>
                </a:solidFill>
              </a:rPr>
              <a:t>涉及國家機密業務不宜委外</a:t>
            </a:r>
            <a:r>
              <a:rPr lang="zh-TW" altLang="zh-TW" sz="2800" dirty="0"/>
              <a:t>，惟若經評估仍須委外辦理，則執行廠商之相關人員應接受</a:t>
            </a:r>
            <a:r>
              <a:rPr lang="zh-TW" altLang="zh-TW" sz="2800" dirty="0">
                <a:solidFill>
                  <a:srgbClr val="FF0000"/>
                </a:solidFill>
              </a:rPr>
              <a:t>適任性查核</a:t>
            </a:r>
            <a:r>
              <a:rPr lang="zh-TW" altLang="zh-TW" sz="2800" dirty="0"/>
              <a:t>，並依</a:t>
            </a:r>
            <a:r>
              <a:rPr lang="zh-TW" altLang="zh-TW" sz="2800" dirty="0">
                <a:solidFill>
                  <a:srgbClr val="FF0000"/>
                </a:solidFill>
              </a:rPr>
              <a:t>國家機密保護法</a:t>
            </a:r>
            <a:r>
              <a:rPr lang="zh-TW" altLang="zh-TW" sz="2800" dirty="0"/>
              <a:t>之規定，管制其出境</a:t>
            </a:r>
            <a:endParaRPr lang="en-US" altLang="zh-TW" sz="2800" dirty="0"/>
          </a:p>
          <a:p>
            <a:pPr>
              <a:lnSpc>
                <a:spcPct val="100000"/>
              </a:lnSpc>
            </a:pPr>
            <a:r>
              <a:rPr lang="zh-TW" altLang="zh-TW" sz="2800" dirty="0"/>
              <a:t>受託業務包括客製化資</a:t>
            </a:r>
            <a:r>
              <a:rPr lang="zh-TW" altLang="en-US" sz="2800" dirty="0"/>
              <a:t>通</a:t>
            </a:r>
            <a:r>
              <a:rPr lang="zh-TW" altLang="zh-TW" sz="2800" dirty="0"/>
              <a:t>系統開發者，委外廠商應提供該資</a:t>
            </a:r>
            <a:r>
              <a:rPr lang="zh-TW" altLang="en-US" sz="2800" dirty="0"/>
              <a:t>通</a:t>
            </a:r>
            <a:r>
              <a:rPr lang="zh-TW" altLang="zh-TW" sz="2800" dirty="0"/>
              <a:t>系統之</a:t>
            </a:r>
            <a:r>
              <a:rPr lang="zh-TW" altLang="zh-TW" sz="2800" dirty="0">
                <a:solidFill>
                  <a:srgbClr val="FF0000"/>
                </a:solidFill>
              </a:rPr>
              <a:t>安全性檢測證明</a:t>
            </a:r>
            <a:r>
              <a:rPr lang="zh-TW" altLang="en-US" sz="2800" dirty="0"/>
              <a:t>；</a:t>
            </a:r>
            <a:r>
              <a:rPr lang="zh-TW" altLang="zh-TW" sz="2800" dirty="0"/>
              <a:t>涉及利用非自行開發之系統或資源者，並應</a:t>
            </a:r>
            <a:r>
              <a:rPr lang="zh-TW" altLang="zh-TW" sz="2800" dirty="0">
                <a:solidFill>
                  <a:srgbClr val="FF0000"/>
                </a:solidFill>
              </a:rPr>
              <a:t>標示非自行開發之內容與其來源及提供授權證明</a:t>
            </a:r>
          </a:p>
          <a:p>
            <a:pPr lvl="0">
              <a:lnSpc>
                <a:spcPct val="100000"/>
              </a:lnSpc>
            </a:pPr>
            <a:r>
              <a:rPr lang="zh-TW" altLang="en-US" sz="2800" dirty="0"/>
              <a:t>委外廠商執行受託業務，違反資通安全相關法令或知悉資通安全事件時，應</a:t>
            </a:r>
            <a:r>
              <a:rPr lang="zh-TW" altLang="en-US" sz="2800" dirty="0">
                <a:solidFill>
                  <a:srgbClr val="FF0000"/>
                </a:solidFill>
              </a:rPr>
              <a:t>立即通知委託機關及採行之補救措施</a:t>
            </a:r>
            <a:endParaRPr lang="en-US" altLang="zh-TW" sz="2800" dirty="0">
              <a:solidFill>
                <a:srgbClr val="FF0000"/>
              </a:solidFill>
            </a:endParaRPr>
          </a:p>
        </p:txBody>
      </p:sp>
      <p:sp>
        <p:nvSpPr>
          <p:cNvPr id="62466" name="Rectangle 6"/>
          <p:cNvSpPr>
            <a:spLocks noGrp="1" noChangeArrowheads="1"/>
          </p:cNvSpPr>
          <p:nvPr>
            <p:ph type="title"/>
          </p:nvPr>
        </p:nvSpPr>
        <p:spPr/>
        <p:txBody>
          <a:bodyPr/>
          <a:lstStyle/>
          <a:p>
            <a:r>
              <a:rPr lang="zh-TW" altLang="en-US" dirty="0"/>
              <a:t>政府資訊</a:t>
            </a:r>
            <a:r>
              <a:rPr lang="zh-CN" altLang="en-US" dirty="0"/>
              <a:t>委外</a:t>
            </a:r>
            <a:r>
              <a:rPr lang="zh-TW" altLang="en-US" dirty="0"/>
              <a:t>原則</a:t>
            </a:r>
            <a:r>
              <a:rPr lang="en-US" altLang="zh-TW" dirty="0"/>
              <a:t>(2/3)</a:t>
            </a:r>
          </a:p>
        </p:txBody>
      </p:sp>
    </p:spTree>
    <p:extLst>
      <p:ext uri="{BB962C8B-B14F-4D97-AF65-F5344CB8AC3E}">
        <p14:creationId xmlns:p14="http://schemas.microsoft.com/office/powerpoint/2010/main" val="35251767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2"/>
          <p:cNvSpPr>
            <a:spLocks noGrp="1" noChangeArrowheads="1"/>
          </p:cNvSpPr>
          <p:nvPr>
            <p:ph type="title"/>
          </p:nvPr>
        </p:nvSpPr>
        <p:spPr/>
        <p:txBody>
          <a:bodyPr/>
          <a:lstStyle/>
          <a:p>
            <a:r>
              <a:rPr lang="zh-TW" altLang="en-US" dirty="0"/>
              <a:t>網路安全防禦技術</a:t>
            </a:r>
          </a:p>
        </p:txBody>
      </p:sp>
      <p:sp>
        <p:nvSpPr>
          <p:cNvPr id="312324" name="Rectangle 3"/>
          <p:cNvSpPr>
            <a:spLocks noGrp="1" noChangeArrowheads="1"/>
          </p:cNvSpPr>
          <p:nvPr>
            <p:ph sz="quarter" idx="10"/>
          </p:nvPr>
        </p:nvSpPr>
        <p:spPr/>
        <p:txBody>
          <a:bodyPr/>
          <a:lstStyle/>
          <a:p>
            <a:pPr lvl="0"/>
            <a:r>
              <a:rPr lang="zh-TW" altLang="zh-TW" dirty="0"/>
              <a:t>防火牆</a:t>
            </a:r>
          </a:p>
          <a:p>
            <a:pPr lvl="0"/>
            <a:r>
              <a:rPr lang="zh-TW" altLang="zh-TW" dirty="0"/>
              <a:t>入侵偵測與防禦系統</a:t>
            </a:r>
          </a:p>
          <a:p>
            <a:pPr lvl="0"/>
            <a:r>
              <a:rPr lang="zh-TW" altLang="zh-TW" dirty="0"/>
              <a:t>虛擬私有網路</a:t>
            </a:r>
          </a:p>
          <a:p>
            <a:pPr lvl="0"/>
            <a:r>
              <a:rPr lang="zh-TW" altLang="zh-TW" dirty="0"/>
              <a:t>防毒系統</a:t>
            </a:r>
          </a:p>
          <a:p>
            <a:pPr lvl="0"/>
            <a:r>
              <a:rPr lang="zh-TW" altLang="zh-TW" dirty="0"/>
              <a:t>垃圾郵件過濾系統</a:t>
            </a:r>
          </a:p>
          <a:p>
            <a:r>
              <a:rPr lang="zh-TW" altLang="zh-TW" dirty="0"/>
              <a:t>端點偵測及回應系統</a:t>
            </a:r>
            <a:endParaRPr lang="zh-TW" altLang="en-US" sz="2000" dirty="0"/>
          </a:p>
        </p:txBody>
      </p:sp>
    </p:spTree>
    <p:extLst>
      <p:ext uri="{BB962C8B-B14F-4D97-AF65-F5344CB8AC3E}">
        <p14:creationId xmlns:p14="http://schemas.microsoft.com/office/powerpoint/2010/main" val="521927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2">
            <a:extLst>
              <a:ext uri="{FF2B5EF4-FFF2-40B4-BE49-F238E27FC236}">
                <a16:creationId xmlns:a16="http://schemas.microsoft.com/office/drawing/2014/main" id="{658B4DC0-0972-418F-91DD-8AB6788BA155}"/>
              </a:ext>
            </a:extLst>
          </p:cNvPr>
          <p:cNvSpPr>
            <a:spLocks noGrp="1"/>
          </p:cNvSpPr>
          <p:nvPr>
            <p:ph type="title"/>
          </p:nvPr>
        </p:nvSpPr>
        <p:spPr>
          <a:xfrm>
            <a:off x="1224000" y="116632"/>
            <a:ext cx="7740488" cy="936104"/>
          </a:xfrm>
        </p:spPr>
        <p:txBody>
          <a:bodyPr/>
          <a:lstStyle/>
          <a:p>
            <a:r>
              <a:rPr lang="zh-TW" altLang="en-US" dirty="0"/>
              <a:t>防火牆</a:t>
            </a:r>
            <a:r>
              <a:rPr lang="en-US" altLang="zh-TW" dirty="0"/>
              <a:t>(1/3)</a:t>
            </a:r>
            <a:endParaRPr lang="zh-TW" altLang="en-US" dirty="0"/>
          </a:p>
        </p:txBody>
      </p:sp>
      <p:sp>
        <p:nvSpPr>
          <p:cNvPr id="5" name="內容版面配置區 3">
            <a:extLst>
              <a:ext uri="{FF2B5EF4-FFF2-40B4-BE49-F238E27FC236}">
                <a16:creationId xmlns:a16="http://schemas.microsoft.com/office/drawing/2014/main" id="{FA529E89-E18F-4754-8AED-88B6D89D7A13}"/>
              </a:ext>
            </a:extLst>
          </p:cNvPr>
          <p:cNvSpPr>
            <a:spLocks noGrp="1"/>
          </p:cNvSpPr>
          <p:nvPr>
            <p:ph sz="quarter" idx="10"/>
          </p:nvPr>
        </p:nvSpPr>
        <p:spPr>
          <a:xfrm>
            <a:off x="539552" y="1080000"/>
            <a:ext cx="8071200" cy="5230800"/>
          </a:xfrm>
        </p:spPr>
        <p:txBody>
          <a:bodyPr/>
          <a:lstStyle/>
          <a:p>
            <a:r>
              <a:rPr lang="zh-TW" altLang="en-US" dirty="0"/>
              <a:t>是一台專屬的硬體或是架設在一般硬體上的軟體</a:t>
            </a:r>
          </a:p>
          <a:p>
            <a:r>
              <a:rPr lang="zh-TW" altLang="en-US" dirty="0"/>
              <a:t>依照特定的規則允許或限制傳輸的資料通過</a:t>
            </a:r>
            <a:endParaRPr lang="en-US" altLang="zh-TW" dirty="0"/>
          </a:p>
          <a:p>
            <a:pPr algn="just"/>
            <a:r>
              <a:rPr lang="zh-TW" altLang="en-US" dirty="0"/>
              <a:t>用途</a:t>
            </a:r>
          </a:p>
          <a:p>
            <a:pPr lvl="1"/>
            <a:r>
              <a:rPr lang="zh-TW" altLang="en-US" dirty="0"/>
              <a:t>區隔不同安全等級網段 </a:t>
            </a:r>
            <a:r>
              <a:rPr lang="en-US" altLang="zh-TW" dirty="0"/>
              <a:t>(</a:t>
            </a:r>
            <a:r>
              <a:rPr lang="zh-TW" altLang="en-US" dirty="0"/>
              <a:t>如外部網路、內部網路及</a:t>
            </a:r>
            <a:r>
              <a:rPr lang="en-US" altLang="zh-TW" dirty="0"/>
              <a:t>DMZ)</a:t>
            </a:r>
          </a:p>
          <a:p>
            <a:pPr lvl="1"/>
            <a:r>
              <a:rPr lang="zh-TW" altLang="en-US" dirty="0"/>
              <a:t>過濾資料封包，避免未經授權存取內部網路資源</a:t>
            </a:r>
          </a:p>
          <a:p>
            <a:pPr lvl="1"/>
            <a:r>
              <a:rPr lang="zh-TW" altLang="en-US" dirty="0"/>
              <a:t>提供稽核與控制存取網路資源</a:t>
            </a:r>
          </a:p>
        </p:txBody>
      </p:sp>
      <p:pic>
        <p:nvPicPr>
          <p:cNvPr id="6" name="圖片 5">
            <a:extLst>
              <a:ext uri="{FF2B5EF4-FFF2-40B4-BE49-F238E27FC236}">
                <a16:creationId xmlns:a16="http://schemas.microsoft.com/office/drawing/2014/main" id="{E1883A6E-C6B7-4190-9239-84E8B8188708}"/>
              </a:ext>
            </a:extLst>
          </p:cNvPr>
          <p:cNvPicPr>
            <a:picLocks noChangeAspect="1"/>
          </p:cNvPicPr>
          <p:nvPr/>
        </p:nvPicPr>
        <p:blipFill>
          <a:blip r:embed="rId3"/>
          <a:stretch>
            <a:fillRect/>
          </a:stretch>
        </p:blipFill>
        <p:spPr>
          <a:xfrm>
            <a:off x="2878764" y="4274073"/>
            <a:ext cx="4213516" cy="2555326"/>
          </a:xfrm>
          <a:prstGeom prst="rect">
            <a:avLst/>
          </a:prstGeom>
        </p:spPr>
      </p:pic>
    </p:spTree>
    <p:extLst>
      <p:ext uri="{BB962C8B-B14F-4D97-AF65-F5344CB8AC3E}">
        <p14:creationId xmlns:p14="http://schemas.microsoft.com/office/powerpoint/2010/main" val="4118090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F19BBD7-15F9-4831-A59F-A57DD71A9E04}"/>
              </a:ext>
            </a:extLst>
          </p:cNvPr>
          <p:cNvPicPr>
            <a:picLocks noChangeAspect="1"/>
          </p:cNvPicPr>
          <p:nvPr/>
        </p:nvPicPr>
        <p:blipFill>
          <a:blip r:embed="rId3"/>
          <a:stretch>
            <a:fillRect/>
          </a:stretch>
        </p:blipFill>
        <p:spPr>
          <a:xfrm>
            <a:off x="3059831" y="3140968"/>
            <a:ext cx="4752529" cy="3595548"/>
          </a:xfrm>
          <a:prstGeom prst="rect">
            <a:avLst/>
          </a:prstGeom>
        </p:spPr>
      </p:pic>
      <p:sp>
        <p:nvSpPr>
          <p:cNvPr id="9" name="標題 2">
            <a:extLst>
              <a:ext uri="{FF2B5EF4-FFF2-40B4-BE49-F238E27FC236}">
                <a16:creationId xmlns:a16="http://schemas.microsoft.com/office/drawing/2014/main" id="{00550560-A9F3-4764-8E6B-2EB326EDC352}"/>
              </a:ext>
            </a:extLst>
          </p:cNvPr>
          <p:cNvSpPr txBox="1">
            <a:spLocks/>
          </p:cNvSpPr>
          <p:nvPr/>
        </p:nvSpPr>
        <p:spPr>
          <a:xfrm>
            <a:off x="1224000" y="116632"/>
            <a:ext cx="7740488"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4000" b="1">
                <a:solidFill>
                  <a:schemeClr val="accent2"/>
                </a:solidFill>
                <a:latin typeface="+mj-ea"/>
                <a:ea typeface="+mj-ea"/>
                <a:cs typeface="+mj-cs"/>
              </a:defRPr>
            </a:lvl1pPr>
            <a:lvl2pPr eaLnBrk="1" hangingPunct="1">
              <a:defRPr sz="4000" b="1">
                <a:solidFill>
                  <a:schemeClr val="accent2"/>
                </a:solidFill>
                <a:latin typeface="Times New Roman" pitchFamily="18" charset="0"/>
              </a:defRPr>
            </a:lvl2pPr>
            <a:lvl3pPr eaLnBrk="1" hangingPunct="1">
              <a:defRPr sz="4000" b="1">
                <a:solidFill>
                  <a:schemeClr val="accent2"/>
                </a:solidFill>
                <a:latin typeface="Times New Roman" pitchFamily="18" charset="0"/>
              </a:defRPr>
            </a:lvl3pPr>
            <a:lvl4pPr eaLnBrk="1" hangingPunct="1">
              <a:defRPr sz="4000" b="1">
                <a:solidFill>
                  <a:schemeClr val="accent2"/>
                </a:solidFill>
                <a:latin typeface="Times New Roman" pitchFamily="18" charset="0"/>
              </a:defRPr>
            </a:lvl4pPr>
            <a:lvl5pPr eaLnBrk="1" hangingPunct="1">
              <a:defRPr sz="4000" b="1">
                <a:solidFill>
                  <a:schemeClr val="accent2"/>
                </a:solidFill>
                <a:latin typeface="Times New Roman" pitchFamily="18" charset="0"/>
              </a:defRPr>
            </a:lvl5pPr>
            <a:lvl6pPr marL="457200" fontAlgn="base">
              <a:spcBef>
                <a:spcPct val="0"/>
              </a:spcBef>
              <a:spcAft>
                <a:spcPct val="0"/>
              </a:spcAft>
              <a:defRPr sz="4000" b="1">
                <a:solidFill>
                  <a:schemeClr val="accent2"/>
                </a:solidFill>
                <a:latin typeface="Times New Roman" pitchFamily="18" charset="0"/>
              </a:defRPr>
            </a:lvl6pPr>
            <a:lvl7pPr marL="914400" fontAlgn="base">
              <a:spcBef>
                <a:spcPct val="0"/>
              </a:spcBef>
              <a:spcAft>
                <a:spcPct val="0"/>
              </a:spcAft>
              <a:defRPr sz="4000" b="1">
                <a:solidFill>
                  <a:schemeClr val="accent2"/>
                </a:solidFill>
                <a:latin typeface="Times New Roman" pitchFamily="18" charset="0"/>
              </a:defRPr>
            </a:lvl7pPr>
            <a:lvl8pPr marL="1371600" fontAlgn="base">
              <a:spcBef>
                <a:spcPct val="0"/>
              </a:spcBef>
              <a:spcAft>
                <a:spcPct val="0"/>
              </a:spcAft>
              <a:defRPr sz="4000" b="1">
                <a:solidFill>
                  <a:schemeClr val="accent2"/>
                </a:solidFill>
                <a:latin typeface="Times New Roman" pitchFamily="18" charset="0"/>
              </a:defRPr>
            </a:lvl8pPr>
            <a:lvl9pPr marL="1828800" fontAlgn="base">
              <a:spcBef>
                <a:spcPct val="0"/>
              </a:spcBef>
              <a:spcAft>
                <a:spcPct val="0"/>
              </a:spcAft>
              <a:defRPr sz="4000" b="1">
                <a:solidFill>
                  <a:schemeClr val="accent2"/>
                </a:solidFill>
                <a:latin typeface="Times New Roman" pitchFamily="18" charset="0"/>
              </a:defRPr>
            </a:lvl9pPr>
          </a:lstStyle>
          <a:p>
            <a:r>
              <a:rPr lang="zh-TW" altLang="en-US" i="0" dirty="0"/>
              <a:t>防火牆</a:t>
            </a:r>
            <a:r>
              <a:rPr lang="en-US" altLang="zh-TW" i="0" dirty="0"/>
              <a:t>(2/3)</a:t>
            </a:r>
            <a:r>
              <a:rPr lang="zh-TW" altLang="en-US" i="0" dirty="0"/>
              <a:t> </a:t>
            </a:r>
          </a:p>
        </p:txBody>
      </p:sp>
      <p:sp>
        <p:nvSpPr>
          <p:cNvPr id="10" name="內容版面配置區 3">
            <a:extLst>
              <a:ext uri="{FF2B5EF4-FFF2-40B4-BE49-F238E27FC236}">
                <a16:creationId xmlns:a16="http://schemas.microsoft.com/office/drawing/2014/main" id="{D887F38D-5EEF-4EDB-903E-ADB9AC84BD5F}"/>
              </a:ext>
            </a:extLst>
          </p:cNvPr>
          <p:cNvSpPr txBox="1">
            <a:spLocks/>
          </p:cNvSpPr>
          <p:nvPr/>
        </p:nvSpPr>
        <p:spPr>
          <a:xfrm>
            <a:off x="539552" y="1080000"/>
            <a:ext cx="8071200" cy="5230800"/>
          </a:xfrm>
          <a:ln/>
        </p:spPr>
        <p:txBody>
          <a:bodyPr/>
          <a:lstStyle>
            <a:defPPr>
              <a:defRPr lang="zh-TW"/>
            </a:defPPr>
            <a:lvl1pPr algn="l" rtl="0" fontAlgn="base">
              <a:spcBef>
                <a:spcPct val="0"/>
              </a:spcBef>
              <a:spcAft>
                <a:spcPct val="0"/>
              </a:spcAft>
              <a:defRPr kumimoji="1" i="1"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i="1"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i="1"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i="1"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i="1" kern="1200">
                <a:solidFill>
                  <a:schemeClr val="tx1"/>
                </a:solidFill>
                <a:latin typeface="Arial" charset="0"/>
                <a:ea typeface="標楷體" pitchFamily="65" charset="-120"/>
                <a:cs typeface="+mn-cs"/>
              </a:defRPr>
            </a:lvl5pPr>
            <a:lvl6pPr marL="2286000" algn="l" defTabSz="914400" rtl="0" eaLnBrk="1" latinLnBrk="0" hangingPunct="1">
              <a:defRPr kumimoji="1" i="1" kern="1200">
                <a:solidFill>
                  <a:schemeClr val="tx1"/>
                </a:solidFill>
                <a:latin typeface="Arial" charset="0"/>
                <a:ea typeface="標楷體" pitchFamily="65" charset="-120"/>
                <a:cs typeface="+mn-cs"/>
              </a:defRPr>
            </a:lvl6pPr>
            <a:lvl7pPr marL="2743200" algn="l" defTabSz="914400" rtl="0" eaLnBrk="1" latinLnBrk="0" hangingPunct="1">
              <a:defRPr kumimoji="1" i="1" kern="1200">
                <a:solidFill>
                  <a:schemeClr val="tx1"/>
                </a:solidFill>
                <a:latin typeface="Arial" charset="0"/>
                <a:ea typeface="標楷體" pitchFamily="65" charset="-120"/>
                <a:cs typeface="+mn-cs"/>
              </a:defRPr>
            </a:lvl7pPr>
            <a:lvl8pPr marL="3200400" algn="l" defTabSz="914400" rtl="0" eaLnBrk="1" latinLnBrk="0" hangingPunct="1">
              <a:defRPr kumimoji="1" i="1" kern="1200">
                <a:solidFill>
                  <a:schemeClr val="tx1"/>
                </a:solidFill>
                <a:latin typeface="Arial" charset="0"/>
                <a:ea typeface="標楷體" pitchFamily="65" charset="-120"/>
                <a:cs typeface="+mn-cs"/>
              </a:defRPr>
            </a:lvl8pPr>
            <a:lvl9pPr marL="3657600" algn="l" defTabSz="914400" rtl="0" eaLnBrk="1" latinLnBrk="0" hangingPunct="1">
              <a:defRPr kumimoji="1" i="1" kern="1200">
                <a:solidFill>
                  <a:schemeClr val="tx1"/>
                </a:solidFill>
                <a:latin typeface="Arial" charset="0"/>
                <a:ea typeface="標楷體" pitchFamily="65" charset="-120"/>
                <a:cs typeface="+mn-cs"/>
              </a:defRPr>
            </a:lvl9pPr>
          </a:lstStyle>
          <a:p>
            <a:pPr marL="288000" indent="-288000" defTabSz="0">
              <a:lnSpc>
                <a:spcPct val="120000"/>
              </a:lnSpc>
              <a:spcBef>
                <a:spcPts val="200"/>
              </a:spcBef>
              <a:spcAft>
                <a:spcPts val="200"/>
              </a:spcAft>
              <a:buFont typeface="Times New Roman" pitchFamily="18" charset="0"/>
              <a:buChar char="●"/>
              <a:tabLst>
                <a:tab pos="0" algn="l"/>
              </a:tabLst>
            </a:pPr>
            <a:r>
              <a:rPr lang="zh-TW" altLang="en-US" sz="2800" i="0" dirty="0">
                <a:solidFill>
                  <a:srgbClr val="333399"/>
                </a:solidFill>
                <a:latin typeface="微軟正黑體" panose="020B0604030504040204" pitchFamily="34" charset="-120"/>
                <a:ea typeface="微軟正黑體" panose="020B0604030504040204" pitchFamily="34" charset="-120"/>
              </a:rPr>
              <a:t>部署方式</a:t>
            </a: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考量資安需求，妥善劃分</a:t>
            </a:r>
            <a:r>
              <a:rPr lang="en-US" altLang="zh-TW" sz="2400" i="0" dirty="0">
                <a:latin typeface="Microsoft JhengHei" panose="020B0604030504040204" pitchFamily="34" charset="-120"/>
                <a:ea typeface="Microsoft JhengHei" panose="020B0604030504040204" pitchFamily="34" charset="-120"/>
              </a:rPr>
              <a:t>IP</a:t>
            </a:r>
            <a:r>
              <a:rPr lang="zh-TW" altLang="en-US" sz="2400" i="0" dirty="0">
                <a:latin typeface="Microsoft JhengHei" panose="020B0604030504040204" pitchFamily="34" charset="-120"/>
                <a:ea typeface="Microsoft JhengHei" panose="020B0604030504040204" pitchFamily="34" charset="-120"/>
              </a:rPr>
              <a:t>網段與虛擬區域網路</a:t>
            </a:r>
          </a:p>
          <a:p>
            <a:pPr marL="468000" lvl="1" indent="-180000">
              <a:lnSpc>
                <a:spcPct val="120000"/>
              </a:lnSpc>
              <a:spcBef>
                <a:spcPts val="200"/>
              </a:spcBef>
              <a:spcAft>
                <a:spcPts val="200"/>
              </a:spcAft>
              <a:buFont typeface="Times New Roman" pitchFamily="18" charset="0"/>
              <a:buChar char="–"/>
            </a:pPr>
            <a:r>
              <a:rPr lang="zh-TW" altLang="en-US" sz="2400" i="0" dirty="0">
                <a:latin typeface="Microsoft JhengHei" panose="020B0604030504040204" pitchFamily="34" charset="-120"/>
                <a:ea typeface="Microsoft JhengHei" panose="020B0604030504040204" pitchFamily="34" charset="-120"/>
              </a:rPr>
              <a:t>建置</a:t>
            </a:r>
            <a:r>
              <a:rPr lang="en-US" altLang="zh-TW" sz="2400" i="0" dirty="0">
                <a:latin typeface="Microsoft JhengHei" panose="020B0604030504040204" pitchFamily="34" charset="-120"/>
                <a:ea typeface="Microsoft JhengHei" panose="020B0604030504040204" pitchFamily="34" charset="-120"/>
              </a:rPr>
              <a:t>2</a:t>
            </a:r>
            <a:r>
              <a:rPr lang="zh-TW" altLang="en-US" sz="2400" i="0" dirty="0">
                <a:latin typeface="Microsoft JhengHei" panose="020B0604030504040204" pitchFamily="34" charset="-120"/>
                <a:ea typeface="Microsoft JhengHei" panose="020B0604030504040204" pitchFamily="34" charset="-120"/>
              </a:rPr>
              <a:t>台防火牆並設定成高可靠度</a:t>
            </a:r>
            <a:r>
              <a:rPr lang="en-US" altLang="zh-TW" sz="2400" i="0" dirty="0">
                <a:latin typeface="Microsoft JhengHei" panose="020B0604030504040204" pitchFamily="34" charset="-120"/>
                <a:ea typeface="Microsoft JhengHei" panose="020B0604030504040204" pitchFamily="34" charset="-120"/>
              </a:rPr>
              <a:t>(High Availability)</a:t>
            </a:r>
            <a:r>
              <a:rPr lang="zh-TW" altLang="en-US" sz="2400" i="0" dirty="0">
                <a:latin typeface="Microsoft JhengHei" panose="020B0604030504040204" pitchFamily="34" charset="-120"/>
                <a:ea typeface="Microsoft JhengHei" panose="020B0604030504040204" pitchFamily="34" charset="-120"/>
              </a:rPr>
              <a:t>運作模式，當主要防火牆出現問題時，次要防火牆即接手主要防火牆的工作</a:t>
            </a:r>
            <a:endParaRPr lang="en-US" altLang="zh-TW" sz="2400" i="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635291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2"/>
          <p:cNvSpPr>
            <a:spLocks noGrp="1" noChangeArrowheads="1"/>
          </p:cNvSpPr>
          <p:nvPr>
            <p:ph type="title"/>
          </p:nvPr>
        </p:nvSpPr>
        <p:spPr>
          <a:xfrm>
            <a:off x="1115616" y="117028"/>
            <a:ext cx="7458831" cy="935708"/>
          </a:xfrm>
        </p:spPr>
        <p:txBody>
          <a:bodyPr/>
          <a:lstStyle/>
          <a:p>
            <a:r>
              <a:rPr lang="zh-TW" altLang="en-US" dirty="0"/>
              <a:t>防火牆</a:t>
            </a:r>
            <a:r>
              <a:rPr lang="en-US" altLang="zh-TW" dirty="0"/>
              <a:t>(3/3)</a:t>
            </a:r>
            <a:endParaRPr lang="zh-TW" altLang="en-US" dirty="0"/>
          </a:p>
        </p:txBody>
      </p:sp>
      <p:sp>
        <p:nvSpPr>
          <p:cNvPr id="209924" name="Rectangle 3"/>
          <p:cNvSpPr>
            <a:spLocks noGrp="1" noChangeArrowheads="1"/>
          </p:cNvSpPr>
          <p:nvPr>
            <p:ph type="body" idx="1"/>
          </p:nvPr>
        </p:nvSpPr>
        <p:spPr>
          <a:xfrm>
            <a:off x="611559" y="1052736"/>
            <a:ext cx="8071271" cy="5229320"/>
          </a:xfrm>
        </p:spPr>
        <p:txBody>
          <a:bodyPr/>
          <a:lstStyle/>
          <a:p>
            <a:pPr algn="just"/>
            <a:r>
              <a:rPr lang="zh-TW" altLang="en-US" dirty="0"/>
              <a:t>管理重點</a:t>
            </a:r>
          </a:p>
          <a:p>
            <a:pPr lvl="1" algn="just"/>
            <a:r>
              <a:rPr lang="zh-TW" altLang="en-US" sz="2400" dirty="0"/>
              <a:t>防火牆存取規則的變更應建立管理程序</a:t>
            </a:r>
            <a:r>
              <a:rPr lang="en-US" altLang="zh-TW" sz="2400" dirty="0"/>
              <a:t>(</a:t>
            </a:r>
            <a:r>
              <a:rPr lang="zh-TW" altLang="en-US" sz="2400" dirty="0"/>
              <a:t>變更申請、核准及記錄</a:t>
            </a:r>
            <a:r>
              <a:rPr lang="en-US" altLang="zh-TW" sz="2400" dirty="0"/>
              <a:t>)</a:t>
            </a:r>
          </a:p>
          <a:p>
            <a:pPr lvl="1" algn="just"/>
            <a:r>
              <a:rPr lang="zh-TW" altLang="en-US" sz="2400" dirty="0"/>
              <a:t>防火牆存取紀錄應即時匯出存檔，並保留足夠的時間</a:t>
            </a:r>
          </a:p>
          <a:p>
            <a:pPr lvl="1" algn="just"/>
            <a:r>
              <a:rPr lang="zh-TW" altLang="en-US" sz="2400" dirty="0"/>
              <a:t>定期產出異常存取統計分析報表，進行異常處理</a:t>
            </a:r>
          </a:p>
          <a:p>
            <a:pPr lvl="1" algn="just"/>
            <a:r>
              <a:rPr lang="zh-TW" altLang="en-US" sz="2400" dirty="0"/>
              <a:t>防火牆存取控管規則應定期盤查</a:t>
            </a:r>
            <a:r>
              <a:rPr lang="en-US" altLang="zh-TW" sz="2400" dirty="0"/>
              <a:t>(A</a:t>
            </a:r>
            <a:r>
              <a:rPr lang="zh-TW" altLang="en-US" sz="2400" dirty="0"/>
              <a:t>級機關每年</a:t>
            </a:r>
            <a:r>
              <a:rPr lang="en-US" altLang="zh-TW" sz="2400" dirty="0"/>
              <a:t>1</a:t>
            </a:r>
            <a:r>
              <a:rPr lang="zh-TW" altLang="en-US" sz="2400" dirty="0"/>
              <a:t>次，</a:t>
            </a:r>
            <a:r>
              <a:rPr lang="en-US" altLang="zh-TW" sz="2400" dirty="0"/>
              <a:t>B</a:t>
            </a:r>
            <a:r>
              <a:rPr lang="zh-TW" altLang="en-US" sz="2400" dirty="0"/>
              <a:t>級機關</a:t>
            </a:r>
            <a:r>
              <a:rPr lang="en-US" altLang="zh-TW" sz="2400" dirty="0"/>
              <a:t>2</a:t>
            </a:r>
            <a:r>
              <a:rPr lang="zh-TW" altLang="en-US" sz="2400" dirty="0"/>
              <a:t>年</a:t>
            </a:r>
            <a:r>
              <a:rPr lang="en-US" altLang="zh-TW" sz="2400" dirty="0"/>
              <a:t>1</a:t>
            </a:r>
            <a:r>
              <a:rPr lang="zh-TW" altLang="en-US" sz="2400" dirty="0"/>
              <a:t>次</a:t>
            </a:r>
            <a:r>
              <a:rPr lang="en-US" altLang="zh-TW" sz="2400" dirty="0"/>
              <a:t>)</a:t>
            </a:r>
            <a:endParaRPr lang="zh-TW" altLang="en-US" sz="2000" dirty="0"/>
          </a:p>
          <a:p>
            <a:pPr algn="just"/>
            <a:r>
              <a:rPr lang="zh-TW" altLang="en-US" dirty="0"/>
              <a:t>選購考量</a:t>
            </a:r>
          </a:p>
          <a:p>
            <a:pPr lvl="1" algn="just"/>
            <a:r>
              <a:rPr lang="zh-TW" altLang="en-US" sz="2400" dirty="0"/>
              <a:t>防火牆本身的安全性</a:t>
            </a:r>
            <a:endParaRPr lang="en-US" altLang="zh-TW" sz="2400" dirty="0"/>
          </a:p>
          <a:p>
            <a:pPr lvl="1" algn="just"/>
            <a:r>
              <a:rPr lang="zh-TW" altLang="en-US" sz="2400" dirty="0"/>
              <a:t>可區隔的網路區段數應符合機關需求</a:t>
            </a:r>
            <a:endParaRPr lang="en-US" altLang="zh-TW" sz="2400" dirty="0"/>
          </a:p>
          <a:p>
            <a:pPr lvl="1" algn="just"/>
            <a:r>
              <a:rPr lang="zh-TW" altLang="en-US" dirty="0"/>
              <a:t>可</a:t>
            </a:r>
            <a:r>
              <a:rPr lang="zh-TW" altLang="en-US" sz="2400" dirty="0"/>
              <a:t>支援的傳輸頻寬大小符合機關需求</a:t>
            </a:r>
          </a:p>
        </p:txBody>
      </p:sp>
    </p:spTree>
    <p:extLst>
      <p:ext uri="{BB962C8B-B14F-4D97-AF65-F5344CB8AC3E}">
        <p14:creationId xmlns:p14="http://schemas.microsoft.com/office/powerpoint/2010/main" val="30263911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2"/>
          <p:cNvSpPr>
            <a:spLocks noGrp="1" noChangeArrowheads="1"/>
          </p:cNvSpPr>
          <p:nvPr>
            <p:ph type="title"/>
          </p:nvPr>
        </p:nvSpPr>
        <p:spPr>
          <a:xfrm>
            <a:off x="1115616" y="117028"/>
            <a:ext cx="7458831" cy="935708"/>
          </a:xfrm>
        </p:spPr>
        <p:txBody>
          <a:bodyPr/>
          <a:lstStyle/>
          <a:p>
            <a:r>
              <a:rPr lang="zh-TW" altLang="en-US" dirty="0"/>
              <a:t>網站應用程式防火牆</a:t>
            </a:r>
            <a:r>
              <a:rPr lang="en-US" altLang="zh-TW" dirty="0"/>
              <a:t>(1/3) </a:t>
            </a:r>
          </a:p>
        </p:txBody>
      </p:sp>
      <p:sp>
        <p:nvSpPr>
          <p:cNvPr id="236548" name="Rectangle 3"/>
          <p:cNvSpPr>
            <a:spLocks noGrp="1" noChangeArrowheads="1"/>
          </p:cNvSpPr>
          <p:nvPr>
            <p:ph type="body" idx="1"/>
          </p:nvPr>
        </p:nvSpPr>
        <p:spPr>
          <a:xfrm>
            <a:off x="608456" y="1052736"/>
            <a:ext cx="8229600" cy="5545137"/>
          </a:xfrm>
        </p:spPr>
        <p:txBody>
          <a:bodyPr/>
          <a:lstStyle/>
          <a:p>
            <a:pPr algn="just"/>
            <a:r>
              <a:rPr lang="zh-TW" altLang="en-US" dirty="0"/>
              <a:t>用途</a:t>
            </a:r>
          </a:p>
          <a:p>
            <a:pPr lvl="1" algn="just"/>
            <a:r>
              <a:rPr lang="zh-TW" altLang="en-US" sz="2400" dirty="0"/>
              <a:t>偵測與防禦針對網站應用程式之攻擊行為</a:t>
            </a:r>
            <a:r>
              <a:rPr lang="en-US" altLang="zh-TW" sz="2400" dirty="0"/>
              <a:t>(</a:t>
            </a:r>
            <a:r>
              <a:rPr lang="zh-TW" altLang="en-US" sz="2400" dirty="0"/>
              <a:t>例如：</a:t>
            </a:r>
            <a:r>
              <a:rPr lang="en-US" altLang="zh-TW" sz="2200" dirty="0"/>
              <a:t>SQL Injection</a:t>
            </a:r>
            <a:r>
              <a:rPr lang="zh-TW" altLang="en-US" sz="2400" dirty="0"/>
              <a:t>與</a:t>
            </a:r>
            <a:r>
              <a:rPr lang="en-US" altLang="zh-TW" sz="2200" dirty="0"/>
              <a:t>Cross-Site Scripting</a:t>
            </a:r>
            <a:r>
              <a:rPr lang="zh-TW" altLang="en-US" sz="2400" dirty="0"/>
              <a:t>等</a:t>
            </a:r>
            <a:r>
              <a:rPr lang="en-US" altLang="zh-TW" sz="2400" dirty="0"/>
              <a:t>)</a:t>
            </a:r>
            <a:endParaRPr lang="zh-TW" altLang="en-US" sz="2400" dirty="0"/>
          </a:p>
          <a:p>
            <a:pPr algn="just"/>
            <a:r>
              <a:rPr lang="zh-TW" altLang="en-US" dirty="0"/>
              <a:t>偵測與過濾技術</a:t>
            </a:r>
          </a:p>
          <a:p>
            <a:pPr lvl="1" algn="just"/>
            <a:r>
              <a:rPr lang="zh-TW" altLang="en-US" sz="2400" dirty="0"/>
              <a:t>白名單</a:t>
            </a:r>
            <a:r>
              <a:rPr lang="en-US" altLang="zh-TW" sz="2400" dirty="0"/>
              <a:t>:</a:t>
            </a:r>
            <a:r>
              <a:rPr lang="zh-TW" altLang="en-US" sz="2400" dirty="0"/>
              <a:t>只有列在白名單的網頁與參數才能通過，其他一律拒絕。理論上最安全且可防範未知攻擊，但實務上無法學習到</a:t>
            </a:r>
            <a:r>
              <a:rPr lang="en-US" altLang="zh-TW" sz="2200" dirty="0"/>
              <a:t>100%</a:t>
            </a:r>
            <a:r>
              <a:rPr lang="zh-TW" altLang="en-US" sz="2400" dirty="0"/>
              <a:t>的白名單</a:t>
            </a:r>
            <a:endParaRPr lang="en-US" altLang="zh-TW" sz="2400" dirty="0"/>
          </a:p>
          <a:p>
            <a:pPr lvl="1" algn="just"/>
            <a:r>
              <a:rPr lang="zh-TW" altLang="en-US" dirty="0"/>
              <a:t>黑名單</a:t>
            </a:r>
            <a:r>
              <a:rPr lang="en-US" altLang="zh-TW" dirty="0"/>
              <a:t>:</a:t>
            </a:r>
            <a:r>
              <a:rPr lang="zh-TW" altLang="en-US" dirty="0"/>
              <a:t>列在黑名單的網頁與參數一律拒絕</a:t>
            </a:r>
            <a:endParaRPr lang="zh-TW" altLang="en-US" sz="2400" dirty="0"/>
          </a:p>
          <a:p>
            <a:pPr lvl="1" algn="just"/>
            <a:r>
              <a:rPr lang="zh-TW" altLang="en-US" sz="2400" dirty="0"/>
              <a:t>攻擊特徵判斷</a:t>
            </a:r>
            <a:r>
              <a:rPr lang="en-US" altLang="zh-TW" sz="2400" dirty="0"/>
              <a:t>:</a:t>
            </a:r>
            <a:r>
              <a:rPr lang="zh-TW" altLang="en-US" sz="2400" dirty="0"/>
              <a:t>目前較常用的作法，但會有誤判與漏判的問題</a:t>
            </a:r>
            <a:endParaRPr lang="en-US" altLang="zh-TW" sz="2400" dirty="0"/>
          </a:p>
        </p:txBody>
      </p:sp>
    </p:spTree>
    <p:extLst>
      <p:ext uri="{BB962C8B-B14F-4D97-AF65-F5344CB8AC3E}">
        <p14:creationId xmlns:p14="http://schemas.microsoft.com/office/powerpoint/2010/main" val="2981888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Grp="1" noChangeArrowheads="1"/>
          </p:cNvSpPr>
          <p:nvPr>
            <p:ph type="title"/>
          </p:nvPr>
        </p:nvSpPr>
        <p:spPr>
          <a:xfrm>
            <a:off x="1115616" y="117028"/>
            <a:ext cx="7458831" cy="935708"/>
          </a:xfrm>
        </p:spPr>
        <p:txBody>
          <a:bodyPr/>
          <a:lstStyle/>
          <a:p>
            <a:r>
              <a:rPr lang="zh-TW" altLang="en-US" dirty="0"/>
              <a:t>網站應用程式防火牆</a:t>
            </a:r>
            <a:r>
              <a:rPr lang="en-US" altLang="zh-TW" dirty="0"/>
              <a:t>(2/3) </a:t>
            </a:r>
            <a:endParaRPr lang="zh-TW" altLang="en-US" dirty="0"/>
          </a:p>
        </p:txBody>
      </p:sp>
      <p:sp>
        <p:nvSpPr>
          <p:cNvPr id="238596" name="Rectangle 3"/>
          <p:cNvSpPr>
            <a:spLocks noGrp="1" noChangeArrowheads="1"/>
          </p:cNvSpPr>
          <p:nvPr>
            <p:ph type="body" idx="1"/>
          </p:nvPr>
        </p:nvSpPr>
        <p:spPr>
          <a:xfrm>
            <a:off x="611559" y="1052736"/>
            <a:ext cx="8071271" cy="5229320"/>
          </a:xfrm>
        </p:spPr>
        <p:txBody>
          <a:bodyPr/>
          <a:lstStyle/>
          <a:p>
            <a:pPr algn="just"/>
            <a:r>
              <a:rPr lang="zh-TW" altLang="en-US" dirty="0"/>
              <a:t>類型與部署方式</a:t>
            </a:r>
          </a:p>
          <a:p>
            <a:pPr lvl="1" algn="just"/>
            <a:r>
              <a:rPr lang="zh-TW" altLang="en-US" sz="2400" dirty="0"/>
              <a:t>硬體式</a:t>
            </a:r>
          </a:p>
          <a:p>
            <a:pPr lvl="1" algn="just"/>
            <a:endParaRPr lang="zh-TW" altLang="en-US" sz="2400" dirty="0"/>
          </a:p>
          <a:p>
            <a:pPr lvl="1" algn="just"/>
            <a:endParaRPr lang="zh-TW" altLang="en-US" sz="2400" dirty="0"/>
          </a:p>
          <a:p>
            <a:pPr lvl="1" algn="just"/>
            <a:endParaRPr lang="zh-TW" altLang="en-US" sz="2400" dirty="0"/>
          </a:p>
          <a:p>
            <a:pPr lvl="1" algn="just"/>
            <a:endParaRPr lang="zh-TW" altLang="en-US" sz="2400" dirty="0"/>
          </a:p>
          <a:p>
            <a:pPr lvl="1" algn="just"/>
            <a:endParaRPr lang="zh-TW" altLang="en-US" sz="2400" dirty="0"/>
          </a:p>
          <a:p>
            <a:pPr lvl="1" algn="just"/>
            <a:r>
              <a:rPr lang="zh-TW" altLang="en-US" sz="2400" dirty="0"/>
              <a:t>軟體式</a:t>
            </a:r>
          </a:p>
        </p:txBody>
      </p:sp>
      <p:grpSp>
        <p:nvGrpSpPr>
          <p:cNvPr id="238597" name="Group 4"/>
          <p:cNvGrpSpPr>
            <a:grpSpLocks/>
          </p:cNvGrpSpPr>
          <p:nvPr/>
        </p:nvGrpSpPr>
        <p:grpSpPr bwMode="auto">
          <a:xfrm>
            <a:off x="2483768" y="1686918"/>
            <a:ext cx="5060950" cy="2684462"/>
            <a:chOff x="748" y="1071"/>
            <a:chExt cx="3188" cy="1691"/>
          </a:xfrm>
        </p:grpSpPr>
        <p:pic>
          <p:nvPicPr>
            <p:cNvPr id="238611"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671"/>
              <a:ext cx="99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4534" name="Text Box 6"/>
            <p:cNvSpPr txBox="1">
              <a:spLocks noChangeArrowheads="1"/>
            </p:cNvSpPr>
            <p:nvPr/>
          </p:nvSpPr>
          <p:spPr bwMode="auto">
            <a:xfrm>
              <a:off x="1012" y="1832"/>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INTERNET</a:t>
              </a:r>
            </a:p>
          </p:txBody>
        </p:sp>
        <p:sp>
          <p:nvSpPr>
            <p:cNvPr id="238613" name="Line 7"/>
            <p:cNvSpPr>
              <a:spLocks noChangeShapeType="1"/>
            </p:cNvSpPr>
            <p:nvPr/>
          </p:nvSpPr>
          <p:spPr bwMode="auto">
            <a:xfrm>
              <a:off x="1790" y="1977"/>
              <a:ext cx="2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86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 y="1797"/>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8615" name="Line 9"/>
            <p:cNvSpPr>
              <a:spLocks noChangeShapeType="1"/>
            </p:cNvSpPr>
            <p:nvPr/>
          </p:nvSpPr>
          <p:spPr bwMode="auto">
            <a:xfrm>
              <a:off x="2198" y="1979"/>
              <a:ext cx="16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861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 y="1389"/>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4539" name="Text Box 11"/>
            <p:cNvSpPr txBox="1">
              <a:spLocks noChangeArrowheads="1"/>
            </p:cNvSpPr>
            <p:nvPr/>
          </p:nvSpPr>
          <p:spPr bwMode="auto">
            <a:xfrm>
              <a:off x="2440" y="1071"/>
              <a:ext cx="523" cy="33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Web AP</a:t>
              </a:r>
            </a:p>
            <a:p>
              <a:pPr algn="ctr" eaLnBrk="1" hangingPunct="1">
                <a:defRPr/>
              </a:pPr>
              <a:r>
                <a:rPr lang="en-US" altLang="zh-TW" sz="1400" i="0"/>
                <a:t>Firewall</a:t>
              </a:r>
            </a:p>
          </p:txBody>
        </p:sp>
        <p:pic>
          <p:nvPicPr>
            <p:cNvPr id="23861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 y="1389"/>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4541" name="Text Box 13"/>
            <p:cNvSpPr txBox="1">
              <a:spLocks noChangeArrowheads="1"/>
            </p:cNvSpPr>
            <p:nvPr/>
          </p:nvSpPr>
          <p:spPr bwMode="auto">
            <a:xfrm>
              <a:off x="2187" y="2568"/>
              <a:ext cx="773"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Web Server2</a:t>
              </a:r>
            </a:p>
          </p:txBody>
        </p:sp>
        <p:sp>
          <p:nvSpPr>
            <p:cNvPr id="238620" name="Line 14"/>
            <p:cNvSpPr>
              <a:spLocks noChangeShapeType="1"/>
            </p:cNvSpPr>
            <p:nvPr/>
          </p:nvSpPr>
          <p:spPr bwMode="auto">
            <a:xfrm>
              <a:off x="2743" y="1843"/>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8621" name="Line 15"/>
            <p:cNvSpPr>
              <a:spLocks noChangeShapeType="1"/>
            </p:cNvSpPr>
            <p:nvPr/>
          </p:nvSpPr>
          <p:spPr bwMode="auto">
            <a:xfrm>
              <a:off x="3605" y="1843"/>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862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 y="2115"/>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4545" name="Text Box 17"/>
            <p:cNvSpPr txBox="1">
              <a:spLocks noChangeArrowheads="1"/>
            </p:cNvSpPr>
            <p:nvPr/>
          </p:nvSpPr>
          <p:spPr bwMode="auto">
            <a:xfrm>
              <a:off x="3163" y="1207"/>
              <a:ext cx="773"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Web Server1</a:t>
              </a:r>
            </a:p>
          </p:txBody>
        </p:sp>
        <p:sp>
          <p:nvSpPr>
            <p:cNvPr id="238624" name="Line 18"/>
            <p:cNvSpPr>
              <a:spLocks noChangeShapeType="1"/>
            </p:cNvSpPr>
            <p:nvPr/>
          </p:nvSpPr>
          <p:spPr bwMode="auto">
            <a:xfrm>
              <a:off x="2539" y="1979"/>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1174547" name="Text Box 19"/>
            <p:cNvSpPr txBox="1">
              <a:spLocks noChangeArrowheads="1"/>
            </p:cNvSpPr>
            <p:nvPr/>
          </p:nvSpPr>
          <p:spPr bwMode="auto">
            <a:xfrm>
              <a:off x="3050" y="2568"/>
              <a:ext cx="773"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Web Server3</a:t>
              </a:r>
            </a:p>
          </p:txBody>
        </p:sp>
        <p:pic>
          <p:nvPicPr>
            <p:cNvPr id="238626"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 y="2115"/>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8627" name="Line 21"/>
            <p:cNvSpPr>
              <a:spLocks noChangeShapeType="1"/>
            </p:cNvSpPr>
            <p:nvPr/>
          </p:nvSpPr>
          <p:spPr bwMode="auto">
            <a:xfrm>
              <a:off x="3265" y="1979"/>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8628" name="Picture 22"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 y="1480"/>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29" name="Freeform 23"/>
            <p:cNvSpPr>
              <a:spLocks/>
            </p:cNvSpPr>
            <p:nvPr/>
          </p:nvSpPr>
          <p:spPr bwMode="auto">
            <a:xfrm>
              <a:off x="1111" y="1661"/>
              <a:ext cx="1451" cy="188"/>
            </a:xfrm>
            <a:custGeom>
              <a:avLst/>
              <a:gdLst>
                <a:gd name="T0" fmla="*/ 0 w 1451"/>
                <a:gd name="T1" fmla="*/ 0 h 188"/>
                <a:gd name="T2" fmla="*/ 680 w 1451"/>
                <a:gd name="T3" fmla="*/ 181 h 188"/>
                <a:gd name="T4" fmla="*/ 1451 w 1451"/>
                <a:gd name="T5" fmla="*/ 45 h 188"/>
                <a:gd name="T6" fmla="*/ 0 60000 65536"/>
                <a:gd name="T7" fmla="*/ 0 60000 65536"/>
                <a:gd name="T8" fmla="*/ 0 60000 65536"/>
              </a:gdLst>
              <a:ahLst/>
              <a:cxnLst>
                <a:cxn ang="T6">
                  <a:pos x="T0" y="T1"/>
                </a:cxn>
                <a:cxn ang="T7">
                  <a:pos x="T2" y="T3"/>
                </a:cxn>
                <a:cxn ang="T8">
                  <a:pos x="T4" y="T5"/>
                </a:cxn>
              </a:cxnLst>
              <a:rect l="0" t="0" r="r" b="b"/>
              <a:pathLst>
                <a:path w="1451" h="188">
                  <a:moveTo>
                    <a:pt x="0" y="0"/>
                  </a:moveTo>
                  <a:cubicBezTo>
                    <a:pt x="219" y="87"/>
                    <a:pt x="438" y="174"/>
                    <a:pt x="680" y="181"/>
                  </a:cubicBezTo>
                  <a:cubicBezTo>
                    <a:pt x="922" y="188"/>
                    <a:pt x="1186" y="116"/>
                    <a:pt x="1451" y="45"/>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sp>
          <p:nvSpPr>
            <p:cNvPr id="238630" name="Line 24"/>
            <p:cNvSpPr>
              <a:spLocks noChangeShapeType="1"/>
            </p:cNvSpPr>
            <p:nvPr/>
          </p:nvSpPr>
          <p:spPr bwMode="auto">
            <a:xfrm>
              <a:off x="2835" y="1661"/>
              <a:ext cx="589" cy="0"/>
            </a:xfrm>
            <a:prstGeom prst="line">
              <a:avLst/>
            </a:prstGeom>
            <a:noFill/>
            <a:ln w="381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sp>
          <p:nvSpPr>
            <p:cNvPr id="238631" name="Line 25"/>
            <p:cNvSpPr>
              <a:spLocks noChangeShapeType="1"/>
            </p:cNvSpPr>
            <p:nvPr/>
          </p:nvSpPr>
          <p:spPr bwMode="auto">
            <a:xfrm>
              <a:off x="2835" y="1752"/>
              <a:ext cx="317" cy="408"/>
            </a:xfrm>
            <a:prstGeom prst="line">
              <a:avLst/>
            </a:prstGeom>
            <a:noFill/>
            <a:ln w="381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sp>
          <p:nvSpPr>
            <p:cNvPr id="238632" name="Line 26"/>
            <p:cNvSpPr>
              <a:spLocks noChangeShapeType="1"/>
            </p:cNvSpPr>
            <p:nvPr/>
          </p:nvSpPr>
          <p:spPr bwMode="auto">
            <a:xfrm flipH="1">
              <a:off x="2562" y="1797"/>
              <a:ext cx="91" cy="363"/>
            </a:xfrm>
            <a:prstGeom prst="line">
              <a:avLst/>
            </a:prstGeom>
            <a:noFill/>
            <a:ln w="3810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grpSp>
      <p:grpSp>
        <p:nvGrpSpPr>
          <p:cNvPr id="238598" name="Group 27"/>
          <p:cNvGrpSpPr>
            <a:grpSpLocks/>
          </p:cNvGrpSpPr>
          <p:nvPr/>
        </p:nvGrpSpPr>
        <p:grpSpPr bwMode="auto">
          <a:xfrm>
            <a:off x="2987824" y="4759919"/>
            <a:ext cx="4178300" cy="1801813"/>
            <a:chOff x="2381" y="2840"/>
            <a:chExt cx="2632" cy="1135"/>
          </a:xfrm>
        </p:grpSpPr>
        <p:pic>
          <p:nvPicPr>
            <p:cNvPr id="238599"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 y="3214"/>
              <a:ext cx="99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4557" name="Text Box 29"/>
            <p:cNvSpPr txBox="1">
              <a:spLocks noChangeArrowheads="1"/>
            </p:cNvSpPr>
            <p:nvPr/>
          </p:nvSpPr>
          <p:spPr bwMode="auto">
            <a:xfrm>
              <a:off x="2645" y="3375"/>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latin typeface="Arial" panose="020B0604020202020204" pitchFamily="34" charset="0"/>
                  <a:cs typeface="Arial" panose="020B0604020202020204" pitchFamily="34" charset="0"/>
                </a:rPr>
                <a:t>INTERNET</a:t>
              </a:r>
            </a:p>
          </p:txBody>
        </p:sp>
        <p:sp>
          <p:nvSpPr>
            <p:cNvPr id="238601" name="Line 30"/>
            <p:cNvSpPr>
              <a:spLocks noChangeShapeType="1"/>
            </p:cNvSpPr>
            <p:nvPr/>
          </p:nvSpPr>
          <p:spPr bwMode="auto">
            <a:xfrm>
              <a:off x="3423" y="3520"/>
              <a:ext cx="2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Arial" panose="020B0604020202020204" pitchFamily="34" charset="0"/>
                <a:cs typeface="Arial" panose="020B0604020202020204" pitchFamily="34" charset="0"/>
              </a:endParaRPr>
            </a:p>
          </p:txBody>
        </p:sp>
        <p:pic>
          <p:nvPicPr>
            <p:cNvPr id="23860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 y="3340"/>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8603" name="Line 32"/>
            <p:cNvSpPr>
              <a:spLocks noChangeShapeType="1"/>
            </p:cNvSpPr>
            <p:nvPr/>
          </p:nvSpPr>
          <p:spPr bwMode="auto">
            <a:xfrm flipV="1">
              <a:off x="3831" y="3521"/>
              <a:ext cx="41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Arial" panose="020B0604020202020204" pitchFamily="34" charset="0"/>
                <a:cs typeface="Arial" panose="020B0604020202020204" pitchFamily="34" charset="0"/>
              </a:endParaRPr>
            </a:p>
          </p:txBody>
        </p:sp>
        <p:pic>
          <p:nvPicPr>
            <p:cNvPr id="238604"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3067"/>
              <a:ext cx="908"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4562" name="Text Box 34"/>
            <p:cNvSpPr txBox="1">
              <a:spLocks noChangeArrowheads="1"/>
            </p:cNvSpPr>
            <p:nvPr/>
          </p:nvSpPr>
          <p:spPr bwMode="auto">
            <a:xfrm>
              <a:off x="4200" y="2840"/>
              <a:ext cx="710"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latin typeface="Arial" panose="020B0604020202020204" pitchFamily="34" charset="0"/>
                  <a:cs typeface="Arial" panose="020B0604020202020204" pitchFamily="34" charset="0"/>
                </a:rPr>
                <a:t>Web Server</a:t>
              </a:r>
            </a:p>
          </p:txBody>
        </p:sp>
        <p:pic>
          <p:nvPicPr>
            <p:cNvPr id="238606" name="Picture 35"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 y="3023"/>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07" name="Oval 36"/>
            <p:cNvSpPr>
              <a:spLocks noChangeArrowheads="1"/>
            </p:cNvSpPr>
            <p:nvPr/>
          </p:nvSpPr>
          <p:spPr bwMode="auto">
            <a:xfrm>
              <a:off x="4241" y="3203"/>
              <a:ext cx="318" cy="317"/>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100" i="0">
                  <a:latin typeface="Arial" panose="020B0604020202020204" pitchFamily="34" charset="0"/>
                  <a:cs typeface="Arial" panose="020B0604020202020204" pitchFamily="34" charset="0"/>
                </a:rPr>
                <a:t>Web</a:t>
              </a:r>
            </a:p>
            <a:p>
              <a:pPr eaLnBrk="1" hangingPunct="1"/>
              <a:r>
                <a:rPr lang="en-US" altLang="zh-TW" sz="1100" i="0">
                  <a:latin typeface="Arial" panose="020B0604020202020204" pitchFamily="34" charset="0"/>
                  <a:cs typeface="Arial" panose="020B0604020202020204" pitchFamily="34" charset="0"/>
                </a:rPr>
                <a:t>APFW</a:t>
              </a:r>
            </a:p>
          </p:txBody>
        </p:sp>
        <p:sp>
          <p:nvSpPr>
            <p:cNvPr id="238608" name="Oval 37"/>
            <p:cNvSpPr>
              <a:spLocks noChangeArrowheads="1"/>
            </p:cNvSpPr>
            <p:nvPr/>
          </p:nvSpPr>
          <p:spPr bwMode="auto">
            <a:xfrm>
              <a:off x="4513" y="3521"/>
              <a:ext cx="318" cy="317"/>
            </a:xfrm>
            <a:prstGeom prst="ellipse">
              <a:avLst/>
            </a:prstGeom>
            <a:solidFill>
              <a:srgbClr val="CCFFFF"/>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100" i="0">
                  <a:latin typeface="Arial" panose="020B0604020202020204" pitchFamily="34" charset="0"/>
                  <a:cs typeface="Arial" panose="020B0604020202020204" pitchFamily="34" charset="0"/>
                </a:rPr>
                <a:t>Web</a:t>
              </a:r>
            </a:p>
            <a:p>
              <a:pPr eaLnBrk="1" hangingPunct="1"/>
              <a:r>
                <a:rPr lang="en-US" altLang="zh-TW" sz="1100" i="0">
                  <a:latin typeface="Arial" panose="020B0604020202020204" pitchFamily="34" charset="0"/>
                  <a:cs typeface="Arial" panose="020B0604020202020204" pitchFamily="34" charset="0"/>
                </a:rPr>
                <a:t>Srv</a:t>
              </a:r>
            </a:p>
          </p:txBody>
        </p:sp>
        <p:sp>
          <p:nvSpPr>
            <p:cNvPr id="238609" name="Freeform 38"/>
            <p:cNvSpPr>
              <a:spLocks/>
            </p:cNvSpPr>
            <p:nvPr/>
          </p:nvSpPr>
          <p:spPr bwMode="auto">
            <a:xfrm>
              <a:off x="2699" y="3158"/>
              <a:ext cx="1542" cy="310"/>
            </a:xfrm>
            <a:custGeom>
              <a:avLst/>
              <a:gdLst>
                <a:gd name="T0" fmla="*/ 0 w 1542"/>
                <a:gd name="T1" fmla="*/ 0 h 310"/>
                <a:gd name="T2" fmla="*/ 907 w 1542"/>
                <a:gd name="T3" fmla="*/ 272 h 310"/>
                <a:gd name="T4" fmla="*/ 1542 w 1542"/>
                <a:gd name="T5" fmla="*/ 227 h 310"/>
                <a:gd name="T6" fmla="*/ 0 60000 65536"/>
                <a:gd name="T7" fmla="*/ 0 60000 65536"/>
                <a:gd name="T8" fmla="*/ 0 60000 65536"/>
              </a:gdLst>
              <a:ahLst/>
              <a:cxnLst>
                <a:cxn ang="T6">
                  <a:pos x="T0" y="T1"/>
                </a:cxn>
                <a:cxn ang="T7">
                  <a:pos x="T2" y="T3"/>
                </a:cxn>
                <a:cxn ang="T8">
                  <a:pos x="T4" y="T5"/>
                </a:cxn>
              </a:cxnLst>
              <a:rect l="0" t="0" r="r" b="b"/>
              <a:pathLst>
                <a:path w="1542" h="310">
                  <a:moveTo>
                    <a:pt x="0" y="0"/>
                  </a:moveTo>
                  <a:cubicBezTo>
                    <a:pt x="325" y="117"/>
                    <a:pt x="650" y="234"/>
                    <a:pt x="907" y="272"/>
                  </a:cubicBezTo>
                  <a:cubicBezTo>
                    <a:pt x="1164" y="310"/>
                    <a:pt x="1353" y="268"/>
                    <a:pt x="1542" y="227"/>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latin typeface="Arial" panose="020B0604020202020204" pitchFamily="34" charset="0"/>
                <a:cs typeface="Arial" panose="020B0604020202020204" pitchFamily="34" charset="0"/>
              </a:endParaRPr>
            </a:p>
          </p:txBody>
        </p:sp>
        <p:sp>
          <p:nvSpPr>
            <p:cNvPr id="238610" name="Freeform 39"/>
            <p:cNvSpPr>
              <a:spLocks/>
            </p:cNvSpPr>
            <p:nvPr/>
          </p:nvSpPr>
          <p:spPr bwMode="auto">
            <a:xfrm>
              <a:off x="4558" y="3294"/>
              <a:ext cx="212" cy="227"/>
            </a:xfrm>
            <a:custGeom>
              <a:avLst/>
              <a:gdLst>
                <a:gd name="T0" fmla="*/ 0 w 212"/>
                <a:gd name="T1" fmla="*/ 0 h 227"/>
                <a:gd name="T2" fmla="*/ 182 w 212"/>
                <a:gd name="T3" fmla="*/ 45 h 227"/>
                <a:gd name="T4" fmla="*/ 182 w 212"/>
                <a:gd name="T5" fmla="*/ 227 h 227"/>
                <a:gd name="T6" fmla="*/ 0 60000 65536"/>
                <a:gd name="T7" fmla="*/ 0 60000 65536"/>
                <a:gd name="T8" fmla="*/ 0 60000 65536"/>
              </a:gdLst>
              <a:ahLst/>
              <a:cxnLst>
                <a:cxn ang="T6">
                  <a:pos x="T0" y="T1"/>
                </a:cxn>
                <a:cxn ang="T7">
                  <a:pos x="T2" y="T3"/>
                </a:cxn>
                <a:cxn ang="T8">
                  <a:pos x="T4" y="T5"/>
                </a:cxn>
              </a:cxnLst>
              <a:rect l="0" t="0" r="r" b="b"/>
              <a:pathLst>
                <a:path w="212" h="227">
                  <a:moveTo>
                    <a:pt x="0" y="0"/>
                  </a:moveTo>
                  <a:cubicBezTo>
                    <a:pt x="76" y="3"/>
                    <a:pt x="152" y="7"/>
                    <a:pt x="182" y="45"/>
                  </a:cubicBezTo>
                  <a:cubicBezTo>
                    <a:pt x="212" y="83"/>
                    <a:pt x="197" y="155"/>
                    <a:pt x="182" y="227"/>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4147372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2"/>
          <p:cNvSpPr>
            <a:spLocks noGrp="1" noChangeArrowheads="1"/>
          </p:cNvSpPr>
          <p:nvPr>
            <p:ph type="title"/>
          </p:nvPr>
        </p:nvSpPr>
        <p:spPr>
          <a:xfrm>
            <a:off x="1115616" y="117028"/>
            <a:ext cx="7458831" cy="935708"/>
          </a:xfrm>
        </p:spPr>
        <p:txBody>
          <a:bodyPr/>
          <a:lstStyle/>
          <a:p>
            <a:r>
              <a:rPr lang="zh-TW" altLang="en-US" dirty="0"/>
              <a:t>網站應用程式防火牆</a:t>
            </a:r>
            <a:r>
              <a:rPr lang="en-US" altLang="zh-TW" dirty="0"/>
              <a:t>(3/3)</a:t>
            </a:r>
            <a:endParaRPr lang="zh-TW" altLang="en-US" dirty="0"/>
          </a:p>
        </p:txBody>
      </p:sp>
      <p:sp>
        <p:nvSpPr>
          <p:cNvPr id="240644" name="Rectangle 3"/>
          <p:cNvSpPr>
            <a:spLocks noGrp="1" noChangeArrowheads="1"/>
          </p:cNvSpPr>
          <p:nvPr>
            <p:ph type="body" idx="1"/>
          </p:nvPr>
        </p:nvSpPr>
        <p:spPr>
          <a:xfrm>
            <a:off x="611559" y="1052736"/>
            <a:ext cx="8071271" cy="5229320"/>
          </a:xfrm>
        </p:spPr>
        <p:txBody>
          <a:bodyPr/>
          <a:lstStyle/>
          <a:p>
            <a:pPr algn="just"/>
            <a:r>
              <a:rPr lang="zh-TW" altLang="en-US" dirty="0"/>
              <a:t>管理重點</a:t>
            </a:r>
          </a:p>
          <a:p>
            <a:pPr lvl="1" algn="just"/>
            <a:r>
              <a:rPr lang="zh-TW" altLang="en-US" sz="2200" dirty="0"/>
              <a:t>存取規則的變更應建立管理程序</a:t>
            </a:r>
            <a:r>
              <a:rPr lang="en-US" altLang="zh-TW" sz="2200" dirty="0"/>
              <a:t>(</a:t>
            </a:r>
            <a:r>
              <a:rPr lang="zh-TW" altLang="en-US" sz="2200" dirty="0"/>
              <a:t>變更申請、核准及記錄</a:t>
            </a:r>
            <a:r>
              <a:rPr lang="en-US" altLang="zh-TW" sz="2200" dirty="0"/>
              <a:t>)</a:t>
            </a:r>
          </a:p>
          <a:p>
            <a:pPr lvl="1" algn="just"/>
            <a:r>
              <a:rPr lang="zh-TW" altLang="en-US" sz="2200" dirty="0"/>
              <a:t>異常的網站應用程式攻擊事件應立即匯出，並保留足夠的時間</a:t>
            </a:r>
          </a:p>
          <a:p>
            <a:pPr lvl="1" algn="just"/>
            <a:r>
              <a:rPr lang="zh-TW" altLang="en-US" sz="2200" dirty="0"/>
              <a:t>異常的網站應用程式攻擊事件應定期分析，並進行異常的處理</a:t>
            </a:r>
          </a:p>
          <a:p>
            <a:pPr algn="just"/>
            <a:r>
              <a:rPr lang="zh-TW" altLang="en-US" dirty="0"/>
              <a:t>選購考量</a:t>
            </a:r>
          </a:p>
          <a:p>
            <a:pPr lvl="1" algn="just"/>
            <a:r>
              <a:rPr lang="zh-TW" altLang="en-US" sz="2200" dirty="0"/>
              <a:t>處理效能應符合機關網站流量需求</a:t>
            </a:r>
          </a:p>
          <a:p>
            <a:pPr lvl="1" algn="just"/>
            <a:r>
              <a:rPr lang="zh-TW" altLang="en-US" sz="2200" dirty="0"/>
              <a:t>中文</a:t>
            </a:r>
            <a:r>
              <a:rPr lang="en-US" altLang="zh-TW" sz="2200" dirty="0"/>
              <a:t>URL</a:t>
            </a:r>
            <a:r>
              <a:rPr lang="zh-TW" altLang="en-US" sz="2200" dirty="0"/>
              <a:t>及傳輸內容的判斷能力</a:t>
            </a:r>
          </a:p>
          <a:p>
            <a:pPr lvl="1" algn="just"/>
            <a:r>
              <a:rPr lang="en-US" altLang="zh-TW" sz="2200" dirty="0"/>
              <a:t>HTTPS</a:t>
            </a:r>
            <a:r>
              <a:rPr lang="zh-TW" altLang="en-US" sz="2200" dirty="0"/>
              <a:t>的加密連線可先在網站應用程式防火牆解密過濾後，再轉到後端真正的網站</a:t>
            </a:r>
            <a:r>
              <a:rPr lang="en-US" altLang="zh-TW" sz="2200" dirty="0"/>
              <a:t>(IDS/IPS</a:t>
            </a:r>
            <a:r>
              <a:rPr lang="zh-TW" altLang="en-US" sz="2200" dirty="0"/>
              <a:t>無法判斷</a:t>
            </a:r>
            <a:r>
              <a:rPr lang="en-US" altLang="zh-TW" sz="2200" dirty="0"/>
              <a:t>HTTPS</a:t>
            </a:r>
            <a:r>
              <a:rPr lang="zh-TW" altLang="en-US" sz="2200" dirty="0"/>
              <a:t>連線</a:t>
            </a:r>
            <a:r>
              <a:rPr lang="en-US" altLang="zh-TW" sz="2200" dirty="0"/>
              <a:t>)</a:t>
            </a:r>
            <a:endParaRPr lang="zh-TW" altLang="en-US" sz="2200" dirty="0"/>
          </a:p>
        </p:txBody>
      </p:sp>
    </p:spTree>
    <p:extLst>
      <p:ext uri="{BB962C8B-B14F-4D97-AF65-F5344CB8AC3E}">
        <p14:creationId xmlns:p14="http://schemas.microsoft.com/office/powerpoint/2010/main" val="1594914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2"/>
          <p:cNvSpPr>
            <a:spLocks noGrp="1" noChangeArrowheads="1"/>
          </p:cNvSpPr>
          <p:nvPr>
            <p:ph type="title"/>
          </p:nvPr>
        </p:nvSpPr>
        <p:spPr>
          <a:xfrm>
            <a:off x="1115616" y="117028"/>
            <a:ext cx="7458831" cy="935708"/>
          </a:xfrm>
        </p:spPr>
        <p:txBody>
          <a:bodyPr/>
          <a:lstStyle/>
          <a:p>
            <a:r>
              <a:rPr lang="zh-TW" altLang="en-US" dirty="0"/>
              <a:t>入侵偵測與防禦系統</a:t>
            </a:r>
            <a:r>
              <a:rPr lang="en-US" altLang="zh-TW" dirty="0"/>
              <a:t>(1/3)</a:t>
            </a:r>
          </a:p>
        </p:txBody>
      </p:sp>
      <p:sp>
        <p:nvSpPr>
          <p:cNvPr id="211972" name="Rectangle 3"/>
          <p:cNvSpPr>
            <a:spLocks noGrp="1" noChangeArrowheads="1"/>
          </p:cNvSpPr>
          <p:nvPr>
            <p:ph type="body" idx="1"/>
          </p:nvPr>
        </p:nvSpPr>
        <p:spPr>
          <a:xfrm>
            <a:off x="590872" y="1052513"/>
            <a:ext cx="8229600" cy="5472112"/>
          </a:xfrm>
        </p:spPr>
        <p:txBody>
          <a:bodyPr/>
          <a:lstStyle/>
          <a:p>
            <a:pPr algn="just"/>
            <a:r>
              <a:rPr lang="zh-TW" altLang="en-US" sz="2400" dirty="0"/>
              <a:t>用途</a:t>
            </a:r>
          </a:p>
          <a:p>
            <a:pPr lvl="1"/>
            <a:r>
              <a:rPr lang="zh-TW" altLang="en-US" sz="2000" dirty="0">
                <a:latin typeface="+mn-ea"/>
                <a:ea typeface="+mn-ea"/>
              </a:rPr>
              <a:t>識別網路的異常行為與攻擊行為</a:t>
            </a:r>
            <a:r>
              <a:rPr lang="en-US" altLang="zh-TW" sz="2000" dirty="0">
                <a:latin typeface="+mn-ea"/>
                <a:ea typeface="+mn-ea"/>
              </a:rPr>
              <a:t>(</a:t>
            </a:r>
            <a:r>
              <a:rPr lang="zh-TW" altLang="en-US" sz="2000" dirty="0">
                <a:latin typeface="+mn-ea"/>
                <a:ea typeface="+mn-ea"/>
              </a:rPr>
              <a:t>注意：</a:t>
            </a:r>
            <a:r>
              <a:rPr lang="en-US" altLang="zh-TW" sz="2000" dirty="0">
                <a:latin typeface="+mn-ea"/>
                <a:ea typeface="+mn-ea"/>
              </a:rPr>
              <a:t>SSL</a:t>
            </a:r>
            <a:r>
              <a:rPr lang="zh-TW" altLang="en-US" sz="2000" dirty="0">
                <a:latin typeface="+mn-ea"/>
                <a:ea typeface="+mn-ea"/>
              </a:rPr>
              <a:t>加密連線的內容無法識別</a:t>
            </a:r>
            <a:r>
              <a:rPr lang="en-US" altLang="zh-TW" sz="2000" dirty="0">
                <a:latin typeface="+mn-ea"/>
                <a:ea typeface="+mn-ea"/>
              </a:rPr>
              <a:t>)</a:t>
            </a:r>
            <a:r>
              <a:rPr lang="zh-TW" altLang="en-US" sz="2000" dirty="0">
                <a:latin typeface="+mn-ea"/>
                <a:ea typeface="+mn-ea"/>
              </a:rPr>
              <a:t>，特定之攻擊行為可以立即阻擋</a:t>
            </a:r>
          </a:p>
          <a:p>
            <a:r>
              <a:rPr lang="zh-TW" altLang="en-US" sz="2400" dirty="0">
                <a:latin typeface="+mn-ea"/>
                <a:ea typeface="+mn-ea"/>
              </a:rPr>
              <a:t>技術類型</a:t>
            </a:r>
          </a:p>
          <a:p>
            <a:pPr lvl="1"/>
            <a:r>
              <a:rPr lang="zh-TW" altLang="en-US" sz="2000" dirty="0">
                <a:latin typeface="+mn-ea"/>
                <a:ea typeface="+mn-ea"/>
              </a:rPr>
              <a:t>特徵碼比對</a:t>
            </a:r>
          </a:p>
          <a:p>
            <a:pPr lvl="2"/>
            <a:r>
              <a:rPr lang="zh-TW" altLang="en-US" sz="1600" dirty="0">
                <a:latin typeface="+mn-ea"/>
              </a:rPr>
              <a:t>比對攻擊特徵碼、判斷較精準</a:t>
            </a:r>
          </a:p>
          <a:p>
            <a:pPr lvl="2">
              <a:buFont typeface="Wingdings" panose="05000000000000000000" pitchFamily="2" charset="2"/>
              <a:buChar char="Ø"/>
            </a:pPr>
            <a:r>
              <a:rPr lang="zh-TW" altLang="en-US" sz="1600" dirty="0">
                <a:latin typeface="+mn-ea"/>
              </a:rPr>
              <a:t>只能偵測已知攻擊</a:t>
            </a:r>
          </a:p>
          <a:p>
            <a:pPr lvl="1"/>
            <a:r>
              <a:rPr lang="zh-TW" altLang="en-US" sz="2000" dirty="0">
                <a:latin typeface="+mn-ea"/>
                <a:ea typeface="+mn-ea"/>
              </a:rPr>
              <a:t>異常行為模式分析</a:t>
            </a:r>
            <a:endParaRPr lang="en-US" altLang="zh-TW" sz="2000" dirty="0">
              <a:latin typeface="+mn-ea"/>
              <a:ea typeface="+mn-ea"/>
            </a:endParaRPr>
          </a:p>
          <a:p>
            <a:pPr lvl="2"/>
            <a:r>
              <a:rPr lang="zh-TW" altLang="en-US" sz="1600" dirty="0">
                <a:latin typeface="+mn-ea"/>
              </a:rPr>
              <a:t>統計分析比對出異常行為</a:t>
            </a:r>
          </a:p>
          <a:p>
            <a:pPr lvl="2"/>
            <a:r>
              <a:rPr lang="zh-TW" altLang="en-US" sz="1600" dirty="0">
                <a:latin typeface="+mn-ea"/>
              </a:rPr>
              <a:t>能偵測未知類型攻擊</a:t>
            </a:r>
            <a:endParaRPr lang="en-US" altLang="zh-TW" sz="1600" dirty="0">
              <a:latin typeface="+mn-ea"/>
            </a:endParaRPr>
          </a:p>
          <a:p>
            <a:pPr lvl="2"/>
            <a:r>
              <a:rPr lang="zh-TW" altLang="en-US" sz="1600" dirty="0">
                <a:latin typeface="+mn-ea"/>
              </a:rPr>
              <a:t>較易誤判</a:t>
            </a:r>
          </a:p>
          <a:p>
            <a:pPr lvl="1"/>
            <a:r>
              <a:rPr lang="zh-TW" altLang="en-US" sz="2000" dirty="0">
                <a:latin typeface="+mn-ea"/>
                <a:ea typeface="+mn-ea"/>
              </a:rPr>
              <a:t>狀態協定分析</a:t>
            </a:r>
            <a:endParaRPr lang="en-US" altLang="zh-TW" sz="2000" dirty="0">
              <a:latin typeface="+mn-ea"/>
              <a:ea typeface="+mn-ea"/>
            </a:endParaRPr>
          </a:p>
          <a:p>
            <a:pPr lvl="2"/>
            <a:r>
              <a:rPr lang="zh-TW" altLang="en-US" sz="1600" dirty="0">
                <a:latin typeface="+mn-ea"/>
              </a:rPr>
              <a:t>事先定義完整協定行為</a:t>
            </a:r>
            <a:endParaRPr lang="en-US" altLang="zh-TW" sz="1600" dirty="0">
              <a:latin typeface="+mn-ea"/>
            </a:endParaRPr>
          </a:p>
          <a:p>
            <a:pPr lvl="2"/>
            <a:r>
              <a:rPr lang="zh-TW" altLang="en-US" sz="1600" dirty="0">
                <a:latin typeface="+mn-ea"/>
                <a:ea typeface="+mn-ea"/>
              </a:rPr>
              <a:t>較為精</a:t>
            </a:r>
            <a:r>
              <a:rPr lang="zh-TW" altLang="en-US" sz="1600" dirty="0">
                <a:latin typeface="+mn-ea"/>
              </a:rPr>
              <a:t>準，可偵測未知類型攻擊</a:t>
            </a:r>
            <a:endParaRPr lang="en-US" altLang="zh-TW" sz="1600" dirty="0">
              <a:latin typeface="+mn-ea"/>
            </a:endParaRPr>
          </a:p>
          <a:p>
            <a:pPr lvl="2"/>
            <a:r>
              <a:rPr lang="zh-TW" altLang="en-US" sz="1600" dirty="0">
                <a:latin typeface="+mn-ea"/>
              </a:rPr>
              <a:t>耗費運算資源，影響系統效能</a:t>
            </a:r>
          </a:p>
          <a:p>
            <a:pPr lvl="2"/>
            <a:endParaRPr lang="zh-TW" altLang="en-US" sz="1600" dirty="0">
              <a:latin typeface="+mn-ea"/>
              <a:ea typeface="+mn-ea"/>
            </a:endParaRPr>
          </a:p>
          <a:p>
            <a:pPr>
              <a:buFont typeface="Wingdings" panose="05000000000000000000" pitchFamily="2" charset="2"/>
              <a:buChar char="Ø"/>
            </a:pPr>
            <a:endParaRPr lang="zh-TW" altLang="en-US" dirty="0">
              <a:latin typeface="+mn-ea"/>
            </a:endParaRPr>
          </a:p>
        </p:txBody>
      </p:sp>
    </p:spTree>
    <p:extLst>
      <p:ext uri="{BB962C8B-B14F-4D97-AF65-F5344CB8AC3E}">
        <p14:creationId xmlns:p14="http://schemas.microsoft.com/office/powerpoint/2010/main" val="11245675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2"/>
          <p:cNvSpPr>
            <a:spLocks noGrp="1" noChangeArrowheads="1"/>
          </p:cNvSpPr>
          <p:nvPr>
            <p:ph type="title"/>
          </p:nvPr>
        </p:nvSpPr>
        <p:spPr>
          <a:xfrm>
            <a:off x="1115616" y="117028"/>
            <a:ext cx="7458831" cy="935708"/>
          </a:xfrm>
        </p:spPr>
        <p:txBody>
          <a:bodyPr/>
          <a:lstStyle/>
          <a:p>
            <a:r>
              <a:rPr lang="zh-TW" altLang="en-US" dirty="0"/>
              <a:t>入侵偵測與防禦系統</a:t>
            </a:r>
            <a:r>
              <a:rPr lang="en-US" altLang="zh-TW" dirty="0"/>
              <a:t>(2/3)</a:t>
            </a:r>
            <a:endParaRPr lang="zh-TW" altLang="en-US" dirty="0"/>
          </a:p>
        </p:txBody>
      </p:sp>
      <p:sp>
        <p:nvSpPr>
          <p:cNvPr id="214020" name="Rectangle 3"/>
          <p:cNvSpPr>
            <a:spLocks noGrp="1" noChangeArrowheads="1"/>
          </p:cNvSpPr>
          <p:nvPr>
            <p:ph type="body" idx="1"/>
          </p:nvPr>
        </p:nvSpPr>
        <p:spPr>
          <a:xfrm>
            <a:off x="601835" y="1052513"/>
            <a:ext cx="5194301" cy="5472112"/>
          </a:xfrm>
        </p:spPr>
        <p:txBody>
          <a:bodyPr/>
          <a:lstStyle/>
          <a:p>
            <a:pPr algn="just"/>
            <a:r>
              <a:rPr lang="zh-TW" altLang="en-US" sz="2400" dirty="0"/>
              <a:t>反應方式</a:t>
            </a:r>
          </a:p>
          <a:p>
            <a:pPr lvl="1" algn="just"/>
            <a:r>
              <a:rPr lang="zh-TW" altLang="en-US" sz="2000" dirty="0"/>
              <a:t>被動方式：只將異常事件記錄下來，供日後稽核分析使用</a:t>
            </a:r>
          </a:p>
          <a:p>
            <a:pPr lvl="1" algn="just"/>
            <a:r>
              <a:rPr lang="zh-TW" altLang="en-US" sz="2000" dirty="0"/>
              <a:t>主動方式：立即將攻擊事件或攻擊來源進行封鎖</a:t>
            </a:r>
          </a:p>
          <a:p>
            <a:pPr algn="just"/>
            <a:r>
              <a:rPr lang="zh-TW" altLang="en-US" sz="2400" dirty="0"/>
              <a:t>部署方式</a:t>
            </a:r>
          </a:p>
          <a:p>
            <a:pPr lvl="1" algn="just"/>
            <a:r>
              <a:rPr lang="zh-TW" altLang="en-US" sz="2000" dirty="0"/>
              <a:t>監聽模式：不影響網路部署，但防禦效果較差</a:t>
            </a:r>
          </a:p>
          <a:p>
            <a:pPr lvl="1" algn="just"/>
            <a:r>
              <a:rPr lang="en-US" altLang="zh-TW" sz="2000" dirty="0"/>
              <a:t>Bridge</a:t>
            </a:r>
            <a:r>
              <a:rPr lang="zh-TW" altLang="en-US" sz="2000" dirty="0"/>
              <a:t>模式：防禦能力較強</a:t>
            </a:r>
          </a:p>
          <a:p>
            <a:pPr algn="just"/>
            <a:r>
              <a:rPr lang="zh-TW" altLang="en-US" sz="2400" dirty="0"/>
              <a:t>部署位置</a:t>
            </a:r>
            <a:endParaRPr lang="en-US" altLang="zh-TW" sz="2400" dirty="0"/>
          </a:p>
          <a:p>
            <a:pPr lvl="1" algn="just"/>
            <a:r>
              <a:rPr lang="zh-TW" altLang="en-US" sz="2000" dirty="0"/>
              <a:t>建議為</a:t>
            </a:r>
            <a:r>
              <a:rPr lang="en-US" altLang="zh-TW" sz="2000" dirty="0"/>
              <a:t>DMZ</a:t>
            </a:r>
            <a:r>
              <a:rPr lang="zh-TW" altLang="en-US" sz="2000" dirty="0"/>
              <a:t>區與內部網路進出口</a:t>
            </a:r>
          </a:p>
        </p:txBody>
      </p:sp>
      <p:grpSp>
        <p:nvGrpSpPr>
          <p:cNvPr id="214021" name="Group 4"/>
          <p:cNvGrpSpPr>
            <a:grpSpLocks/>
          </p:cNvGrpSpPr>
          <p:nvPr/>
        </p:nvGrpSpPr>
        <p:grpSpPr bwMode="auto">
          <a:xfrm>
            <a:off x="5940152" y="2199804"/>
            <a:ext cx="2881313" cy="3173412"/>
            <a:chOff x="3742" y="1568"/>
            <a:chExt cx="1815" cy="1999"/>
          </a:xfrm>
        </p:grpSpPr>
        <p:sp>
          <p:nvSpPr>
            <p:cNvPr id="214022" name="Rectangle 5"/>
            <p:cNvSpPr>
              <a:spLocks noChangeArrowheads="1"/>
            </p:cNvSpPr>
            <p:nvPr/>
          </p:nvSpPr>
          <p:spPr bwMode="auto">
            <a:xfrm>
              <a:off x="3924" y="2205"/>
              <a:ext cx="545" cy="27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dirty="0">
                  <a:latin typeface="+mn-ea"/>
                  <a:ea typeface="+mn-ea"/>
                </a:rPr>
                <a:t>防火牆</a:t>
              </a:r>
            </a:p>
          </p:txBody>
        </p:sp>
        <p:pic>
          <p:nvPicPr>
            <p:cNvPr id="214023"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 y="1568"/>
              <a:ext cx="86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2247" name="Text Box 7"/>
            <p:cNvSpPr txBox="1">
              <a:spLocks noChangeArrowheads="1"/>
            </p:cNvSpPr>
            <p:nvPr/>
          </p:nvSpPr>
          <p:spPr bwMode="auto">
            <a:xfrm>
              <a:off x="3876" y="1711"/>
              <a:ext cx="654"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dirty="0">
                  <a:latin typeface="+mn-ea"/>
                  <a:ea typeface="+mn-ea"/>
                </a:rPr>
                <a:t>INTERNET</a:t>
              </a:r>
            </a:p>
          </p:txBody>
        </p:sp>
        <p:sp>
          <p:nvSpPr>
            <p:cNvPr id="214025" name="Line 8"/>
            <p:cNvSpPr>
              <a:spLocks noChangeShapeType="1"/>
            </p:cNvSpPr>
            <p:nvPr/>
          </p:nvSpPr>
          <p:spPr bwMode="auto">
            <a:xfrm>
              <a:off x="4196" y="2024"/>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14026" name="Oval 9"/>
            <p:cNvSpPr>
              <a:spLocks noChangeArrowheads="1"/>
            </p:cNvSpPr>
            <p:nvPr/>
          </p:nvSpPr>
          <p:spPr bwMode="auto">
            <a:xfrm>
              <a:off x="3742" y="2659"/>
              <a:ext cx="907" cy="908"/>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600" b="0" i="0" dirty="0">
                  <a:latin typeface="+mn-ea"/>
                  <a:ea typeface="+mn-ea"/>
                </a:rPr>
                <a:t>內部網路</a:t>
              </a:r>
            </a:p>
          </p:txBody>
        </p:sp>
        <p:sp>
          <p:nvSpPr>
            <p:cNvPr id="214027" name="Line 10"/>
            <p:cNvSpPr>
              <a:spLocks noChangeShapeType="1"/>
            </p:cNvSpPr>
            <p:nvPr/>
          </p:nvSpPr>
          <p:spPr bwMode="auto">
            <a:xfrm>
              <a:off x="4196" y="2478"/>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14028" name="Oval 11"/>
            <p:cNvSpPr>
              <a:spLocks noChangeArrowheads="1"/>
            </p:cNvSpPr>
            <p:nvPr/>
          </p:nvSpPr>
          <p:spPr bwMode="auto">
            <a:xfrm>
              <a:off x="4650" y="2115"/>
              <a:ext cx="907" cy="454"/>
            </a:xfrm>
            <a:prstGeom prst="ellipse">
              <a:avLst/>
            </a:prstGeom>
            <a:solidFill>
              <a:srgbClr val="FFFF99"/>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b="0" i="0" dirty="0">
                  <a:latin typeface="+mn-ea"/>
                  <a:ea typeface="+mn-ea"/>
                </a:rPr>
                <a:t>DMZ</a:t>
              </a:r>
              <a:r>
                <a:rPr lang="zh-TW" altLang="en-US" sz="1600" b="0" i="0" dirty="0">
                  <a:latin typeface="+mn-ea"/>
                  <a:ea typeface="+mn-ea"/>
                </a:rPr>
                <a:t>網路</a:t>
              </a:r>
            </a:p>
          </p:txBody>
        </p:sp>
        <p:sp>
          <p:nvSpPr>
            <p:cNvPr id="214029" name="Line 12"/>
            <p:cNvSpPr>
              <a:spLocks noChangeShapeType="1"/>
            </p:cNvSpPr>
            <p:nvPr/>
          </p:nvSpPr>
          <p:spPr bwMode="auto">
            <a:xfrm>
              <a:off x="4468" y="2341"/>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14030" name="Rectangle 13"/>
            <p:cNvSpPr>
              <a:spLocks noChangeArrowheads="1"/>
            </p:cNvSpPr>
            <p:nvPr/>
          </p:nvSpPr>
          <p:spPr bwMode="auto">
            <a:xfrm>
              <a:off x="4377" y="2568"/>
              <a:ext cx="545" cy="272"/>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600" b="0" i="0" dirty="0">
                  <a:latin typeface="+mn-ea"/>
                  <a:ea typeface="+mn-ea"/>
                </a:rPr>
                <a:t>IDS/IPS</a:t>
              </a:r>
            </a:p>
          </p:txBody>
        </p:sp>
        <p:sp>
          <p:nvSpPr>
            <p:cNvPr id="214031" name="Line 14"/>
            <p:cNvSpPr>
              <a:spLocks noChangeShapeType="1"/>
            </p:cNvSpPr>
            <p:nvPr/>
          </p:nvSpPr>
          <p:spPr bwMode="auto">
            <a:xfrm flipV="1">
              <a:off x="4604" y="2341"/>
              <a:ext cx="0" cy="227"/>
            </a:xfrm>
            <a:prstGeom prst="line">
              <a:avLst/>
            </a:prstGeom>
            <a:noFill/>
            <a:ln w="28575">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sp>
          <p:nvSpPr>
            <p:cNvPr id="214032" name="Line 15"/>
            <p:cNvSpPr>
              <a:spLocks noChangeShapeType="1"/>
            </p:cNvSpPr>
            <p:nvPr/>
          </p:nvSpPr>
          <p:spPr bwMode="auto">
            <a:xfrm flipH="1" flipV="1">
              <a:off x="4195" y="2614"/>
              <a:ext cx="182" cy="0"/>
            </a:xfrm>
            <a:prstGeom prst="line">
              <a:avLst/>
            </a:prstGeom>
            <a:noFill/>
            <a:ln w="28575">
              <a:solidFill>
                <a:schemeClr val="tx1"/>
              </a:solidFill>
              <a:prstDash val="sysDot"/>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latin typeface="+mn-ea"/>
                <a:ea typeface="+mn-ea"/>
              </a:endParaRPr>
            </a:p>
          </p:txBody>
        </p:sp>
      </p:grpSp>
    </p:spTree>
    <p:extLst>
      <p:ext uri="{BB962C8B-B14F-4D97-AF65-F5344CB8AC3E}">
        <p14:creationId xmlns:p14="http://schemas.microsoft.com/office/powerpoint/2010/main" val="4220101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a:xfrm>
            <a:off x="1115616" y="117028"/>
            <a:ext cx="7458831" cy="935708"/>
          </a:xfrm>
        </p:spPr>
        <p:txBody>
          <a:bodyPr/>
          <a:lstStyle/>
          <a:p>
            <a:r>
              <a:rPr lang="zh-TW" altLang="en-US"/>
              <a:t>入侵偵測與防禦系統</a:t>
            </a:r>
            <a:r>
              <a:rPr lang="en-US" altLang="zh-TW"/>
              <a:t>(3/3)</a:t>
            </a:r>
            <a:endParaRPr lang="zh-TW" altLang="en-US"/>
          </a:p>
        </p:txBody>
      </p:sp>
      <p:sp>
        <p:nvSpPr>
          <p:cNvPr id="216068" name="Rectangle 3"/>
          <p:cNvSpPr>
            <a:spLocks noGrp="1" noChangeArrowheads="1"/>
          </p:cNvSpPr>
          <p:nvPr>
            <p:ph type="body" idx="1"/>
          </p:nvPr>
        </p:nvSpPr>
        <p:spPr>
          <a:xfrm>
            <a:off x="611559" y="1052736"/>
            <a:ext cx="8071271" cy="5229320"/>
          </a:xfrm>
        </p:spPr>
        <p:txBody>
          <a:bodyPr/>
          <a:lstStyle/>
          <a:p>
            <a:pPr algn="just"/>
            <a:r>
              <a:rPr lang="zh-TW" altLang="en-US" dirty="0"/>
              <a:t>選購考量</a:t>
            </a:r>
            <a:endParaRPr lang="en-US" altLang="zh-TW" dirty="0"/>
          </a:p>
          <a:p>
            <a:pPr lvl="1" algn="just"/>
            <a:r>
              <a:rPr lang="zh-TW" altLang="en-US" dirty="0"/>
              <a:t>精準之特徵碼資料庫</a:t>
            </a:r>
            <a:endParaRPr lang="en-US" altLang="zh-TW" dirty="0"/>
          </a:p>
          <a:p>
            <a:pPr lvl="2" algn="just"/>
            <a:r>
              <a:rPr lang="zh-TW" altLang="en-US" dirty="0"/>
              <a:t>具有針對軟體弱點防護能力而非僅有針對特定攻擊撰寫之特徵碼</a:t>
            </a:r>
          </a:p>
          <a:p>
            <a:pPr lvl="2" algn="just"/>
            <a:r>
              <a:rPr lang="zh-TW" altLang="en-US" dirty="0"/>
              <a:t>預設特徵碼不會產生許多誤判與漏判</a:t>
            </a:r>
          </a:p>
          <a:p>
            <a:pPr lvl="1" algn="just"/>
            <a:r>
              <a:rPr lang="zh-TW" altLang="en-US" dirty="0"/>
              <a:t>效能經過實測</a:t>
            </a:r>
          </a:p>
          <a:p>
            <a:pPr lvl="1" algn="just"/>
            <a:r>
              <a:rPr lang="zh-TW" altLang="en-US" dirty="0"/>
              <a:t>針對</a:t>
            </a:r>
            <a:r>
              <a:rPr lang="en-US" altLang="zh-TW" dirty="0"/>
              <a:t>DoS/DDoS</a:t>
            </a:r>
            <a:r>
              <a:rPr lang="zh-TW" altLang="en-US" dirty="0"/>
              <a:t>攻擊能分辨合法封包與攻擊封包之差異</a:t>
            </a:r>
          </a:p>
          <a:p>
            <a:pPr lvl="1" algn="just"/>
            <a:r>
              <a:rPr lang="zh-TW" altLang="en-US" dirty="0"/>
              <a:t>完整且彈性之報表系統、中央管理機制及對</a:t>
            </a:r>
            <a:r>
              <a:rPr lang="en-US" altLang="zh-TW" dirty="0"/>
              <a:t>IM</a:t>
            </a:r>
            <a:r>
              <a:rPr lang="zh-TW" altLang="en-US" dirty="0"/>
              <a:t>與</a:t>
            </a:r>
            <a:r>
              <a:rPr lang="en-US" altLang="zh-TW" dirty="0"/>
              <a:t>P2P</a:t>
            </a:r>
            <a:r>
              <a:rPr lang="zh-TW" altLang="en-US" dirty="0"/>
              <a:t>之管理能力</a:t>
            </a:r>
          </a:p>
          <a:p>
            <a:pPr lvl="1" algn="just"/>
            <a:endParaRPr lang="zh-TW" altLang="en-US" dirty="0"/>
          </a:p>
        </p:txBody>
      </p:sp>
    </p:spTree>
    <p:extLst>
      <p:ext uri="{BB962C8B-B14F-4D97-AF65-F5344CB8AC3E}">
        <p14:creationId xmlns:p14="http://schemas.microsoft.com/office/powerpoint/2010/main" val="1045261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quarter" idx="11"/>
          </p:nvPr>
        </p:nvSpPr>
        <p:spPr>
          <a:xfrm>
            <a:off x="899592" y="1268760"/>
            <a:ext cx="8172400" cy="5472608"/>
          </a:xfrm>
        </p:spPr>
        <p:txBody>
          <a:bodyPr/>
          <a:lstStyle/>
          <a:p>
            <a:pPr lvl="0">
              <a:lnSpc>
                <a:spcPct val="100000"/>
              </a:lnSpc>
            </a:pPr>
            <a:r>
              <a:rPr lang="zh-TW" altLang="zh-TW" sz="2800" dirty="0"/>
              <a:t>委託關係</a:t>
            </a:r>
            <a:r>
              <a:rPr lang="zh-TW" altLang="zh-TW" sz="2800" dirty="0">
                <a:solidFill>
                  <a:srgbClr val="FF0000"/>
                </a:solidFill>
              </a:rPr>
              <a:t>終止或解除</a:t>
            </a:r>
            <a:r>
              <a:rPr lang="zh-TW" altLang="zh-TW" sz="2800" dirty="0"/>
              <a:t>時，應確認委外廠商</a:t>
            </a:r>
            <a:r>
              <a:rPr lang="zh-TW" altLang="zh-TW" sz="2800" dirty="0">
                <a:solidFill>
                  <a:srgbClr val="FF0000"/>
                </a:solidFill>
              </a:rPr>
              <a:t>返還、移交、刪除或銷毀履行委託契約而持有之資料</a:t>
            </a:r>
            <a:r>
              <a:rPr lang="en-US" altLang="zh-TW" sz="2800" dirty="0"/>
              <a:t>(</a:t>
            </a:r>
            <a:r>
              <a:rPr lang="zh-TW" altLang="en-US" sz="2800" dirty="0"/>
              <a:t>含委外廠商交付複委託之資料</a:t>
            </a:r>
            <a:r>
              <a:rPr lang="en-US" altLang="zh-TW" sz="2800" dirty="0"/>
              <a:t>)</a:t>
            </a:r>
          </a:p>
          <a:p>
            <a:pPr lvl="0">
              <a:lnSpc>
                <a:spcPct val="100000"/>
              </a:lnSpc>
            </a:pPr>
            <a:r>
              <a:rPr lang="zh-TW" altLang="en-US" sz="2800" dirty="0"/>
              <a:t>委外廠商應</a:t>
            </a:r>
            <a:r>
              <a:rPr lang="zh-TW" altLang="en-US" sz="2800" dirty="0">
                <a:solidFill>
                  <a:srgbClr val="FF0000"/>
                </a:solidFill>
              </a:rPr>
              <a:t>採取資通安全相關維護措施</a:t>
            </a:r>
            <a:endParaRPr lang="zh-TW" altLang="zh-TW" sz="2800" dirty="0">
              <a:solidFill>
                <a:srgbClr val="FF0000"/>
              </a:solidFill>
            </a:endParaRPr>
          </a:p>
          <a:p>
            <a:pPr lvl="0">
              <a:lnSpc>
                <a:spcPct val="100000"/>
              </a:lnSpc>
            </a:pPr>
            <a:r>
              <a:rPr lang="zh-TW" altLang="zh-TW" sz="2800" dirty="0"/>
              <a:t>委託機關應</a:t>
            </a:r>
            <a:r>
              <a:rPr lang="zh-TW" altLang="zh-TW" sz="2800" dirty="0">
                <a:solidFill>
                  <a:srgbClr val="FF0000"/>
                </a:solidFill>
              </a:rPr>
              <a:t>定期或於知悉委外廠商發生可能影響受託業務之資安事件時</a:t>
            </a:r>
            <a:r>
              <a:rPr lang="zh-TW" altLang="zh-TW" sz="2800" dirty="0"/>
              <a:t>，以</a:t>
            </a:r>
            <a:r>
              <a:rPr lang="zh-TW" altLang="zh-TW" sz="2800" dirty="0">
                <a:solidFill>
                  <a:srgbClr val="FF0000"/>
                </a:solidFill>
              </a:rPr>
              <a:t>稽核</a:t>
            </a:r>
            <a:r>
              <a:rPr lang="zh-TW" altLang="zh-TW" sz="2800" dirty="0"/>
              <a:t>或</a:t>
            </a:r>
            <a:r>
              <a:rPr lang="zh-TW" altLang="zh-TW" sz="2800" dirty="0">
                <a:solidFill>
                  <a:srgbClr val="FF0000"/>
                </a:solidFill>
              </a:rPr>
              <a:t>其他適當方式</a:t>
            </a:r>
            <a:r>
              <a:rPr lang="zh-TW" altLang="zh-TW" sz="2800" dirty="0"/>
              <a:t>確認受託業務之執行情形</a:t>
            </a:r>
            <a:endParaRPr lang="en-US" altLang="zh-TW" sz="2800" dirty="0"/>
          </a:p>
          <a:p>
            <a:pPr lvl="0">
              <a:lnSpc>
                <a:spcPct val="100000"/>
              </a:lnSpc>
            </a:pPr>
            <a:r>
              <a:rPr lang="zh-TW" altLang="en-US" sz="2800" dirty="0"/>
              <a:t>限制使用</a:t>
            </a:r>
            <a:r>
              <a:rPr lang="zh-TW" altLang="en-US" sz="2800" dirty="0">
                <a:solidFill>
                  <a:srgbClr val="FF0000"/>
                </a:solidFill>
              </a:rPr>
              <a:t>危害國家資通安全產品</a:t>
            </a:r>
            <a:endParaRPr lang="zh-TW" altLang="zh-TW" sz="2800" dirty="0">
              <a:solidFill>
                <a:srgbClr val="FF0000"/>
              </a:solidFill>
            </a:endParaRPr>
          </a:p>
          <a:p>
            <a:pPr lvl="0">
              <a:lnSpc>
                <a:spcPct val="100000"/>
              </a:lnSpc>
            </a:pPr>
            <a:endParaRPr lang="en-US" altLang="zh-TW" sz="2800" dirty="0"/>
          </a:p>
          <a:p>
            <a:pPr lvl="0">
              <a:lnSpc>
                <a:spcPct val="100000"/>
              </a:lnSpc>
            </a:pPr>
            <a:endParaRPr lang="zh-TW" altLang="zh-TW" sz="2800" dirty="0"/>
          </a:p>
        </p:txBody>
      </p:sp>
      <p:sp>
        <p:nvSpPr>
          <p:cNvPr id="62466" name="Rectangle 6"/>
          <p:cNvSpPr>
            <a:spLocks noGrp="1" noChangeArrowheads="1"/>
          </p:cNvSpPr>
          <p:nvPr>
            <p:ph type="title"/>
          </p:nvPr>
        </p:nvSpPr>
        <p:spPr/>
        <p:txBody>
          <a:bodyPr/>
          <a:lstStyle/>
          <a:p>
            <a:r>
              <a:rPr lang="zh-TW" altLang="en-US" dirty="0"/>
              <a:t>政府資訊</a:t>
            </a:r>
            <a:r>
              <a:rPr lang="zh-CN" altLang="en-US" dirty="0"/>
              <a:t>委外</a:t>
            </a:r>
            <a:r>
              <a:rPr lang="zh-TW" altLang="en-US" dirty="0"/>
              <a:t>原則</a:t>
            </a:r>
            <a:r>
              <a:rPr lang="en-US" altLang="zh-TW" dirty="0"/>
              <a:t>(3/3)</a:t>
            </a:r>
          </a:p>
        </p:txBody>
      </p:sp>
    </p:spTree>
    <p:extLst>
      <p:ext uri="{BB962C8B-B14F-4D97-AF65-F5344CB8AC3E}">
        <p14:creationId xmlns:p14="http://schemas.microsoft.com/office/powerpoint/2010/main" val="9284794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2"/>
          <p:cNvSpPr>
            <a:spLocks noGrp="1" noChangeArrowheads="1"/>
          </p:cNvSpPr>
          <p:nvPr>
            <p:ph type="title"/>
          </p:nvPr>
        </p:nvSpPr>
        <p:spPr>
          <a:xfrm>
            <a:off x="1115616" y="117028"/>
            <a:ext cx="7458831" cy="935708"/>
          </a:xfrm>
        </p:spPr>
        <p:txBody>
          <a:bodyPr/>
          <a:lstStyle/>
          <a:p>
            <a:r>
              <a:rPr lang="zh-TW" altLang="en-US" dirty="0"/>
              <a:t>虛擬私有網路</a:t>
            </a:r>
            <a:r>
              <a:rPr lang="en-US" altLang="zh-TW" dirty="0"/>
              <a:t>(1/3)</a:t>
            </a:r>
          </a:p>
        </p:txBody>
      </p:sp>
      <p:sp>
        <p:nvSpPr>
          <p:cNvPr id="218116" name="Rectangle 3"/>
          <p:cNvSpPr>
            <a:spLocks noGrp="1" noChangeArrowheads="1"/>
          </p:cNvSpPr>
          <p:nvPr>
            <p:ph type="body" idx="1"/>
          </p:nvPr>
        </p:nvSpPr>
        <p:spPr>
          <a:xfrm>
            <a:off x="611560" y="1052736"/>
            <a:ext cx="8071271" cy="5229320"/>
          </a:xfrm>
        </p:spPr>
        <p:txBody>
          <a:bodyPr/>
          <a:lstStyle/>
          <a:p>
            <a:pPr algn="just"/>
            <a:r>
              <a:rPr lang="zh-TW" altLang="en-US" dirty="0"/>
              <a:t>用途</a:t>
            </a:r>
          </a:p>
          <a:p>
            <a:pPr lvl="1"/>
            <a:r>
              <a:rPr lang="zh-TW" altLang="en-US" sz="2400" dirty="0"/>
              <a:t>在公開的網路上建立虛擬的私有通道</a:t>
            </a:r>
            <a:endParaRPr lang="en-US" altLang="zh-TW" sz="2400" dirty="0"/>
          </a:p>
          <a:p>
            <a:pPr lvl="1"/>
            <a:r>
              <a:rPr lang="zh-TW" altLang="en-US" sz="2400" dirty="0"/>
              <a:t>保護通訊資料</a:t>
            </a:r>
            <a:r>
              <a:rPr lang="zh-TW" altLang="en-US" dirty="0"/>
              <a:t>的機密性與完整性</a:t>
            </a:r>
            <a:endParaRPr lang="zh-TW" altLang="en-US" sz="2400" dirty="0"/>
          </a:p>
          <a:p>
            <a:r>
              <a:rPr lang="en-US" altLang="zh-TW" sz="2600" dirty="0"/>
              <a:t>VPN</a:t>
            </a:r>
            <a:r>
              <a:rPr lang="zh-TW" altLang="en-US" dirty="0"/>
              <a:t>類型</a:t>
            </a:r>
          </a:p>
          <a:p>
            <a:pPr lvl="1"/>
            <a:r>
              <a:rPr lang="zh-TW" altLang="en-US" sz="2400" dirty="0"/>
              <a:t>遠端使用者存取</a:t>
            </a:r>
            <a:r>
              <a:rPr lang="en-US" altLang="zh-TW" sz="2200" dirty="0"/>
              <a:t>VPN</a:t>
            </a:r>
            <a:r>
              <a:rPr lang="zh-TW" altLang="en-US" sz="2400" dirty="0"/>
              <a:t>：外勤人員透過網際網路與內部網路建立安全通道</a:t>
            </a:r>
          </a:p>
        </p:txBody>
      </p:sp>
      <p:grpSp>
        <p:nvGrpSpPr>
          <p:cNvPr id="218117" name="Group 4"/>
          <p:cNvGrpSpPr>
            <a:grpSpLocks/>
          </p:cNvGrpSpPr>
          <p:nvPr/>
        </p:nvGrpSpPr>
        <p:grpSpPr bwMode="auto">
          <a:xfrm>
            <a:off x="2339752" y="4865662"/>
            <a:ext cx="4832350" cy="1587674"/>
            <a:chOff x="1111" y="3158"/>
            <a:chExt cx="3044" cy="972"/>
          </a:xfrm>
        </p:grpSpPr>
        <p:pic>
          <p:nvPicPr>
            <p:cNvPr id="2181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3521"/>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8119" name="Picture 4" descr="Cloud_rw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 y="3339"/>
              <a:ext cx="13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4295" name="Text Box 7"/>
            <p:cNvSpPr txBox="1">
              <a:spLocks noChangeArrowheads="1"/>
            </p:cNvSpPr>
            <p:nvPr/>
          </p:nvSpPr>
          <p:spPr bwMode="auto">
            <a:xfrm>
              <a:off x="2776" y="3657"/>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a:t>INTERNET</a:t>
              </a:r>
            </a:p>
          </p:txBody>
        </p:sp>
        <p:sp>
          <p:nvSpPr>
            <p:cNvPr id="218121" name="Line 8"/>
            <p:cNvSpPr>
              <a:spLocks noChangeShapeType="1"/>
            </p:cNvSpPr>
            <p:nvPr/>
          </p:nvSpPr>
          <p:spPr bwMode="auto">
            <a:xfrm>
              <a:off x="2245" y="3702"/>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18122" name="Oval 9"/>
            <p:cNvSpPr>
              <a:spLocks noChangeArrowheads="1"/>
            </p:cNvSpPr>
            <p:nvPr/>
          </p:nvSpPr>
          <p:spPr bwMode="auto">
            <a:xfrm>
              <a:off x="1156" y="3339"/>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Site</a:t>
              </a:r>
            </a:p>
          </p:txBody>
        </p:sp>
        <p:sp>
          <p:nvSpPr>
            <p:cNvPr id="218123" name="Line 10"/>
            <p:cNvSpPr>
              <a:spLocks noChangeShapeType="1"/>
            </p:cNvSpPr>
            <p:nvPr/>
          </p:nvSpPr>
          <p:spPr bwMode="auto">
            <a:xfrm>
              <a:off x="1882" y="3702"/>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pic>
          <p:nvPicPr>
            <p:cNvPr id="21812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 y="3293"/>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8125" name="Picture 12"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329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26" name="Picture 13"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 y="3475"/>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27" name="Picture 14"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388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28" name="Picture 15" descr="computer-46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8" y="3158"/>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4304" name="Text Box 16"/>
            <p:cNvSpPr txBox="1">
              <a:spLocks noChangeArrowheads="1"/>
            </p:cNvSpPr>
            <p:nvPr/>
          </p:nvSpPr>
          <p:spPr bwMode="auto">
            <a:xfrm>
              <a:off x="3672" y="3158"/>
              <a:ext cx="483" cy="326"/>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a:t>Remote</a:t>
              </a:r>
            </a:p>
            <a:p>
              <a:pPr algn="ctr" eaLnBrk="1" hangingPunct="1">
                <a:defRPr/>
              </a:pPr>
              <a:r>
                <a:rPr lang="en-US" altLang="zh-TW" sz="1400"/>
                <a:t>User</a:t>
              </a:r>
            </a:p>
          </p:txBody>
        </p:sp>
        <p:sp>
          <p:nvSpPr>
            <p:cNvPr id="218130" name="Freeform 17"/>
            <p:cNvSpPr>
              <a:spLocks/>
            </p:cNvSpPr>
            <p:nvPr/>
          </p:nvSpPr>
          <p:spPr bwMode="auto">
            <a:xfrm>
              <a:off x="2245" y="3475"/>
              <a:ext cx="1179" cy="182"/>
            </a:xfrm>
            <a:custGeom>
              <a:avLst/>
              <a:gdLst>
                <a:gd name="T0" fmla="*/ 1179 w 1179"/>
                <a:gd name="T1" fmla="*/ 0 h 182"/>
                <a:gd name="T2" fmla="*/ 907 w 1179"/>
                <a:gd name="T3" fmla="*/ 137 h 182"/>
                <a:gd name="T4" fmla="*/ 0 w 1179"/>
                <a:gd name="T5" fmla="*/ 182 h 182"/>
                <a:gd name="T6" fmla="*/ 0 60000 65536"/>
                <a:gd name="T7" fmla="*/ 0 60000 65536"/>
                <a:gd name="T8" fmla="*/ 0 60000 65536"/>
              </a:gdLst>
              <a:ahLst/>
              <a:cxnLst>
                <a:cxn ang="T6">
                  <a:pos x="T0" y="T1"/>
                </a:cxn>
                <a:cxn ang="T7">
                  <a:pos x="T2" y="T3"/>
                </a:cxn>
                <a:cxn ang="T8">
                  <a:pos x="T4" y="T5"/>
                </a:cxn>
              </a:cxnLst>
              <a:rect l="0" t="0" r="r" b="b"/>
              <a:pathLst>
                <a:path w="1179" h="182">
                  <a:moveTo>
                    <a:pt x="1179" y="0"/>
                  </a:moveTo>
                  <a:cubicBezTo>
                    <a:pt x="1141" y="53"/>
                    <a:pt x="1103" y="107"/>
                    <a:pt x="907" y="137"/>
                  </a:cubicBezTo>
                  <a:cubicBezTo>
                    <a:pt x="711" y="167"/>
                    <a:pt x="355" y="174"/>
                    <a:pt x="0" y="182"/>
                  </a:cubicBezTo>
                </a:path>
              </a:pathLst>
            </a:custGeom>
            <a:noFill/>
            <a:ln w="101600" cap="flat" cmpd="sng">
              <a:solidFill>
                <a:srgbClr val="FFCC00"/>
              </a:solidFill>
              <a:prstDash val="solid"/>
              <a:round/>
              <a:headEnd/>
              <a:tailEn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997A00">
                        <a:alpha val="50000"/>
                      </a:srgbClr>
                    </a:outerShdw>
                  </a:effectLst>
                </a14:hiddenEffects>
              </a:ext>
            </a:extLst>
          </p:spPr>
          <p:txBody>
            <a:bodyPr anchor="ctr"/>
            <a:lstStyle/>
            <a:p>
              <a:endParaRPr lang="zh-TW" altLang="en-US"/>
            </a:p>
          </p:txBody>
        </p:sp>
        <p:sp>
          <p:nvSpPr>
            <p:cNvPr id="1164306" name="Text Box 18"/>
            <p:cNvSpPr txBox="1">
              <a:spLocks noChangeArrowheads="1"/>
            </p:cNvSpPr>
            <p:nvPr/>
          </p:nvSpPr>
          <p:spPr bwMode="auto">
            <a:xfrm>
              <a:off x="2517" y="3521"/>
              <a:ext cx="347"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dirty="0"/>
                <a:t>VPN</a:t>
              </a:r>
            </a:p>
          </p:txBody>
        </p:sp>
      </p:grpSp>
    </p:spTree>
    <p:extLst>
      <p:ext uri="{BB962C8B-B14F-4D97-AF65-F5344CB8AC3E}">
        <p14:creationId xmlns:p14="http://schemas.microsoft.com/office/powerpoint/2010/main" val="1238743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2"/>
          <p:cNvSpPr>
            <a:spLocks noGrp="1" noChangeArrowheads="1"/>
          </p:cNvSpPr>
          <p:nvPr>
            <p:ph type="title"/>
          </p:nvPr>
        </p:nvSpPr>
        <p:spPr>
          <a:xfrm>
            <a:off x="1115616" y="117028"/>
            <a:ext cx="7458831" cy="935708"/>
          </a:xfrm>
        </p:spPr>
        <p:txBody>
          <a:bodyPr/>
          <a:lstStyle/>
          <a:p>
            <a:r>
              <a:rPr lang="zh-TW" altLang="en-US" dirty="0"/>
              <a:t>虛擬私有網路</a:t>
            </a:r>
            <a:r>
              <a:rPr lang="en-US" altLang="zh-TW" dirty="0"/>
              <a:t>(2/3)</a:t>
            </a:r>
            <a:endParaRPr lang="zh-TW" altLang="en-US" dirty="0"/>
          </a:p>
        </p:txBody>
      </p:sp>
      <p:sp>
        <p:nvSpPr>
          <p:cNvPr id="220164" name="Rectangle 3"/>
          <p:cNvSpPr>
            <a:spLocks noGrp="1" noChangeArrowheads="1"/>
          </p:cNvSpPr>
          <p:nvPr>
            <p:ph type="body" idx="1"/>
          </p:nvPr>
        </p:nvSpPr>
        <p:spPr>
          <a:xfrm>
            <a:off x="611559" y="1052736"/>
            <a:ext cx="8071271" cy="5229320"/>
          </a:xfrm>
        </p:spPr>
        <p:txBody>
          <a:bodyPr/>
          <a:lstStyle/>
          <a:p>
            <a:pPr lvl="1" algn="just"/>
            <a:r>
              <a:rPr lang="en-US" altLang="zh-TW" sz="2200" dirty="0"/>
              <a:t>Site-to-Site VPN</a:t>
            </a:r>
            <a:r>
              <a:rPr lang="zh-TW" altLang="en-US" sz="2400" dirty="0"/>
              <a:t>：總部與分點之內部網路透過網際網路建立安全通道</a:t>
            </a:r>
          </a:p>
          <a:p>
            <a:pPr lvl="1" algn="just"/>
            <a:endParaRPr lang="zh-TW" altLang="en-US" sz="2400" dirty="0"/>
          </a:p>
          <a:p>
            <a:pPr lvl="1" algn="just"/>
            <a:endParaRPr lang="zh-TW" altLang="en-US" sz="2400" dirty="0"/>
          </a:p>
          <a:p>
            <a:pPr lvl="1" algn="just"/>
            <a:endParaRPr lang="zh-TW" altLang="en-US" sz="2200" dirty="0"/>
          </a:p>
          <a:p>
            <a:pPr lvl="1" algn="just"/>
            <a:r>
              <a:rPr lang="en-US" altLang="zh-TW" sz="2200" dirty="0"/>
              <a:t>Extranet VPN</a:t>
            </a:r>
            <a:r>
              <a:rPr lang="zh-TW" altLang="en-US" sz="2400" dirty="0"/>
              <a:t>：與合作夥伴間透過網際網路建立安全通道</a:t>
            </a:r>
            <a:r>
              <a:rPr lang="en-US" altLang="zh-TW" sz="2400" dirty="0"/>
              <a:t>(</a:t>
            </a:r>
            <a:r>
              <a:rPr lang="zh-TW" altLang="en-US" sz="2400" dirty="0"/>
              <a:t>注意存取權限的控管</a:t>
            </a:r>
            <a:r>
              <a:rPr lang="en-US" altLang="zh-TW" sz="2400" dirty="0"/>
              <a:t>)</a:t>
            </a:r>
          </a:p>
          <a:p>
            <a:pPr algn="just"/>
            <a:endParaRPr lang="zh-TW" altLang="en-US" dirty="0"/>
          </a:p>
        </p:txBody>
      </p:sp>
      <p:grpSp>
        <p:nvGrpSpPr>
          <p:cNvPr id="220165" name="Group 4"/>
          <p:cNvGrpSpPr>
            <a:grpSpLocks/>
          </p:cNvGrpSpPr>
          <p:nvPr/>
        </p:nvGrpSpPr>
        <p:grpSpPr bwMode="auto">
          <a:xfrm>
            <a:off x="1692275" y="1988840"/>
            <a:ext cx="5688013" cy="1295400"/>
            <a:chOff x="1111" y="3249"/>
            <a:chExt cx="3583" cy="816"/>
          </a:xfrm>
        </p:grpSpPr>
        <p:pic>
          <p:nvPicPr>
            <p:cNvPr id="2202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3521"/>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2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3521"/>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203" name="Picture 4" descr="Cloud_rw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3473"/>
              <a:ext cx="86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5320" name="Text Box 8"/>
            <p:cNvSpPr txBox="1">
              <a:spLocks noChangeArrowheads="1"/>
            </p:cNvSpPr>
            <p:nvPr/>
          </p:nvSpPr>
          <p:spPr bwMode="auto">
            <a:xfrm>
              <a:off x="2588" y="3465"/>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dirty="0"/>
                <a:t>INTERNET</a:t>
              </a:r>
            </a:p>
          </p:txBody>
        </p:sp>
        <p:sp>
          <p:nvSpPr>
            <p:cNvPr id="220205" name="Line 9"/>
            <p:cNvSpPr>
              <a:spLocks noChangeShapeType="1"/>
            </p:cNvSpPr>
            <p:nvPr/>
          </p:nvSpPr>
          <p:spPr bwMode="auto">
            <a:xfrm>
              <a:off x="2245" y="3702"/>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206" name="Oval 10"/>
            <p:cNvSpPr>
              <a:spLocks noChangeArrowheads="1"/>
            </p:cNvSpPr>
            <p:nvPr/>
          </p:nvSpPr>
          <p:spPr bwMode="auto">
            <a:xfrm>
              <a:off x="1156" y="3339"/>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Site</a:t>
              </a:r>
            </a:p>
          </p:txBody>
        </p:sp>
        <p:sp>
          <p:nvSpPr>
            <p:cNvPr id="220207" name="Line 11"/>
            <p:cNvSpPr>
              <a:spLocks noChangeShapeType="1"/>
            </p:cNvSpPr>
            <p:nvPr/>
          </p:nvSpPr>
          <p:spPr bwMode="auto">
            <a:xfrm>
              <a:off x="1882" y="3702"/>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208" name="Line 12"/>
            <p:cNvSpPr>
              <a:spLocks noChangeShapeType="1"/>
            </p:cNvSpPr>
            <p:nvPr/>
          </p:nvSpPr>
          <p:spPr bwMode="auto">
            <a:xfrm>
              <a:off x="3288" y="3702"/>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209" name="Oval 13"/>
            <p:cNvSpPr>
              <a:spLocks noChangeArrowheads="1"/>
            </p:cNvSpPr>
            <p:nvPr/>
          </p:nvSpPr>
          <p:spPr bwMode="auto">
            <a:xfrm>
              <a:off x="3878" y="3340"/>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Site</a:t>
              </a:r>
            </a:p>
          </p:txBody>
        </p:sp>
        <p:sp>
          <p:nvSpPr>
            <p:cNvPr id="220210" name="Line 14"/>
            <p:cNvSpPr>
              <a:spLocks noChangeShapeType="1"/>
            </p:cNvSpPr>
            <p:nvPr/>
          </p:nvSpPr>
          <p:spPr bwMode="auto">
            <a:xfrm>
              <a:off x="3696" y="3703"/>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pic>
          <p:nvPicPr>
            <p:cNvPr id="220211"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 y="3293"/>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212" name="Picture 16"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329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3" name="Picture 17"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 y="3475"/>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4" name="Picture 18"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388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5"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8" y="3249"/>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216" name="Picture 20"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3295"/>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7" name="Picture 21"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 y="388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8" name="Picture 22"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361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219" name="Picture 23"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794"/>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220" name="Rectangle 24"/>
            <p:cNvSpPr>
              <a:spLocks noChangeArrowheads="1"/>
            </p:cNvSpPr>
            <p:nvPr/>
          </p:nvSpPr>
          <p:spPr bwMode="auto">
            <a:xfrm>
              <a:off x="2216" y="3657"/>
              <a:ext cx="1315" cy="91"/>
            </a:xfrm>
            <a:prstGeom prst="rect">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a:t>VPN</a:t>
              </a:r>
            </a:p>
          </p:txBody>
        </p:sp>
      </p:grpSp>
      <p:grpSp>
        <p:nvGrpSpPr>
          <p:cNvPr id="220166" name="Group 60"/>
          <p:cNvGrpSpPr>
            <a:grpSpLocks/>
          </p:cNvGrpSpPr>
          <p:nvPr/>
        </p:nvGrpSpPr>
        <p:grpSpPr bwMode="auto">
          <a:xfrm>
            <a:off x="1692275" y="3933056"/>
            <a:ext cx="5688013" cy="2808287"/>
            <a:chOff x="1066" y="2387"/>
            <a:chExt cx="3583" cy="1769"/>
          </a:xfrm>
        </p:grpSpPr>
        <p:pic>
          <p:nvPicPr>
            <p:cNvPr id="22016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 y="3068"/>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68"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 y="2659"/>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69" name="Picture 4" descr="Cloud_rw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2931"/>
              <a:ext cx="1134"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5341" name="Text Box 29"/>
            <p:cNvSpPr txBox="1">
              <a:spLocks noChangeArrowheads="1"/>
            </p:cNvSpPr>
            <p:nvPr/>
          </p:nvSpPr>
          <p:spPr bwMode="auto">
            <a:xfrm>
              <a:off x="2543" y="3147"/>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a:t>INTERNET</a:t>
              </a:r>
            </a:p>
          </p:txBody>
        </p:sp>
        <p:sp>
          <p:nvSpPr>
            <p:cNvPr id="220171" name="Line 30"/>
            <p:cNvSpPr>
              <a:spLocks noChangeShapeType="1"/>
            </p:cNvSpPr>
            <p:nvPr/>
          </p:nvSpPr>
          <p:spPr bwMode="auto">
            <a:xfrm>
              <a:off x="2200" y="3249"/>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172" name="Oval 31"/>
            <p:cNvSpPr>
              <a:spLocks noChangeArrowheads="1"/>
            </p:cNvSpPr>
            <p:nvPr/>
          </p:nvSpPr>
          <p:spPr bwMode="auto">
            <a:xfrm>
              <a:off x="1111" y="2886"/>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Site</a:t>
              </a:r>
            </a:p>
          </p:txBody>
        </p:sp>
        <p:sp>
          <p:nvSpPr>
            <p:cNvPr id="220173" name="Line 32"/>
            <p:cNvSpPr>
              <a:spLocks noChangeShapeType="1"/>
            </p:cNvSpPr>
            <p:nvPr/>
          </p:nvSpPr>
          <p:spPr bwMode="auto">
            <a:xfrm>
              <a:off x="1837" y="3249"/>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174" name="Line 33"/>
            <p:cNvSpPr>
              <a:spLocks noChangeShapeType="1"/>
            </p:cNvSpPr>
            <p:nvPr/>
          </p:nvSpPr>
          <p:spPr bwMode="auto">
            <a:xfrm flipV="1">
              <a:off x="3288" y="2886"/>
              <a:ext cx="182"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175" name="Oval 34"/>
            <p:cNvSpPr>
              <a:spLocks noChangeArrowheads="1"/>
            </p:cNvSpPr>
            <p:nvPr/>
          </p:nvSpPr>
          <p:spPr bwMode="auto">
            <a:xfrm>
              <a:off x="3833" y="2478"/>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Partner</a:t>
              </a:r>
            </a:p>
          </p:txBody>
        </p:sp>
        <p:sp>
          <p:nvSpPr>
            <p:cNvPr id="220176" name="Line 35"/>
            <p:cNvSpPr>
              <a:spLocks noChangeShapeType="1"/>
            </p:cNvSpPr>
            <p:nvPr/>
          </p:nvSpPr>
          <p:spPr bwMode="auto">
            <a:xfrm>
              <a:off x="3651" y="2841"/>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pic>
          <p:nvPicPr>
            <p:cNvPr id="220177"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0" y="2840"/>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78" name="Picture 37"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 y="284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9" name="Picture 38"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302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0" name="Picture 39"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3431"/>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1" name="Picture 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3" y="2387"/>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82" name="Picture 41"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 y="2433"/>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3" name="Picture 42"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 y="302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4" name="Picture 43"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2750"/>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85" name="Picture 44"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 y="29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86" name="Rectangle 45"/>
            <p:cNvSpPr>
              <a:spLocks noChangeArrowheads="1"/>
            </p:cNvSpPr>
            <p:nvPr/>
          </p:nvSpPr>
          <p:spPr bwMode="auto">
            <a:xfrm rot="-984286">
              <a:off x="2153" y="2969"/>
              <a:ext cx="1361" cy="91"/>
            </a:xfrm>
            <a:prstGeom prst="rect">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a:t>VPN</a:t>
              </a:r>
            </a:p>
          </p:txBody>
        </p:sp>
        <p:pic>
          <p:nvPicPr>
            <p:cNvPr id="220187"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 y="3612"/>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20188" name="Oval 47"/>
            <p:cNvSpPr>
              <a:spLocks noChangeArrowheads="1"/>
            </p:cNvSpPr>
            <p:nvPr/>
          </p:nvSpPr>
          <p:spPr bwMode="auto">
            <a:xfrm>
              <a:off x="3832" y="3431"/>
              <a:ext cx="725" cy="681"/>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Partner</a:t>
              </a:r>
            </a:p>
          </p:txBody>
        </p:sp>
        <p:sp>
          <p:nvSpPr>
            <p:cNvPr id="220189" name="Line 48"/>
            <p:cNvSpPr>
              <a:spLocks noChangeShapeType="1"/>
            </p:cNvSpPr>
            <p:nvPr/>
          </p:nvSpPr>
          <p:spPr bwMode="auto">
            <a:xfrm>
              <a:off x="3650" y="3794"/>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pic>
          <p:nvPicPr>
            <p:cNvPr id="220190"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2" y="3340"/>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91" name="Picture 50"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 y="3386"/>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92" name="Picture 51"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5" y="3975"/>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93" name="Picture 52"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7" y="3703"/>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94" name="Picture 53"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 y="3885"/>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95" name="Line 54"/>
            <p:cNvSpPr>
              <a:spLocks noChangeShapeType="1"/>
            </p:cNvSpPr>
            <p:nvPr/>
          </p:nvSpPr>
          <p:spPr bwMode="auto">
            <a:xfrm>
              <a:off x="3198" y="3430"/>
              <a:ext cx="272"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a:p>
          </p:txBody>
        </p:sp>
        <p:sp>
          <p:nvSpPr>
            <p:cNvPr id="220196" name="Rectangle 55"/>
            <p:cNvSpPr>
              <a:spLocks noChangeArrowheads="1"/>
            </p:cNvSpPr>
            <p:nvPr/>
          </p:nvSpPr>
          <p:spPr bwMode="auto">
            <a:xfrm rot="960545">
              <a:off x="2154" y="3475"/>
              <a:ext cx="1361" cy="91"/>
            </a:xfrm>
            <a:prstGeom prst="rect">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a:t>VPN</a:t>
              </a:r>
            </a:p>
          </p:txBody>
        </p:sp>
        <p:sp>
          <p:nvSpPr>
            <p:cNvPr id="220197" name="Oval 56"/>
            <p:cNvSpPr>
              <a:spLocks noChangeArrowheads="1"/>
            </p:cNvSpPr>
            <p:nvPr/>
          </p:nvSpPr>
          <p:spPr bwMode="auto">
            <a:xfrm>
              <a:off x="1746" y="3612"/>
              <a:ext cx="590" cy="499"/>
            </a:xfrm>
            <a:prstGeom prst="ellipse">
              <a:avLst/>
            </a:prstGeom>
            <a:solidFill>
              <a:srgbClr val="FFFF99"/>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a:t>Extranet</a:t>
              </a:r>
            </a:p>
          </p:txBody>
        </p:sp>
        <p:pic>
          <p:nvPicPr>
            <p:cNvPr id="220198"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0" y="3521"/>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0199" name="Picture 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0" y="3702"/>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20200" name="Rectangle 59"/>
            <p:cNvSpPr>
              <a:spLocks noChangeArrowheads="1"/>
            </p:cNvSpPr>
            <p:nvPr/>
          </p:nvSpPr>
          <p:spPr bwMode="auto">
            <a:xfrm rot="5400000">
              <a:off x="1934" y="3474"/>
              <a:ext cx="264" cy="86"/>
            </a:xfrm>
            <a:prstGeom prst="rect">
              <a:avLst/>
            </a:pr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997A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200"/>
                <a:t>VPN</a:t>
              </a:r>
            </a:p>
          </p:txBody>
        </p:sp>
      </p:grpSp>
    </p:spTree>
    <p:extLst>
      <p:ext uri="{BB962C8B-B14F-4D97-AF65-F5344CB8AC3E}">
        <p14:creationId xmlns:p14="http://schemas.microsoft.com/office/powerpoint/2010/main" val="2952882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ChangeArrowheads="1"/>
          </p:cNvSpPr>
          <p:nvPr>
            <p:ph type="title"/>
          </p:nvPr>
        </p:nvSpPr>
        <p:spPr>
          <a:xfrm>
            <a:off x="1115616" y="117028"/>
            <a:ext cx="7458831" cy="935708"/>
          </a:xfrm>
        </p:spPr>
        <p:txBody>
          <a:bodyPr/>
          <a:lstStyle/>
          <a:p>
            <a:r>
              <a:rPr lang="zh-TW" altLang="en-US" dirty="0"/>
              <a:t>虛擬私有網路</a:t>
            </a:r>
            <a:r>
              <a:rPr lang="en-US" altLang="zh-TW" dirty="0"/>
              <a:t>(3/3)</a:t>
            </a:r>
            <a:endParaRPr lang="zh-TW" altLang="en-US" dirty="0"/>
          </a:p>
        </p:txBody>
      </p:sp>
      <p:sp>
        <p:nvSpPr>
          <p:cNvPr id="224260" name="Rectangle 3"/>
          <p:cNvSpPr>
            <a:spLocks noGrp="1" noChangeArrowheads="1"/>
          </p:cNvSpPr>
          <p:nvPr>
            <p:ph type="body" idx="1"/>
          </p:nvPr>
        </p:nvSpPr>
        <p:spPr>
          <a:xfrm>
            <a:off x="611559" y="1052736"/>
            <a:ext cx="8071271" cy="5229320"/>
          </a:xfrm>
        </p:spPr>
        <p:txBody>
          <a:bodyPr/>
          <a:lstStyle/>
          <a:p>
            <a:pPr algn="just"/>
            <a:r>
              <a:rPr lang="zh-TW" altLang="en-US" dirty="0"/>
              <a:t>管理重點</a:t>
            </a:r>
          </a:p>
          <a:p>
            <a:pPr lvl="1" algn="just"/>
            <a:r>
              <a:rPr lang="zh-TW" altLang="en-US" sz="2400" dirty="0"/>
              <a:t>虛擬私有網路的建立與使用者帳號的申請，應建立管理程序</a:t>
            </a:r>
            <a:r>
              <a:rPr lang="en-US" altLang="zh-TW" sz="2400" dirty="0"/>
              <a:t>(</a:t>
            </a:r>
            <a:r>
              <a:rPr lang="zh-TW" altLang="en-US" sz="2400" dirty="0"/>
              <a:t>變更申請、核准及記錄</a:t>
            </a:r>
            <a:r>
              <a:rPr lang="en-US" altLang="zh-TW" sz="2400" dirty="0"/>
              <a:t>)</a:t>
            </a:r>
          </a:p>
          <a:p>
            <a:pPr lvl="1" algn="just"/>
            <a:r>
              <a:rPr lang="zh-TW" altLang="zh-TW" sz="2400" dirty="0"/>
              <a:t>定期分析異常事件，</a:t>
            </a:r>
            <a:r>
              <a:rPr lang="zh-TW" altLang="en-US" sz="2400" dirty="0"/>
              <a:t>例</a:t>
            </a:r>
            <a:r>
              <a:rPr lang="zh-TW" altLang="zh-TW" sz="2400" dirty="0"/>
              <a:t>如：</a:t>
            </a:r>
            <a:r>
              <a:rPr lang="zh-TW" altLang="en-US" sz="2200" dirty="0"/>
              <a:t>V</a:t>
            </a:r>
            <a:r>
              <a:rPr lang="en-US" altLang="zh-TW" sz="2200" dirty="0"/>
              <a:t>PN</a:t>
            </a:r>
            <a:r>
              <a:rPr lang="zh-TW" altLang="en-US" sz="2400" dirty="0"/>
              <a:t>使用者簽入失敗</a:t>
            </a:r>
          </a:p>
          <a:p>
            <a:pPr lvl="1" algn="just"/>
            <a:r>
              <a:rPr lang="en-US" altLang="zh-TW" sz="2200" dirty="0"/>
              <a:t>VPN</a:t>
            </a:r>
            <a:r>
              <a:rPr lang="zh-TW" altLang="en-US" sz="2400" dirty="0"/>
              <a:t>存取紀錄應即時匯出存檔，並保留足夠的時間</a:t>
            </a:r>
            <a:endParaRPr lang="zh-TW" altLang="en-US" sz="2000" dirty="0"/>
          </a:p>
          <a:p>
            <a:pPr algn="just"/>
            <a:r>
              <a:rPr lang="zh-TW" altLang="en-US" dirty="0"/>
              <a:t>選購考量</a:t>
            </a:r>
          </a:p>
          <a:p>
            <a:pPr lvl="1" algn="just"/>
            <a:r>
              <a:rPr lang="zh-TW" altLang="en-US" sz="2400" dirty="0"/>
              <a:t>可支援的</a:t>
            </a:r>
            <a:r>
              <a:rPr lang="en-US" altLang="zh-TW" sz="2200" dirty="0"/>
              <a:t>VPN</a:t>
            </a:r>
            <a:r>
              <a:rPr lang="zh-TW" altLang="en-US" sz="2400" dirty="0"/>
              <a:t>數量或使用者連線數量應滿足機關需求</a:t>
            </a:r>
          </a:p>
          <a:p>
            <a:pPr lvl="1" algn="just"/>
            <a:r>
              <a:rPr lang="zh-TW" altLang="en-US" sz="2400" dirty="0"/>
              <a:t>本身應具備防火牆功能，以控管</a:t>
            </a:r>
            <a:r>
              <a:rPr lang="en-US" altLang="zh-TW" sz="2200" dirty="0"/>
              <a:t>VPN</a:t>
            </a:r>
            <a:r>
              <a:rPr lang="zh-TW" altLang="en-US" sz="2400" dirty="0"/>
              <a:t>連線的存取</a:t>
            </a:r>
          </a:p>
          <a:p>
            <a:pPr lvl="1" algn="just"/>
            <a:r>
              <a:rPr lang="zh-TW" altLang="en-US" sz="2400" dirty="0"/>
              <a:t>與其他不同廠牌產品建立</a:t>
            </a:r>
            <a:r>
              <a:rPr lang="en-US" altLang="zh-TW" sz="2200" dirty="0"/>
              <a:t>VPN</a:t>
            </a:r>
            <a:r>
              <a:rPr lang="zh-TW" altLang="en-US" sz="2400" dirty="0"/>
              <a:t>連線的相容性</a:t>
            </a:r>
            <a:endParaRPr lang="zh-TW" altLang="en-US" dirty="0"/>
          </a:p>
        </p:txBody>
      </p:sp>
    </p:spTree>
    <p:extLst>
      <p:ext uri="{BB962C8B-B14F-4D97-AF65-F5344CB8AC3E}">
        <p14:creationId xmlns:p14="http://schemas.microsoft.com/office/powerpoint/2010/main" val="23198871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a:xfrm>
            <a:off x="1115616" y="117028"/>
            <a:ext cx="7458831" cy="935708"/>
          </a:xfrm>
        </p:spPr>
        <p:txBody>
          <a:bodyPr/>
          <a:lstStyle/>
          <a:p>
            <a:r>
              <a:rPr lang="zh-TW" altLang="en-US" dirty="0"/>
              <a:t>防毒系統</a:t>
            </a:r>
            <a:r>
              <a:rPr lang="en-US" altLang="zh-TW" dirty="0"/>
              <a:t>(1/2)</a:t>
            </a:r>
          </a:p>
        </p:txBody>
      </p:sp>
      <p:sp>
        <p:nvSpPr>
          <p:cNvPr id="226308" name="Rectangle 3"/>
          <p:cNvSpPr>
            <a:spLocks noGrp="1" noChangeArrowheads="1"/>
          </p:cNvSpPr>
          <p:nvPr>
            <p:ph type="body" idx="1"/>
          </p:nvPr>
        </p:nvSpPr>
        <p:spPr>
          <a:xfrm>
            <a:off x="611559" y="1052736"/>
            <a:ext cx="8071271" cy="5229320"/>
          </a:xfrm>
        </p:spPr>
        <p:txBody>
          <a:bodyPr/>
          <a:lstStyle/>
          <a:p>
            <a:pPr algn="just"/>
            <a:r>
              <a:rPr lang="zh-TW" altLang="en-US" sz="2400" dirty="0"/>
              <a:t>用途</a:t>
            </a:r>
          </a:p>
          <a:p>
            <a:pPr lvl="1" algn="just"/>
            <a:r>
              <a:rPr lang="zh-TW" altLang="en-US" sz="2000" dirty="0"/>
              <a:t>防止病毒、蠕蟲、間諜、後門及木馬等惡意程式入侵電腦系統</a:t>
            </a:r>
          </a:p>
          <a:p>
            <a:pPr algn="just"/>
            <a:r>
              <a:rPr lang="zh-TW" altLang="en-US" sz="2400" dirty="0"/>
              <a:t>惡意程式來源</a:t>
            </a:r>
          </a:p>
          <a:p>
            <a:pPr lvl="1" algn="just"/>
            <a:r>
              <a:rPr lang="zh-TW" altLang="en-US" sz="2000" dirty="0"/>
              <a:t>電子郵件</a:t>
            </a:r>
          </a:p>
          <a:p>
            <a:pPr lvl="1" algn="just"/>
            <a:r>
              <a:rPr lang="en-US" altLang="zh-TW" sz="2000" dirty="0"/>
              <a:t>USB</a:t>
            </a:r>
            <a:r>
              <a:rPr lang="zh-TW" altLang="en-US" sz="2000" dirty="0"/>
              <a:t>硬碟</a:t>
            </a:r>
          </a:p>
          <a:p>
            <a:pPr lvl="1" algn="just"/>
            <a:r>
              <a:rPr lang="zh-TW" altLang="en-US" sz="2000" dirty="0"/>
              <a:t>網站瀏覽</a:t>
            </a:r>
          </a:p>
          <a:p>
            <a:pPr lvl="1" algn="just"/>
            <a:r>
              <a:rPr lang="zh-TW" altLang="en-US" sz="2000" dirty="0"/>
              <a:t>即時通訊</a:t>
            </a:r>
          </a:p>
          <a:p>
            <a:pPr lvl="1" algn="just"/>
            <a:r>
              <a:rPr lang="zh-TW" altLang="en-US" sz="2000" dirty="0"/>
              <a:t>檔案傳輸</a:t>
            </a:r>
            <a:r>
              <a:rPr lang="en-US" altLang="zh-TW" sz="2000" dirty="0"/>
              <a:t>/</a:t>
            </a:r>
            <a:r>
              <a:rPr lang="zh-TW" altLang="en-US" sz="2000" dirty="0"/>
              <a:t>分享</a:t>
            </a:r>
          </a:p>
          <a:p>
            <a:pPr algn="just"/>
            <a:r>
              <a:rPr lang="zh-TW" altLang="en-US" sz="2400" dirty="0"/>
              <a:t>部署方式</a:t>
            </a:r>
          </a:p>
          <a:p>
            <a:pPr lvl="1" algn="just"/>
            <a:r>
              <a:rPr lang="zh-TW" altLang="en-US" sz="2000" dirty="0"/>
              <a:t>個人電腦與伺服器防毒</a:t>
            </a:r>
          </a:p>
          <a:p>
            <a:pPr lvl="1" algn="just"/>
            <a:r>
              <a:rPr lang="zh-TW" altLang="en-US" sz="2000" dirty="0"/>
              <a:t>電子郵件防毒匣道</a:t>
            </a:r>
          </a:p>
          <a:p>
            <a:pPr lvl="1" algn="just"/>
            <a:r>
              <a:rPr lang="zh-TW" altLang="en-US" sz="2000" dirty="0"/>
              <a:t>上網防毒匣道</a:t>
            </a:r>
          </a:p>
        </p:txBody>
      </p:sp>
      <p:grpSp>
        <p:nvGrpSpPr>
          <p:cNvPr id="226309" name="Group 4"/>
          <p:cNvGrpSpPr>
            <a:grpSpLocks/>
          </p:cNvGrpSpPr>
          <p:nvPr/>
        </p:nvGrpSpPr>
        <p:grpSpPr bwMode="auto">
          <a:xfrm>
            <a:off x="4067944" y="2204864"/>
            <a:ext cx="4513262" cy="4175125"/>
            <a:chOff x="2653" y="1344"/>
            <a:chExt cx="2843" cy="2630"/>
          </a:xfrm>
        </p:grpSpPr>
        <p:grpSp>
          <p:nvGrpSpPr>
            <p:cNvPr id="226310" name="Group 5"/>
            <p:cNvGrpSpPr>
              <a:grpSpLocks/>
            </p:cNvGrpSpPr>
            <p:nvPr/>
          </p:nvGrpSpPr>
          <p:grpSpPr bwMode="auto">
            <a:xfrm>
              <a:off x="2653" y="1344"/>
              <a:ext cx="2843" cy="2630"/>
              <a:chOff x="2200" y="1344"/>
              <a:chExt cx="2843" cy="2630"/>
            </a:xfrm>
          </p:grpSpPr>
          <p:sp>
            <p:nvSpPr>
              <p:cNvPr id="226313" name="Rectangle 6"/>
              <p:cNvSpPr>
                <a:spLocks noChangeArrowheads="1"/>
              </p:cNvSpPr>
              <p:nvPr/>
            </p:nvSpPr>
            <p:spPr bwMode="auto">
              <a:xfrm>
                <a:off x="3243" y="1981"/>
                <a:ext cx="545" cy="272"/>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a:ea typeface="+mn-ea"/>
                    <a:cs typeface="Times New Roman" panose="02020603050405020304" pitchFamily="18" charset="0"/>
                  </a:rPr>
                  <a:t>防火牆</a:t>
                </a:r>
              </a:p>
            </p:txBody>
          </p:sp>
          <p:pic>
            <p:nvPicPr>
              <p:cNvPr id="226314"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 y="1344"/>
                <a:ext cx="86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8392" name="Text Box 8"/>
              <p:cNvSpPr txBox="1">
                <a:spLocks noChangeArrowheads="1"/>
              </p:cNvSpPr>
              <p:nvPr/>
            </p:nvSpPr>
            <p:spPr bwMode="auto">
              <a:xfrm>
                <a:off x="3196" y="1452"/>
                <a:ext cx="668" cy="194"/>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latin typeface="Times New Roman" panose="02020603050405020304" pitchFamily="18" charset="0"/>
                    <a:ea typeface="+mn-ea"/>
                    <a:cs typeface="Times New Roman" panose="02020603050405020304" pitchFamily="18" charset="0"/>
                  </a:rPr>
                  <a:t>INTERNET</a:t>
                </a:r>
              </a:p>
            </p:txBody>
          </p:sp>
          <p:sp>
            <p:nvSpPr>
              <p:cNvPr id="226316" name="Line 9"/>
              <p:cNvSpPr>
                <a:spLocks noChangeShapeType="1"/>
              </p:cNvSpPr>
              <p:nvPr/>
            </p:nvSpPr>
            <p:spPr bwMode="auto">
              <a:xfrm>
                <a:off x="3515" y="1800"/>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sp>
            <p:nvSpPr>
              <p:cNvPr id="226317" name="Oval 10"/>
              <p:cNvSpPr>
                <a:spLocks noChangeArrowheads="1"/>
              </p:cNvSpPr>
              <p:nvPr/>
            </p:nvSpPr>
            <p:spPr bwMode="auto">
              <a:xfrm>
                <a:off x="2699" y="2435"/>
                <a:ext cx="1588" cy="1449"/>
              </a:xfrm>
              <a:prstGeom prst="ellipse">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zh-TW" altLang="en-US" sz="1800" b="0" i="0" dirty="0">
                    <a:ea typeface="+mn-ea"/>
                    <a:cs typeface="Times New Roman" panose="02020603050405020304" pitchFamily="18" charset="0"/>
                  </a:rPr>
                  <a:t>內部網段</a:t>
                </a:r>
              </a:p>
            </p:txBody>
          </p:sp>
          <p:sp>
            <p:nvSpPr>
              <p:cNvPr id="226318" name="Line 11"/>
              <p:cNvSpPr>
                <a:spLocks noChangeShapeType="1"/>
              </p:cNvSpPr>
              <p:nvPr/>
            </p:nvSpPr>
            <p:spPr bwMode="auto">
              <a:xfrm>
                <a:off x="3515" y="2254"/>
                <a:ext cx="0" cy="1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sp>
            <p:nvSpPr>
              <p:cNvPr id="226319" name="Oval 12"/>
              <p:cNvSpPr>
                <a:spLocks noChangeArrowheads="1"/>
              </p:cNvSpPr>
              <p:nvPr/>
            </p:nvSpPr>
            <p:spPr bwMode="auto">
              <a:xfrm>
                <a:off x="3969" y="1891"/>
                <a:ext cx="907" cy="454"/>
              </a:xfrm>
              <a:prstGeom prst="ellipse">
                <a:avLst/>
              </a:prstGeom>
              <a:solidFill>
                <a:srgbClr val="FFFF99"/>
              </a:solidFill>
              <a:ln w="9525" algn="ctr">
                <a:solidFill>
                  <a:schemeClr val="tx1"/>
                </a:solidFill>
                <a:round/>
                <a:headEnd/>
                <a:tailEnd/>
              </a:ln>
              <a:effectLst/>
              <a:extLs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r>
                  <a:rPr lang="en-US" altLang="zh-TW" sz="1800" b="0" i="0">
                    <a:ea typeface="+mn-ea"/>
                    <a:cs typeface="Times New Roman" panose="02020603050405020304" pitchFamily="18" charset="0"/>
                  </a:rPr>
                  <a:t>DMZ</a:t>
                </a:r>
                <a:r>
                  <a:rPr lang="zh-TW" altLang="en-US" sz="1800" b="0" i="0">
                    <a:ea typeface="+mn-ea"/>
                    <a:cs typeface="Times New Roman" panose="02020603050405020304" pitchFamily="18" charset="0"/>
                  </a:rPr>
                  <a:t>網段</a:t>
                </a:r>
              </a:p>
            </p:txBody>
          </p:sp>
          <p:sp>
            <p:nvSpPr>
              <p:cNvPr id="226320" name="Line 13"/>
              <p:cNvSpPr>
                <a:spLocks noChangeShapeType="1"/>
              </p:cNvSpPr>
              <p:nvPr/>
            </p:nvSpPr>
            <p:spPr bwMode="auto">
              <a:xfrm>
                <a:off x="3787" y="2117"/>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pic>
            <p:nvPicPr>
              <p:cNvPr id="226321"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 y="2296"/>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6322"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0" y="1706"/>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68400" name="Text Box 16"/>
              <p:cNvSpPr txBox="1">
                <a:spLocks noChangeArrowheads="1"/>
              </p:cNvSpPr>
              <p:nvPr/>
            </p:nvSpPr>
            <p:spPr bwMode="auto">
              <a:xfrm>
                <a:off x="4286" y="1616"/>
                <a:ext cx="757" cy="291"/>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eaLnBrk="1" hangingPunct="1">
                  <a:defRPr/>
                </a:pPr>
                <a:r>
                  <a:rPr lang="en-US" altLang="zh-TW" sz="1200" i="0">
                    <a:latin typeface="Times New Roman" panose="02020603050405020304" pitchFamily="18" charset="0"/>
                    <a:ea typeface="+mn-ea"/>
                    <a:cs typeface="Times New Roman" panose="02020603050405020304" pitchFamily="18" charset="0"/>
                  </a:rPr>
                  <a:t>SMTP AntiVirus</a:t>
                </a:r>
              </a:p>
            </p:txBody>
          </p:sp>
          <p:sp>
            <p:nvSpPr>
              <p:cNvPr id="1168401" name="Text Box 17"/>
              <p:cNvSpPr txBox="1">
                <a:spLocks noChangeArrowheads="1"/>
              </p:cNvSpPr>
              <p:nvPr/>
            </p:nvSpPr>
            <p:spPr bwMode="auto">
              <a:xfrm>
                <a:off x="2200" y="2296"/>
                <a:ext cx="862" cy="288"/>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eaLnBrk="1" hangingPunct="1">
                  <a:defRPr/>
                </a:pPr>
                <a:r>
                  <a:rPr lang="en-US" altLang="zh-TW" sz="1200" i="0">
                    <a:latin typeface="Times New Roman" panose="02020603050405020304" pitchFamily="18" charset="0"/>
                    <a:ea typeface="+mn-ea"/>
                    <a:cs typeface="Times New Roman" panose="02020603050405020304" pitchFamily="18" charset="0"/>
                  </a:rPr>
                  <a:t>HTTP/FTP/POP3</a:t>
                </a:r>
              </a:p>
              <a:p>
                <a:pPr algn="ctr" eaLnBrk="1" hangingPunct="1">
                  <a:defRPr/>
                </a:pPr>
                <a:r>
                  <a:rPr lang="en-US" altLang="zh-TW" sz="1200" i="0">
                    <a:latin typeface="Times New Roman" panose="02020603050405020304" pitchFamily="18" charset="0"/>
                    <a:ea typeface="+mn-ea"/>
                    <a:cs typeface="Times New Roman" panose="02020603050405020304" pitchFamily="18" charset="0"/>
                  </a:rPr>
                  <a:t> AntiVirus</a:t>
                </a:r>
              </a:p>
            </p:txBody>
          </p:sp>
          <p:grpSp>
            <p:nvGrpSpPr>
              <p:cNvPr id="226325" name="Group 18"/>
              <p:cNvGrpSpPr>
                <a:grpSpLocks/>
              </p:cNvGrpSpPr>
              <p:nvPr/>
            </p:nvGrpSpPr>
            <p:grpSpPr bwMode="auto">
              <a:xfrm>
                <a:off x="3742" y="2432"/>
                <a:ext cx="181" cy="181"/>
                <a:chOff x="3742" y="2432"/>
                <a:chExt cx="181" cy="181"/>
              </a:xfrm>
            </p:grpSpPr>
            <p:pic>
              <p:nvPicPr>
                <p:cNvPr id="226360" name="Picture 19"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61" name="Rectangle 20"/>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26" name="Group 21"/>
              <p:cNvGrpSpPr>
                <a:grpSpLocks/>
              </p:cNvGrpSpPr>
              <p:nvPr/>
            </p:nvGrpSpPr>
            <p:grpSpPr bwMode="auto">
              <a:xfrm>
                <a:off x="4014" y="2614"/>
                <a:ext cx="181" cy="181"/>
                <a:chOff x="3742" y="2432"/>
                <a:chExt cx="181" cy="181"/>
              </a:xfrm>
            </p:grpSpPr>
            <p:pic>
              <p:nvPicPr>
                <p:cNvPr id="226358" name="Picture 22"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59" name="Rectangle 23"/>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27" name="Group 24"/>
              <p:cNvGrpSpPr>
                <a:grpSpLocks/>
              </p:cNvGrpSpPr>
              <p:nvPr/>
            </p:nvGrpSpPr>
            <p:grpSpPr bwMode="auto">
              <a:xfrm>
                <a:off x="4151" y="2886"/>
                <a:ext cx="181" cy="181"/>
                <a:chOff x="3742" y="2432"/>
                <a:chExt cx="181" cy="181"/>
              </a:xfrm>
            </p:grpSpPr>
            <p:pic>
              <p:nvPicPr>
                <p:cNvPr id="226356" name="Picture 25"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57" name="Rectangle 26"/>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28" name="Group 27"/>
              <p:cNvGrpSpPr>
                <a:grpSpLocks/>
              </p:cNvGrpSpPr>
              <p:nvPr/>
            </p:nvGrpSpPr>
            <p:grpSpPr bwMode="auto">
              <a:xfrm>
                <a:off x="4151" y="3249"/>
                <a:ext cx="181" cy="181"/>
                <a:chOff x="3742" y="2432"/>
                <a:chExt cx="181" cy="181"/>
              </a:xfrm>
            </p:grpSpPr>
            <p:pic>
              <p:nvPicPr>
                <p:cNvPr id="226354" name="Picture 28"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55" name="Rectangle 29"/>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29" name="Group 30"/>
              <p:cNvGrpSpPr>
                <a:grpSpLocks/>
              </p:cNvGrpSpPr>
              <p:nvPr/>
            </p:nvGrpSpPr>
            <p:grpSpPr bwMode="auto">
              <a:xfrm>
                <a:off x="4014" y="3567"/>
                <a:ext cx="181" cy="181"/>
                <a:chOff x="3742" y="2432"/>
                <a:chExt cx="181" cy="181"/>
              </a:xfrm>
            </p:grpSpPr>
            <p:pic>
              <p:nvPicPr>
                <p:cNvPr id="226352" name="Picture 31"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53" name="Rectangle 32"/>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30" name="Group 33"/>
              <p:cNvGrpSpPr>
                <a:grpSpLocks/>
              </p:cNvGrpSpPr>
              <p:nvPr/>
            </p:nvGrpSpPr>
            <p:grpSpPr bwMode="auto">
              <a:xfrm>
                <a:off x="3652" y="3748"/>
                <a:ext cx="181" cy="181"/>
                <a:chOff x="3742" y="2432"/>
                <a:chExt cx="181" cy="181"/>
              </a:xfrm>
            </p:grpSpPr>
            <p:pic>
              <p:nvPicPr>
                <p:cNvPr id="226350" name="Picture 34"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51" name="Rectangle 35"/>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31" name="Group 36"/>
              <p:cNvGrpSpPr>
                <a:grpSpLocks/>
              </p:cNvGrpSpPr>
              <p:nvPr/>
            </p:nvGrpSpPr>
            <p:grpSpPr bwMode="auto">
              <a:xfrm>
                <a:off x="3243" y="3793"/>
                <a:ext cx="181" cy="181"/>
                <a:chOff x="3742" y="2432"/>
                <a:chExt cx="181" cy="181"/>
              </a:xfrm>
            </p:grpSpPr>
            <p:pic>
              <p:nvPicPr>
                <p:cNvPr id="226348" name="Picture 37"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49" name="Rectangle 38"/>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32" name="Group 39"/>
              <p:cNvGrpSpPr>
                <a:grpSpLocks/>
              </p:cNvGrpSpPr>
              <p:nvPr/>
            </p:nvGrpSpPr>
            <p:grpSpPr bwMode="auto">
              <a:xfrm>
                <a:off x="2880" y="3612"/>
                <a:ext cx="181" cy="181"/>
                <a:chOff x="3742" y="2432"/>
                <a:chExt cx="181" cy="181"/>
              </a:xfrm>
            </p:grpSpPr>
            <p:pic>
              <p:nvPicPr>
                <p:cNvPr id="226346" name="Picture 40" descr="computer-46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 y="2432"/>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47" name="Rectangle 41"/>
                <p:cNvSpPr>
                  <a:spLocks noChangeArrowheads="1"/>
                </p:cNvSpPr>
                <p:nvPr/>
              </p:nvSpPr>
              <p:spPr bwMode="auto">
                <a:xfrm>
                  <a:off x="3849" y="2506"/>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33" name="Group 42"/>
              <p:cNvGrpSpPr>
                <a:grpSpLocks/>
              </p:cNvGrpSpPr>
              <p:nvPr/>
            </p:nvGrpSpPr>
            <p:grpSpPr bwMode="auto">
              <a:xfrm>
                <a:off x="2517" y="3158"/>
                <a:ext cx="318" cy="318"/>
                <a:chOff x="2517" y="3158"/>
                <a:chExt cx="318" cy="318"/>
              </a:xfrm>
            </p:grpSpPr>
            <p:pic>
              <p:nvPicPr>
                <p:cNvPr id="226344" name="Picture 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3158"/>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26345" name="Rectangle 44"/>
                <p:cNvSpPr>
                  <a:spLocks noChangeArrowheads="1"/>
                </p:cNvSpPr>
                <p:nvPr/>
              </p:nvSpPr>
              <p:spPr bwMode="auto">
                <a:xfrm>
                  <a:off x="2699" y="3339"/>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grpSp>
            <p:nvGrpSpPr>
              <p:cNvPr id="226334" name="Group 45"/>
              <p:cNvGrpSpPr>
                <a:grpSpLocks/>
              </p:cNvGrpSpPr>
              <p:nvPr/>
            </p:nvGrpSpPr>
            <p:grpSpPr bwMode="auto">
              <a:xfrm>
                <a:off x="2653" y="2704"/>
                <a:ext cx="318" cy="318"/>
                <a:chOff x="2517" y="3158"/>
                <a:chExt cx="318" cy="318"/>
              </a:xfrm>
            </p:grpSpPr>
            <p:pic>
              <p:nvPicPr>
                <p:cNvPr id="226342" name="Picture 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3158"/>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26343" name="Rectangle 47"/>
                <p:cNvSpPr>
                  <a:spLocks noChangeArrowheads="1"/>
                </p:cNvSpPr>
                <p:nvPr/>
              </p:nvSpPr>
              <p:spPr bwMode="auto">
                <a:xfrm>
                  <a:off x="2699" y="3339"/>
                  <a:ext cx="45" cy="46"/>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009900">
                            <a:alpha val="50000"/>
                          </a:srgbClr>
                        </a:outerShdw>
                      </a:effectLst>
                    </a14:hiddenEffects>
                  </a:ext>
                </a:extLst>
              </p:spPr>
              <p:txBody>
                <a:bodyPr wrap="none" anchor="ctr"/>
                <a:lstStyle>
                  <a:lvl1pPr algn="ctr">
                    <a:defRPr sz="3600" b="1">
                      <a:solidFill>
                        <a:schemeClr val="tx1"/>
                      </a:solidFill>
                      <a:latin typeface="Times New Roman" panose="02020603050405020304" pitchFamily="18" charset="0"/>
                      <a:ea typeface="標楷體" panose="03000509000000000000" pitchFamily="65" charset="-120"/>
                    </a:defRPr>
                  </a:lvl1pPr>
                  <a:lvl2pPr marL="742950" indent="-285750" algn="ctr">
                    <a:defRPr sz="3600" b="1">
                      <a:solidFill>
                        <a:schemeClr val="tx1"/>
                      </a:solidFill>
                      <a:latin typeface="Times New Roman" panose="02020603050405020304" pitchFamily="18" charset="0"/>
                      <a:ea typeface="標楷體" panose="03000509000000000000" pitchFamily="65" charset="-120"/>
                    </a:defRPr>
                  </a:lvl2pPr>
                  <a:lvl3pPr marL="1143000" indent="-228600" algn="ctr">
                    <a:defRPr sz="3600" b="1">
                      <a:solidFill>
                        <a:schemeClr val="tx1"/>
                      </a:solidFill>
                      <a:latin typeface="Times New Roman" panose="02020603050405020304" pitchFamily="18" charset="0"/>
                      <a:ea typeface="標楷體" panose="03000509000000000000" pitchFamily="65" charset="-120"/>
                    </a:defRPr>
                  </a:lvl3pPr>
                  <a:lvl4pPr marL="1600200" indent="-228600" algn="ctr">
                    <a:defRPr sz="3600" b="1">
                      <a:solidFill>
                        <a:schemeClr val="tx1"/>
                      </a:solidFill>
                      <a:latin typeface="Times New Roman" panose="02020603050405020304" pitchFamily="18" charset="0"/>
                      <a:ea typeface="標楷體" panose="03000509000000000000" pitchFamily="65" charset="-120"/>
                    </a:defRPr>
                  </a:lvl4pPr>
                  <a:lvl5pPr marL="2057400" indent="-228600" algn="ctr">
                    <a:defRPr sz="3600" b="1">
                      <a:solidFill>
                        <a:schemeClr val="tx1"/>
                      </a:solidFill>
                      <a:latin typeface="Times New Roman" panose="02020603050405020304" pitchFamily="18" charset="0"/>
                      <a:ea typeface="標楷體" panose="03000509000000000000" pitchFamily="65" charset="-120"/>
                    </a:defRPr>
                  </a:lvl5pPr>
                  <a:lvl6pPr marL="25146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6pPr>
                  <a:lvl7pPr marL="29718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7pPr>
                  <a:lvl8pPr marL="34290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8pPr>
                  <a:lvl9pPr marL="3886200" indent="-228600" algn="ctr" eaLnBrk="0" fontAlgn="base" hangingPunct="0">
                    <a:spcBef>
                      <a:spcPct val="0"/>
                    </a:spcBef>
                    <a:spcAft>
                      <a:spcPct val="0"/>
                    </a:spcAft>
                    <a:defRPr sz="3600" b="1">
                      <a:solidFill>
                        <a:schemeClr val="tx1"/>
                      </a:solidFill>
                      <a:latin typeface="Times New Roman" panose="02020603050405020304" pitchFamily="18" charset="0"/>
                      <a:ea typeface="標楷體" panose="03000509000000000000" pitchFamily="65" charset="-120"/>
                    </a:defRPr>
                  </a:lvl9pPr>
                </a:lstStyle>
                <a:p>
                  <a:pPr eaLnBrk="1" hangingPunct="1"/>
                  <a:endParaRPr lang="zh-TW" altLang="en-US" i="0">
                    <a:ea typeface="+mn-ea"/>
                    <a:cs typeface="Times New Roman" panose="02020603050405020304" pitchFamily="18" charset="0"/>
                  </a:endParaRPr>
                </a:p>
              </p:txBody>
            </p:sp>
          </p:grpSp>
          <p:sp>
            <p:nvSpPr>
              <p:cNvPr id="226335" name="Freeform 48"/>
              <p:cNvSpPr>
                <a:spLocks/>
              </p:cNvSpPr>
              <p:nvPr/>
            </p:nvSpPr>
            <p:spPr bwMode="auto">
              <a:xfrm>
                <a:off x="3538" y="1661"/>
                <a:ext cx="703" cy="371"/>
              </a:xfrm>
              <a:custGeom>
                <a:avLst/>
                <a:gdLst>
                  <a:gd name="T0" fmla="*/ 68 w 703"/>
                  <a:gd name="T1" fmla="*/ 0 h 371"/>
                  <a:gd name="T2" fmla="*/ 68 w 703"/>
                  <a:gd name="T3" fmla="*/ 318 h 371"/>
                  <a:gd name="T4" fmla="*/ 476 w 703"/>
                  <a:gd name="T5" fmla="*/ 318 h 371"/>
                  <a:gd name="T6" fmla="*/ 703 w 703"/>
                  <a:gd name="T7" fmla="*/ 181 h 3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3" h="371">
                    <a:moveTo>
                      <a:pt x="68" y="0"/>
                    </a:moveTo>
                    <a:cubicBezTo>
                      <a:pt x="34" y="132"/>
                      <a:pt x="0" y="265"/>
                      <a:pt x="68" y="318"/>
                    </a:cubicBezTo>
                    <a:cubicBezTo>
                      <a:pt x="136" y="371"/>
                      <a:pt x="370" y="341"/>
                      <a:pt x="476" y="318"/>
                    </a:cubicBezTo>
                    <a:cubicBezTo>
                      <a:pt x="582" y="295"/>
                      <a:pt x="642" y="238"/>
                      <a:pt x="703" y="181"/>
                    </a:cubicBezTo>
                  </a:path>
                </a:pathLst>
              </a:custGeom>
              <a:noFill/>
              <a:ln w="38100" cap="flat" cmpd="sng">
                <a:solidFill>
                  <a:srgbClr val="0000FF"/>
                </a:solidFill>
                <a:prstDash val="solid"/>
                <a:round/>
                <a:headEn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pic>
            <p:nvPicPr>
              <p:cNvPr id="226336" name="Picture 49" descr="computer-27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 y="1706"/>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37" name="Freeform 50"/>
              <p:cNvSpPr>
                <a:spLocks/>
              </p:cNvSpPr>
              <p:nvPr/>
            </p:nvSpPr>
            <p:spPr bwMode="auto">
              <a:xfrm>
                <a:off x="3620" y="1979"/>
                <a:ext cx="621" cy="453"/>
              </a:xfrm>
              <a:custGeom>
                <a:avLst/>
                <a:gdLst>
                  <a:gd name="T0" fmla="*/ 621 w 621"/>
                  <a:gd name="T1" fmla="*/ 0 h 453"/>
                  <a:gd name="T2" fmla="*/ 76 w 621"/>
                  <a:gd name="T3" fmla="*/ 226 h 453"/>
                  <a:gd name="T4" fmla="*/ 167 w 621"/>
                  <a:gd name="T5" fmla="*/ 453 h 453"/>
                  <a:gd name="T6" fmla="*/ 0 60000 65536"/>
                  <a:gd name="T7" fmla="*/ 0 60000 65536"/>
                  <a:gd name="T8" fmla="*/ 0 60000 65536"/>
                </a:gdLst>
                <a:ahLst/>
                <a:cxnLst>
                  <a:cxn ang="T6">
                    <a:pos x="T0" y="T1"/>
                  </a:cxn>
                  <a:cxn ang="T7">
                    <a:pos x="T2" y="T3"/>
                  </a:cxn>
                  <a:cxn ang="T8">
                    <a:pos x="T4" y="T5"/>
                  </a:cxn>
                </a:cxnLst>
                <a:rect l="0" t="0" r="r" b="b"/>
                <a:pathLst>
                  <a:path w="621" h="453">
                    <a:moveTo>
                      <a:pt x="621" y="0"/>
                    </a:moveTo>
                    <a:cubicBezTo>
                      <a:pt x="386" y="75"/>
                      <a:pt x="152" y="151"/>
                      <a:pt x="76" y="226"/>
                    </a:cubicBezTo>
                    <a:cubicBezTo>
                      <a:pt x="0" y="301"/>
                      <a:pt x="83" y="377"/>
                      <a:pt x="167" y="453"/>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pic>
            <p:nvPicPr>
              <p:cNvPr id="226338" name="Picture 51" descr="computer-27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2568"/>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39" name="Freeform 52"/>
              <p:cNvSpPr>
                <a:spLocks/>
              </p:cNvSpPr>
              <p:nvPr/>
            </p:nvSpPr>
            <p:spPr bwMode="auto">
              <a:xfrm>
                <a:off x="2971" y="2614"/>
                <a:ext cx="136" cy="998"/>
              </a:xfrm>
              <a:custGeom>
                <a:avLst/>
                <a:gdLst>
                  <a:gd name="T0" fmla="*/ 0 w 136"/>
                  <a:gd name="T1" fmla="*/ 998 h 998"/>
                  <a:gd name="T2" fmla="*/ 136 w 136"/>
                  <a:gd name="T3" fmla="*/ 0 h 998"/>
                  <a:gd name="T4" fmla="*/ 0 60000 65536"/>
                  <a:gd name="T5" fmla="*/ 0 60000 65536"/>
                </a:gdLst>
                <a:ahLst/>
                <a:cxnLst>
                  <a:cxn ang="T4">
                    <a:pos x="T0" y="T1"/>
                  </a:cxn>
                  <a:cxn ang="T5">
                    <a:pos x="T2" y="T3"/>
                  </a:cxn>
                </a:cxnLst>
                <a:rect l="0" t="0" r="r" b="b"/>
                <a:pathLst>
                  <a:path w="136" h="998">
                    <a:moveTo>
                      <a:pt x="0" y="998"/>
                    </a:moveTo>
                    <a:cubicBezTo>
                      <a:pt x="0" y="998"/>
                      <a:pt x="68" y="499"/>
                      <a:pt x="136" y="0"/>
                    </a:cubicBezTo>
                  </a:path>
                </a:pathLst>
              </a:custGeom>
              <a:noFill/>
              <a:ln w="38100" cap="flat" cmpd="sng">
                <a:solidFill>
                  <a:srgbClr val="FF0000"/>
                </a:solidFill>
                <a:prstDash val="solid"/>
                <a:round/>
                <a:headEnd type="triangle" w="lg" len="med"/>
                <a:tailEnd type="non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sp>
            <p:nvSpPr>
              <p:cNvPr id="226340" name="Freeform 53"/>
              <p:cNvSpPr>
                <a:spLocks/>
              </p:cNvSpPr>
              <p:nvPr/>
            </p:nvSpPr>
            <p:spPr bwMode="auto">
              <a:xfrm>
                <a:off x="3243" y="1706"/>
                <a:ext cx="196" cy="748"/>
              </a:xfrm>
              <a:custGeom>
                <a:avLst/>
                <a:gdLst>
                  <a:gd name="T0" fmla="*/ 0 w 196"/>
                  <a:gd name="T1" fmla="*/ 681 h 748"/>
                  <a:gd name="T2" fmla="*/ 181 w 196"/>
                  <a:gd name="T3" fmla="*/ 635 h 748"/>
                  <a:gd name="T4" fmla="*/ 91 w 196"/>
                  <a:gd name="T5" fmla="*/ 0 h 748"/>
                  <a:gd name="T6" fmla="*/ 0 60000 65536"/>
                  <a:gd name="T7" fmla="*/ 0 60000 65536"/>
                  <a:gd name="T8" fmla="*/ 0 60000 65536"/>
                </a:gdLst>
                <a:ahLst/>
                <a:cxnLst>
                  <a:cxn ang="T6">
                    <a:pos x="T0" y="T1"/>
                  </a:cxn>
                  <a:cxn ang="T7">
                    <a:pos x="T2" y="T3"/>
                  </a:cxn>
                  <a:cxn ang="T8">
                    <a:pos x="T4" y="T5"/>
                  </a:cxn>
                </a:cxnLst>
                <a:rect l="0" t="0" r="r" b="b"/>
                <a:pathLst>
                  <a:path w="196" h="748">
                    <a:moveTo>
                      <a:pt x="0" y="681"/>
                    </a:moveTo>
                    <a:cubicBezTo>
                      <a:pt x="83" y="714"/>
                      <a:pt x="166" y="748"/>
                      <a:pt x="181" y="635"/>
                    </a:cubicBezTo>
                    <a:cubicBezTo>
                      <a:pt x="196" y="522"/>
                      <a:pt x="143" y="261"/>
                      <a:pt x="91" y="0"/>
                    </a:cubicBezTo>
                  </a:path>
                </a:pathLst>
              </a:custGeom>
              <a:noFill/>
              <a:ln w="38100" cap="flat" cmpd="sng">
                <a:solidFill>
                  <a:srgbClr val="FF0000"/>
                </a:solidFill>
                <a:prstDash val="solid"/>
                <a:round/>
                <a:headEnd type="triangle" w="lg" len="med"/>
                <a:tailEnd type="non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990000">
                          <a:alpha val="50000"/>
                        </a:srgbClr>
                      </a:outerShdw>
                    </a:effectLst>
                  </a14:hiddenEffects>
                </a:ext>
              </a:extLst>
            </p:spPr>
            <p:txBody>
              <a:bodyPr anchor="ctr"/>
              <a:lstStyle/>
              <a:p>
                <a:endParaRPr lang="zh-TW" altLang="en-US" i="0">
                  <a:latin typeface="Times New Roman" panose="02020603050405020304" pitchFamily="18" charset="0"/>
                  <a:ea typeface="+mn-ea"/>
                  <a:cs typeface="Times New Roman" panose="02020603050405020304" pitchFamily="18" charset="0"/>
                </a:endParaRPr>
              </a:p>
            </p:txBody>
          </p:sp>
          <p:pic>
            <p:nvPicPr>
              <p:cNvPr id="226341" name="Picture 5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4504" y="3076"/>
                <a:ext cx="335"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226311" name="Picture 55" descr="computer-28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9" y="3203"/>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12" name="Picture 56" descr="computer-28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 y="1616"/>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21950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ChangeArrowheads="1"/>
          </p:cNvSpPr>
          <p:nvPr>
            <p:ph type="title"/>
          </p:nvPr>
        </p:nvSpPr>
        <p:spPr>
          <a:xfrm>
            <a:off x="1115616" y="117028"/>
            <a:ext cx="7458831" cy="935708"/>
          </a:xfrm>
        </p:spPr>
        <p:txBody>
          <a:bodyPr/>
          <a:lstStyle/>
          <a:p>
            <a:r>
              <a:rPr lang="zh-TW" altLang="en-US"/>
              <a:t>防毒系統</a:t>
            </a:r>
            <a:r>
              <a:rPr lang="en-US" altLang="zh-TW"/>
              <a:t>(2/2)</a:t>
            </a:r>
            <a:endParaRPr lang="zh-TW" altLang="en-US"/>
          </a:p>
        </p:txBody>
      </p:sp>
      <p:sp>
        <p:nvSpPr>
          <p:cNvPr id="228356" name="Rectangle 3"/>
          <p:cNvSpPr>
            <a:spLocks noGrp="1" noChangeArrowheads="1"/>
          </p:cNvSpPr>
          <p:nvPr>
            <p:ph type="body" idx="1"/>
          </p:nvPr>
        </p:nvSpPr>
        <p:spPr>
          <a:xfrm>
            <a:off x="611559" y="1052736"/>
            <a:ext cx="8071271" cy="5229320"/>
          </a:xfrm>
        </p:spPr>
        <p:txBody>
          <a:bodyPr/>
          <a:lstStyle/>
          <a:p>
            <a:pPr algn="just"/>
            <a:r>
              <a:rPr lang="zh-TW" altLang="en-US" dirty="0"/>
              <a:t>管理重點</a:t>
            </a:r>
          </a:p>
          <a:p>
            <a:pPr lvl="1" algn="just"/>
            <a:r>
              <a:rPr lang="zh-TW" altLang="en-US" sz="2400" dirty="0"/>
              <a:t>應定期自動更新病毒碼</a:t>
            </a:r>
          </a:p>
          <a:p>
            <a:pPr lvl="1" algn="just"/>
            <a:r>
              <a:rPr lang="zh-TW" altLang="en-US" sz="2400" dirty="0"/>
              <a:t>病毒感染的事件與趨勢應定期分析</a:t>
            </a:r>
          </a:p>
          <a:p>
            <a:pPr lvl="1" algn="just"/>
            <a:r>
              <a:rPr lang="zh-TW" altLang="en-US" sz="2400" dirty="0"/>
              <a:t>避免未安裝防毒軟體的電腦上線</a:t>
            </a:r>
            <a:r>
              <a:rPr lang="en-US" altLang="zh-TW" sz="2400" dirty="0"/>
              <a:t>(</a:t>
            </a:r>
            <a:r>
              <a:rPr lang="zh-TW" altLang="en-US" sz="2400" dirty="0"/>
              <a:t>配合</a:t>
            </a:r>
            <a:r>
              <a:rPr lang="en-US" altLang="zh-TW" sz="2200" dirty="0"/>
              <a:t>NAC</a:t>
            </a:r>
            <a:r>
              <a:rPr lang="zh-TW" altLang="en-US" sz="2400" dirty="0"/>
              <a:t>設備</a:t>
            </a:r>
            <a:r>
              <a:rPr lang="en-US" altLang="zh-TW" sz="2400" dirty="0"/>
              <a:t>)</a:t>
            </a:r>
          </a:p>
          <a:p>
            <a:pPr lvl="1" algn="just"/>
            <a:r>
              <a:rPr lang="zh-TW" altLang="en-US" sz="2400" dirty="0"/>
              <a:t>防火牆控管未經防毒匣道過濾的連線行為</a:t>
            </a:r>
          </a:p>
          <a:p>
            <a:pPr lvl="1" algn="just"/>
            <a:r>
              <a:rPr lang="zh-TW" altLang="en-US" sz="2400" dirty="0"/>
              <a:t>「個人電腦與伺服器防毒系統」與「防毒匣道系統」可採用不同廠牌</a:t>
            </a:r>
          </a:p>
          <a:p>
            <a:pPr algn="just"/>
            <a:r>
              <a:rPr lang="zh-TW" altLang="en-US" dirty="0"/>
              <a:t>選購考量</a:t>
            </a:r>
          </a:p>
          <a:p>
            <a:pPr lvl="1" algn="just"/>
            <a:r>
              <a:rPr lang="zh-TW" altLang="en-US" sz="2400" dirty="0"/>
              <a:t>病毒偵測的精準</a:t>
            </a:r>
            <a:r>
              <a:rPr lang="zh-TW" altLang="en-US" dirty="0"/>
              <a:t>度</a:t>
            </a:r>
            <a:endParaRPr lang="en-US" altLang="zh-TW" dirty="0"/>
          </a:p>
          <a:p>
            <a:pPr lvl="1" algn="just"/>
            <a:r>
              <a:rPr lang="zh-TW" altLang="en-US" sz="2400" dirty="0"/>
              <a:t>對電腦效能的影響</a:t>
            </a:r>
          </a:p>
          <a:p>
            <a:pPr lvl="1" algn="just"/>
            <a:r>
              <a:rPr lang="zh-TW" altLang="en-US" sz="2400" dirty="0"/>
              <a:t>是否提供中央控管機制</a:t>
            </a:r>
          </a:p>
          <a:p>
            <a:pPr lvl="1" algn="just"/>
            <a:endParaRPr lang="en-US" altLang="zh-TW" sz="2400" dirty="0"/>
          </a:p>
        </p:txBody>
      </p:sp>
    </p:spTree>
    <p:extLst>
      <p:ext uri="{BB962C8B-B14F-4D97-AF65-F5344CB8AC3E}">
        <p14:creationId xmlns:p14="http://schemas.microsoft.com/office/powerpoint/2010/main" val="34709989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Grp="1" noChangeArrowheads="1"/>
          </p:cNvSpPr>
          <p:nvPr>
            <p:ph type="title"/>
          </p:nvPr>
        </p:nvSpPr>
        <p:spPr>
          <a:xfrm>
            <a:off x="1115616" y="117028"/>
            <a:ext cx="7458831" cy="935708"/>
          </a:xfrm>
        </p:spPr>
        <p:txBody>
          <a:bodyPr/>
          <a:lstStyle/>
          <a:p>
            <a:r>
              <a:rPr lang="zh-TW" altLang="en-US" dirty="0"/>
              <a:t>垃圾郵件過濾系統</a:t>
            </a:r>
            <a:r>
              <a:rPr lang="en-US" altLang="zh-TW" dirty="0"/>
              <a:t>(1/3)</a:t>
            </a:r>
          </a:p>
        </p:txBody>
      </p:sp>
      <p:sp>
        <p:nvSpPr>
          <p:cNvPr id="230404" name="Rectangle 3"/>
          <p:cNvSpPr>
            <a:spLocks noGrp="1" noChangeArrowheads="1"/>
          </p:cNvSpPr>
          <p:nvPr>
            <p:ph type="body" idx="1"/>
          </p:nvPr>
        </p:nvSpPr>
        <p:spPr>
          <a:xfrm>
            <a:off x="611559" y="1052736"/>
            <a:ext cx="8071271" cy="5229320"/>
          </a:xfrm>
        </p:spPr>
        <p:txBody>
          <a:bodyPr/>
          <a:lstStyle/>
          <a:p>
            <a:pPr algn="just"/>
            <a:r>
              <a:rPr lang="zh-TW" altLang="en-US" dirty="0"/>
              <a:t>用途</a:t>
            </a:r>
          </a:p>
          <a:p>
            <a:pPr lvl="1" algn="just"/>
            <a:r>
              <a:rPr lang="zh-TW" altLang="en-US" sz="2400" dirty="0"/>
              <a:t>過濾垃圾與廣告郵件</a:t>
            </a:r>
          </a:p>
          <a:p>
            <a:pPr lvl="1" algn="just"/>
            <a:r>
              <a:rPr lang="zh-TW" altLang="en-US" sz="2400" dirty="0"/>
              <a:t>避免電子郵件社交工程攻擊</a:t>
            </a:r>
          </a:p>
          <a:p>
            <a:pPr algn="just"/>
            <a:r>
              <a:rPr lang="zh-TW" altLang="en-US" dirty="0"/>
              <a:t>垃圾郵件判斷技術</a:t>
            </a:r>
          </a:p>
          <a:p>
            <a:pPr lvl="1" algn="just"/>
            <a:r>
              <a:rPr lang="zh-TW" altLang="en-US" sz="2400" dirty="0"/>
              <a:t>連線模式</a:t>
            </a:r>
            <a:endParaRPr lang="en-US" altLang="zh-TW" sz="2400" dirty="0"/>
          </a:p>
          <a:p>
            <a:pPr lvl="1" algn="just"/>
            <a:r>
              <a:rPr lang="zh-TW" altLang="en-US" sz="2400" dirty="0"/>
              <a:t>關鍵字比對</a:t>
            </a:r>
            <a:endParaRPr lang="en-US" altLang="zh-TW" sz="2400" dirty="0"/>
          </a:p>
          <a:p>
            <a:pPr lvl="1" algn="just"/>
            <a:r>
              <a:rPr lang="zh-TW" altLang="en-US" sz="2400" dirty="0"/>
              <a:t>內容過濾條件</a:t>
            </a:r>
          </a:p>
          <a:p>
            <a:pPr lvl="1" algn="just"/>
            <a:r>
              <a:rPr lang="zh-TW" altLang="en-US" sz="2400" dirty="0"/>
              <a:t>外部資料庫比對</a:t>
            </a:r>
            <a:endParaRPr lang="en-US" altLang="zh-TW" sz="2400" dirty="0"/>
          </a:p>
          <a:p>
            <a:pPr lvl="1" algn="just"/>
            <a:r>
              <a:rPr lang="zh-TW" altLang="en-US" sz="2400" dirty="0"/>
              <a:t>貝氏演算法</a:t>
            </a:r>
            <a:endParaRPr lang="en-US" altLang="zh-TW" sz="2400" dirty="0"/>
          </a:p>
          <a:p>
            <a:pPr lvl="1" algn="just"/>
            <a:r>
              <a:rPr lang="zh-TW" altLang="en-US" sz="2400" dirty="0"/>
              <a:t>圖片辨識技術</a:t>
            </a:r>
          </a:p>
        </p:txBody>
      </p:sp>
    </p:spTree>
    <p:extLst>
      <p:ext uri="{BB962C8B-B14F-4D97-AF65-F5344CB8AC3E}">
        <p14:creationId xmlns:p14="http://schemas.microsoft.com/office/powerpoint/2010/main" val="873221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Grp="1" noChangeArrowheads="1"/>
          </p:cNvSpPr>
          <p:nvPr>
            <p:ph type="title"/>
          </p:nvPr>
        </p:nvSpPr>
        <p:spPr>
          <a:xfrm>
            <a:off x="1115616" y="117028"/>
            <a:ext cx="7458831" cy="935708"/>
          </a:xfrm>
        </p:spPr>
        <p:txBody>
          <a:bodyPr/>
          <a:lstStyle/>
          <a:p>
            <a:r>
              <a:rPr lang="zh-TW" altLang="en-US"/>
              <a:t>垃圾郵件過濾系統</a:t>
            </a:r>
            <a:r>
              <a:rPr lang="en-US" altLang="zh-TW"/>
              <a:t>(2/3)</a:t>
            </a:r>
            <a:endParaRPr lang="zh-TW" altLang="en-US"/>
          </a:p>
        </p:txBody>
      </p:sp>
      <p:sp>
        <p:nvSpPr>
          <p:cNvPr id="232452" name="Rectangle 3"/>
          <p:cNvSpPr>
            <a:spLocks noGrp="1" noChangeArrowheads="1"/>
          </p:cNvSpPr>
          <p:nvPr>
            <p:ph type="body" idx="1"/>
          </p:nvPr>
        </p:nvSpPr>
        <p:spPr>
          <a:xfrm>
            <a:off x="611559" y="1052736"/>
            <a:ext cx="8071271" cy="5229320"/>
          </a:xfrm>
        </p:spPr>
        <p:txBody>
          <a:bodyPr/>
          <a:lstStyle/>
          <a:p>
            <a:pPr algn="just"/>
            <a:r>
              <a:rPr lang="zh-TW" altLang="en-US" dirty="0">
                <a:latin typeface="+mn-ea"/>
                <a:ea typeface="+mn-ea"/>
              </a:rPr>
              <a:t>部署方式</a:t>
            </a:r>
          </a:p>
          <a:p>
            <a:pPr lvl="1" algn="just"/>
            <a:r>
              <a:rPr lang="zh-TW" altLang="en-US" sz="2400" dirty="0">
                <a:latin typeface="+mn-ea"/>
                <a:ea typeface="+mn-ea"/>
              </a:rPr>
              <a:t>匣道模式</a:t>
            </a:r>
            <a:r>
              <a:rPr lang="en-US" altLang="zh-TW" sz="2400" dirty="0">
                <a:latin typeface="+mn-ea"/>
                <a:ea typeface="+mn-ea"/>
              </a:rPr>
              <a:t>(</a:t>
            </a:r>
            <a:r>
              <a:rPr lang="en-US" altLang="zh-TW" sz="2200" dirty="0">
                <a:latin typeface="+mn-ea"/>
                <a:ea typeface="+mn-ea"/>
              </a:rPr>
              <a:t>Mail Relay</a:t>
            </a:r>
            <a:r>
              <a:rPr lang="en-US" altLang="zh-TW" sz="2400" dirty="0">
                <a:latin typeface="+mn-ea"/>
                <a:ea typeface="+mn-ea"/>
              </a:rPr>
              <a:t>)</a:t>
            </a:r>
          </a:p>
          <a:p>
            <a:pPr lvl="2" algn="just">
              <a:buFont typeface="Wingdings" panose="05000000000000000000" pitchFamily="2" charset="2"/>
              <a:buChar char="Ø"/>
            </a:pPr>
            <a:r>
              <a:rPr lang="zh-TW" altLang="en-US" sz="2200" dirty="0">
                <a:latin typeface="+mn-ea"/>
              </a:rPr>
              <a:t>不影響其他網路流量</a:t>
            </a:r>
          </a:p>
          <a:p>
            <a:pPr lvl="2" algn="just">
              <a:buFont typeface="Wingdings" panose="05000000000000000000" pitchFamily="2" charset="2"/>
              <a:buChar char="Ø"/>
            </a:pPr>
            <a:r>
              <a:rPr lang="zh-TW" altLang="en-US" sz="2200" dirty="0">
                <a:latin typeface="+mn-ea"/>
              </a:rPr>
              <a:t>設備故障時信件無法進出</a:t>
            </a:r>
          </a:p>
          <a:p>
            <a:pPr lvl="2" algn="just">
              <a:buFont typeface="Wingdings" panose="05000000000000000000" pitchFamily="2" charset="2"/>
              <a:buChar char="Ø"/>
            </a:pPr>
            <a:r>
              <a:rPr lang="zh-TW" altLang="en-US" sz="2200" dirty="0">
                <a:latin typeface="+mn-ea"/>
              </a:rPr>
              <a:t>安全性高</a:t>
            </a:r>
            <a:r>
              <a:rPr lang="en-US" altLang="zh-TW" sz="2200" dirty="0">
                <a:latin typeface="+mn-ea"/>
              </a:rPr>
              <a:t>(</a:t>
            </a:r>
            <a:r>
              <a:rPr lang="en-US" altLang="zh-TW" sz="2000" dirty="0">
                <a:latin typeface="+mn-ea"/>
              </a:rPr>
              <a:t>Fail Close</a:t>
            </a:r>
            <a:r>
              <a:rPr lang="en-US" altLang="zh-TW" sz="2200" dirty="0">
                <a:latin typeface="+mn-ea"/>
              </a:rPr>
              <a:t>)</a:t>
            </a:r>
          </a:p>
          <a:p>
            <a:pPr lvl="1" algn="just"/>
            <a:r>
              <a:rPr lang="en-US" altLang="zh-TW" sz="2200" dirty="0">
                <a:latin typeface="+mn-ea"/>
                <a:ea typeface="+mn-ea"/>
              </a:rPr>
              <a:t>Bridge</a:t>
            </a:r>
            <a:r>
              <a:rPr lang="zh-TW" altLang="en-US" sz="2400" dirty="0">
                <a:latin typeface="+mn-ea"/>
                <a:ea typeface="+mn-ea"/>
              </a:rPr>
              <a:t>模式</a:t>
            </a:r>
            <a:r>
              <a:rPr lang="en-US" altLang="zh-TW" sz="2400" dirty="0">
                <a:latin typeface="+mn-ea"/>
                <a:ea typeface="+mn-ea"/>
              </a:rPr>
              <a:t>(</a:t>
            </a:r>
            <a:r>
              <a:rPr lang="zh-TW" altLang="en-US" sz="2400" b="1" dirty="0">
                <a:solidFill>
                  <a:srgbClr val="FF0000"/>
                </a:solidFill>
                <a:latin typeface="+mn-ea"/>
                <a:ea typeface="+mn-ea"/>
              </a:rPr>
              <a:t>目前較少見</a:t>
            </a:r>
            <a:r>
              <a:rPr lang="en-US" altLang="zh-TW" sz="2400" dirty="0">
                <a:latin typeface="+mn-ea"/>
                <a:ea typeface="+mn-ea"/>
              </a:rPr>
              <a:t>)</a:t>
            </a:r>
            <a:endParaRPr lang="zh-TW" altLang="en-US" sz="2400" dirty="0">
              <a:latin typeface="+mn-ea"/>
              <a:ea typeface="+mn-ea"/>
            </a:endParaRPr>
          </a:p>
          <a:p>
            <a:pPr lvl="2" algn="just">
              <a:buFont typeface="Wingdings" panose="05000000000000000000" pitchFamily="2" charset="2"/>
              <a:buChar char="Ø"/>
            </a:pPr>
            <a:r>
              <a:rPr lang="zh-TW" altLang="en-US" sz="2200" dirty="0">
                <a:latin typeface="+mn-ea"/>
              </a:rPr>
              <a:t>會影響其他網路流量</a:t>
            </a:r>
          </a:p>
          <a:p>
            <a:pPr lvl="2" algn="just">
              <a:buFont typeface="Wingdings" panose="05000000000000000000" pitchFamily="2" charset="2"/>
              <a:buChar char="Ø"/>
            </a:pPr>
            <a:r>
              <a:rPr lang="zh-TW" altLang="en-US" sz="2200" dirty="0">
                <a:latin typeface="+mn-ea"/>
              </a:rPr>
              <a:t>設備故障時會自動</a:t>
            </a:r>
            <a:r>
              <a:rPr lang="en-US" altLang="zh-TW" sz="2000" dirty="0">
                <a:latin typeface="+mn-ea"/>
              </a:rPr>
              <a:t>Bypass</a:t>
            </a:r>
            <a:r>
              <a:rPr lang="zh-TW" altLang="en-US" sz="2200" dirty="0">
                <a:latin typeface="+mn-ea"/>
              </a:rPr>
              <a:t>流量</a:t>
            </a:r>
          </a:p>
          <a:p>
            <a:pPr lvl="2" algn="just">
              <a:buFont typeface="Wingdings" panose="05000000000000000000" pitchFamily="2" charset="2"/>
              <a:buChar char="Ø"/>
            </a:pPr>
            <a:r>
              <a:rPr lang="zh-TW" altLang="en-US" sz="2200" dirty="0">
                <a:latin typeface="+mn-ea"/>
              </a:rPr>
              <a:t>安全性低</a:t>
            </a:r>
            <a:r>
              <a:rPr lang="en-US" altLang="zh-TW" sz="2200" dirty="0">
                <a:latin typeface="+mn-ea"/>
              </a:rPr>
              <a:t>(</a:t>
            </a:r>
            <a:r>
              <a:rPr lang="en-US" altLang="zh-TW" sz="2000" dirty="0">
                <a:latin typeface="+mn-ea"/>
              </a:rPr>
              <a:t>Fail Open</a:t>
            </a:r>
            <a:r>
              <a:rPr lang="en-US" altLang="zh-TW" sz="2200" dirty="0">
                <a:latin typeface="+mn-ea"/>
              </a:rPr>
              <a:t>)</a:t>
            </a:r>
          </a:p>
        </p:txBody>
      </p:sp>
      <p:grpSp>
        <p:nvGrpSpPr>
          <p:cNvPr id="232453" name="Group 4"/>
          <p:cNvGrpSpPr>
            <a:grpSpLocks/>
          </p:cNvGrpSpPr>
          <p:nvPr/>
        </p:nvGrpSpPr>
        <p:grpSpPr bwMode="auto">
          <a:xfrm>
            <a:off x="4307780" y="1844477"/>
            <a:ext cx="4584700" cy="2160587"/>
            <a:chOff x="1384" y="1479"/>
            <a:chExt cx="2888" cy="1361"/>
          </a:xfrm>
        </p:grpSpPr>
        <p:pic>
          <p:nvPicPr>
            <p:cNvPr id="232477"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 y="2158"/>
              <a:ext cx="86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1462" name="Text Box 6"/>
            <p:cNvSpPr txBox="1">
              <a:spLocks noChangeArrowheads="1"/>
            </p:cNvSpPr>
            <p:nvPr/>
          </p:nvSpPr>
          <p:spPr bwMode="auto">
            <a:xfrm>
              <a:off x="1455" y="2266"/>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INTERNET</a:t>
              </a:r>
            </a:p>
          </p:txBody>
        </p:sp>
        <p:sp>
          <p:nvSpPr>
            <p:cNvPr id="232479" name="Line 7"/>
            <p:cNvSpPr>
              <a:spLocks noChangeShapeType="1"/>
            </p:cNvSpPr>
            <p:nvPr/>
          </p:nvSpPr>
          <p:spPr bwMode="auto">
            <a:xfrm>
              <a:off x="2154" y="2385"/>
              <a:ext cx="2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24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 y="2205"/>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2481" name="Line 9"/>
            <p:cNvSpPr>
              <a:spLocks noChangeShapeType="1"/>
            </p:cNvSpPr>
            <p:nvPr/>
          </p:nvSpPr>
          <p:spPr bwMode="auto">
            <a:xfrm>
              <a:off x="2562" y="2387"/>
              <a:ext cx="16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24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 y="1797"/>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32483" name="Picture 11"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2522"/>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1468" name="Text Box 12"/>
            <p:cNvSpPr txBox="1">
              <a:spLocks noChangeArrowheads="1"/>
            </p:cNvSpPr>
            <p:nvPr/>
          </p:nvSpPr>
          <p:spPr bwMode="auto">
            <a:xfrm>
              <a:off x="2759" y="1479"/>
              <a:ext cx="606" cy="33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AntiSpam</a:t>
              </a:r>
            </a:p>
            <a:p>
              <a:pPr algn="ctr" eaLnBrk="1" hangingPunct="1">
                <a:defRPr/>
              </a:pPr>
              <a:r>
                <a:rPr lang="en-US" altLang="zh-TW" sz="1400" i="0"/>
                <a:t>Gateway</a:t>
              </a:r>
            </a:p>
          </p:txBody>
        </p:sp>
        <p:pic>
          <p:nvPicPr>
            <p:cNvPr id="23248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797"/>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1470" name="Text Box 14"/>
            <p:cNvSpPr txBox="1">
              <a:spLocks noChangeArrowheads="1"/>
            </p:cNvSpPr>
            <p:nvPr/>
          </p:nvSpPr>
          <p:spPr bwMode="auto">
            <a:xfrm>
              <a:off x="3586" y="1605"/>
              <a:ext cx="686"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Mail Server</a:t>
              </a:r>
            </a:p>
          </p:txBody>
        </p:sp>
        <p:pic>
          <p:nvPicPr>
            <p:cNvPr id="232487" name="Picture 15"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 y="2522"/>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8" name="Picture 16"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2" y="2522"/>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89" name="Line 17"/>
            <p:cNvSpPr>
              <a:spLocks noChangeShapeType="1"/>
            </p:cNvSpPr>
            <p:nvPr/>
          </p:nvSpPr>
          <p:spPr bwMode="auto">
            <a:xfrm>
              <a:off x="3107" y="225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90" name="Line 18"/>
            <p:cNvSpPr>
              <a:spLocks noChangeShapeType="1"/>
            </p:cNvSpPr>
            <p:nvPr/>
          </p:nvSpPr>
          <p:spPr bwMode="auto">
            <a:xfrm>
              <a:off x="3969" y="225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91" name="Line 19"/>
            <p:cNvSpPr>
              <a:spLocks noChangeShapeType="1"/>
            </p:cNvSpPr>
            <p:nvPr/>
          </p:nvSpPr>
          <p:spPr bwMode="auto">
            <a:xfrm>
              <a:off x="4014" y="2387"/>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92" name="Line 20"/>
            <p:cNvSpPr>
              <a:spLocks noChangeShapeType="1"/>
            </p:cNvSpPr>
            <p:nvPr/>
          </p:nvSpPr>
          <p:spPr bwMode="auto">
            <a:xfrm>
              <a:off x="3560" y="2387"/>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93" name="Line 21"/>
            <p:cNvSpPr>
              <a:spLocks noChangeShapeType="1"/>
            </p:cNvSpPr>
            <p:nvPr/>
          </p:nvSpPr>
          <p:spPr bwMode="auto">
            <a:xfrm>
              <a:off x="3061" y="2387"/>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94" name="Freeform 22"/>
            <p:cNvSpPr>
              <a:spLocks/>
            </p:cNvSpPr>
            <p:nvPr/>
          </p:nvSpPr>
          <p:spPr bwMode="auto">
            <a:xfrm>
              <a:off x="1791" y="2115"/>
              <a:ext cx="1134" cy="143"/>
            </a:xfrm>
            <a:custGeom>
              <a:avLst/>
              <a:gdLst>
                <a:gd name="T0" fmla="*/ 0 w 1134"/>
                <a:gd name="T1" fmla="*/ 0 h 143"/>
                <a:gd name="T2" fmla="*/ 681 w 1134"/>
                <a:gd name="T3" fmla="*/ 136 h 143"/>
                <a:gd name="T4" fmla="*/ 1134 w 1134"/>
                <a:gd name="T5" fmla="*/ 45 h 143"/>
                <a:gd name="T6" fmla="*/ 0 60000 65536"/>
                <a:gd name="T7" fmla="*/ 0 60000 65536"/>
                <a:gd name="T8" fmla="*/ 0 60000 65536"/>
              </a:gdLst>
              <a:ahLst/>
              <a:cxnLst>
                <a:cxn ang="T6">
                  <a:pos x="T0" y="T1"/>
                </a:cxn>
                <a:cxn ang="T7">
                  <a:pos x="T2" y="T3"/>
                </a:cxn>
                <a:cxn ang="T8">
                  <a:pos x="T4" y="T5"/>
                </a:cxn>
              </a:cxnLst>
              <a:rect l="0" t="0" r="r" b="b"/>
              <a:pathLst>
                <a:path w="1134" h="143">
                  <a:moveTo>
                    <a:pt x="0" y="0"/>
                  </a:moveTo>
                  <a:cubicBezTo>
                    <a:pt x="246" y="64"/>
                    <a:pt x="492" y="129"/>
                    <a:pt x="681" y="136"/>
                  </a:cubicBezTo>
                  <a:cubicBezTo>
                    <a:pt x="870" y="143"/>
                    <a:pt x="1002" y="94"/>
                    <a:pt x="1134" y="45"/>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pic>
          <p:nvPicPr>
            <p:cNvPr id="232495" name="Picture 23"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 y="2024"/>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96" name="Picture 24"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5" y="1933"/>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97" name="Picture 25"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 y="1933"/>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98" name="Freeform 26"/>
            <p:cNvSpPr>
              <a:spLocks/>
            </p:cNvSpPr>
            <p:nvPr/>
          </p:nvSpPr>
          <p:spPr bwMode="auto">
            <a:xfrm>
              <a:off x="3198" y="2160"/>
              <a:ext cx="635" cy="143"/>
            </a:xfrm>
            <a:custGeom>
              <a:avLst/>
              <a:gdLst>
                <a:gd name="T0" fmla="*/ 0 w 635"/>
                <a:gd name="T1" fmla="*/ 0 h 143"/>
                <a:gd name="T2" fmla="*/ 272 w 635"/>
                <a:gd name="T3" fmla="*/ 136 h 143"/>
                <a:gd name="T4" fmla="*/ 635 w 635"/>
                <a:gd name="T5" fmla="*/ 45 h 143"/>
                <a:gd name="T6" fmla="*/ 0 60000 65536"/>
                <a:gd name="T7" fmla="*/ 0 60000 65536"/>
                <a:gd name="T8" fmla="*/ 0 60000 65536"/>
              </a:gdLst>
              <a:ahLst/>
              <a:cxnLst>
                <a:cxn ang="T6">
                  <a:pos x="T0" y="T1"/>
                </a:cxn>
                <a:cxn ang="T7">
                  <a:pos x="T2" y="T3"/>
                </a:cxn>
                <a:cxn ang="T8">
                  <a:pos x="T4" y="T5"/>
                </a:cxn>
              </a:cxnLst>
              <a:rect l="0" t="0" r="r" b="b"/>
              <a:pathLst>
                <a:path w="635" h="143">
                  <a:moveTo>
                    <a:pt x="0" y="0"/>
                  </a:moveTo>
                  <a:cubicBezTo>
                    <a:pt x="83" y="64"/>
                    <a:pt x="166" y="129"/>
                    <a:pt x="272" y="136"/>
                  </a:cubicBezTo>
                  <a:cubicBezTo>
                    <a:pt x="378" y="143"/>
                    <a:pt x="506" y="94"/>
                    <a:pt x="635" y="45"/>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grpSp>
      <p:grpSp>
        <p:nvGrpSpPr>
          <p:cNvPr id="232454" name="Group 27"/>
          <p:cNvGrpSpPr>
            <a:grpSpLocks/>
          </p:cNvGrpSpPr>
          <p:nvPr/>
        </p:nvGrpSpPr>
        <p:grpSpPr bwMode="auto">
          <a:xfrm>
            <a:off x="3949005" y="4437112"/>
            <a:ext cx="4943475" cy="1960563"/>
            <a:chOff x="2472" y="2558"/>
            <a:chExt cx="3114" cy="1235"/>
          </a:xfrm>
        </p:grpSpPr>
        <p:pic>
          <p:nvPicPr>
            <p:cNvPr id="232455" name="Picture 4" descr="Cloud_rw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 y="3111"/>
              <a:ext cx="862"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1485" name="Text Box 29"/>
            <p:cNvSpPr txBox="1">
              <a:spLocks noChangeArrowheads="1"/>
            </p:cNvSpPr>
            <p:nvPr/>
          </p:nvSpPr>
          <p:spPr bwMode="auto">
            <a:xfrm>
              <a:off x="2543" y="3219"/>
              <a:ext cx="703"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INTERNET</a:t>
              </a:r>
            </a:p>
          </p:txBody>
        </p:sp>
        <p:sp>
          <p:nvSpPr>
            <p:cNvPr id="232457" name="Line 30"/>
            <p:cNvSpPr>
              <a:spLocks noChangeShapeType="1"/>
            </p:cNvSpPr>
            <p:nvPr/>
          </p:nvSpPr>
          <p:spPr bwMode="auto">
            <a:xfrm>
              <a:off x="3242" y="3338"/>
              <a:ext cx="22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2458"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3158"/>
              <a:ext cx="333"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2459" name="Line 32"/>
            <p:cNvSpPr>
              <a:spLocks noChangeShapeType="1"/>
            </p:cNvSpPr>
            <p:nvPr/>
          </p:nvSpPr>
          <p:spPr bwMode="auto">
            <a:xfrm>
              <a:off x="4195" y="3339"/>
              <a:ext cx="136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246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 y="3158"/>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32461" name="Picture 34"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9" y="3475"/>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1491" name="Text Box 35"/>
            <p:cNvSpPr txBox="1">
              <a:spLocks noChangeArrowheads="1"/>
            </p:cNvSpPr>
            <p:nvPr/>
          </p:nvSpPr>
          <p:spPr bwMode="auto">
            <a:xfrm>
              <a:off x="3758" y="2840"/>
              <a:ext cx="606" cy="330"/>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dirty="0" err="1"/>
                <a:t>AntiSpam</a:t>
              </a:r>
              <a:endParaRPr lang="en-US" altLang="zh-TW" sz="1400" i="0" dirty="0"/>
            </a:p>
            <a:p>
              <a:pPr algn="ctr" eaLnBrk="1" hangingPunct="1">
                <a:defRPr/>
              </a:pPr>
              <a:r>
                <a:rPr lang="en-US" altLang="zh-TW" sz="1400" i="0" dirty="0"/>
                <a:t>Gateway</a:t>
              </a:r>
            </a:p>
          </p:txBody>
        </p:sp>
        <p:pic>
          <p:nvPicPr>
            <p:cNvPr id="232463"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 y="2750"/>
              <a:ext cx="45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71493" name="Text Box 37"/>
            <p:cNvSpPr txBox="1">
              <a:spLocks noChangeArrowheads="1"/>
            </p:cNvSpPr>
            <p:nvPr/>
          </p:nvSpPr>
          <p:spPr bwMode="auto">
            <a:xfrm>
              <a:off x="4900" y="2558"/>
              <a:ext cx="686" cy="192"/>
            </a:xfrm>
            <a:prstGeom prst="rect">
              <a:avLst/>
            </a:prstGeom>
            <a:noFill/>
            <a:ln>
              <a:noFill/>
            </a:ln>
            <a:effectLst>
              <a:prstShdw prst="shdw18" dist="17961" dir="13500000">
                <a:srgbClr val="9999FF">
                  <a:gamma/>
                  <a:shade val="60000"/>
                  <a:invGamma/>
                  <a:alpha val="50000"/>
                </a:srgbClr>
              </a:prstShdw>
            </a:effectLst>
            <a:extLst>
              <a:ext uri="{909E8E84-426E-40DD-AFC4-6F175D3DCCD1}">
                <a14:hiddenFill xmlns:a14="http://schemas.microsoft.com/office/drawing/2010/main">
                  <a:gradFill rotWithShape="1">
                    <a:gsLst>
                      <a:gs pos="0">
                        <a:srgbClr val="9999FF"/>
                      </a:gs>
                      <a:gs pos="50000">
                        <a:schemeClr val="bg1"/>
                      </a:gs>
                      <a:gs pos="100000">
                        <a:srgbClr val="9999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1" hangingPunct="1">
                <a:defRPr/>
              </a:pPr>
              <a:r>
                <a:rPr lang="en-US" altLang="zh-TW" sz="1400" i="0"/>
                <a:t>Mail Server</a:t>
              </a:r>
            </a:p>
          </p:txBody>
        </p:sp>
        <p:pic>
          <p:nvPicPr>
            <p:cNvPr id="232465" name="Picture 38"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 y="3475"/>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66" name="Picture 39" descr="computer-4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6" y="3475"/>
              <a:ext cx="31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67" name="Line 40"/>
            <p:cNvSpPr>
              <a:spLocks noChangeShapeType="1"/>
            </p:cNvSpPr>
            <p:nvPr/>
          </p:nvSpPr>
          <p:spPr bwMode="auto">
            <a:xfrm>
              <a:off x="5283" y="3204"/>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68" name="Line 41"/>
            <p:cNvSpPr>
              <a:spLocks noChangeShapeType="1"/>
            </p:cNvSpPr>
            <p:nvPr/>
          </p:nvSpPr>
          <p:spPr bwMode="auto">
            <a:xfrm>
              <a:off x="5328" y="3340"/>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69" name="Line 42"/>
            <p:cNvSpPr>
              <a:spLocks noChangeShapeType="1"/>
            </p:cNvSpPr>
            <p:nvPr/>
          </p:nvSpPr>
          <p:spPr bwMode="auto">
            <a:xfrm>
              <a:off x="4874" y="3340"/>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70" name="Line 43"/>
            <p:cNvSpPr>
              <a:spLocks noChangeShapeType="1"/>
            </p:cNvSpPr>
            <p:nvPr/>
          </p:nvSpPr>
          <p:spPr bwMode="auto">
            <a:xfrm>
              <a:off x="4375" y="3340"/>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pic>
          <p:nvPicPr>
            <p:cNvPr id="232471" name="Picture 44"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1" y="2886"/>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72" name="Picture 45"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 y="3203"/>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73" name="Picture 46" descr="computer-27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1" y="2886"/>
              <a:ext cx="22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4" name="Line 47"/>
            <p:cNvSpPr>
              <a:spLocks noChangeShapeType="1"/>
            </p:cNvSpPr>
            <p:nvPr/>
          </p:nvSpPr>
          <p:spPr bwMode="auto">
            <a:xfrm>
              <a:off x="3651" y="3339"/>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000000">
                        <a:alpha val="50000"/>
                      </a:srgbClr>
                    </a:outerShdw>
                  </a:effectLst>
                </a14:hiddenEffects>
              </a:ext>
            </a:extLst>
          </p:spPr>
          <p:txBody>
            <a:bodyPr anchor="ctr"/>
            <a:lstStyle/>
            <a:p>
              <a:endParaRPr lang="zh-TW" altLang="en-US" i="0"/>
            </a:p>
          </p:txBody>
        </p:sp>
        <p:sp>
          <p:nvSpPr>
            <p:cNvPr id="232475" name="Freeform 48"/>
            <p:cNvSpPr>
              <a:spLocks/>
            </p:cNvSpPr>
            <p:nvPr/>
          </p:nvSpPr>
          <p:spPr bwMode="auto">
            <a:xfrm>
              <a:off x="3061" y="3022"/>
              <a:ext cx="908" cy="272"/>
            </a:xfrm>
            <a:custGeom>
              <a:avLst/>
              <a:gdLst>
                <a:gd name="T0" fmla="*/ 0 w 908"/>
                <a:gd name="T1" fmla="*/ 0 h 272"/>
                <a:gd name="T2" fmla="*/ 409 w 908"/>
                <a:gd name="T3" fmla="*/ 227 h 272"/>
                <a:gd name="T4" fmla="*/ 908 w 908"/>
                <a:gd name="T5" fmla="*/ 272 h 272"/>
                <a:gd name="T6" fmla="*/ 0 60000 65536"/>
                <a:gd name="T7" fmla="*/ 0 60000 65536"/>
                <a:gd name="T8" fmla="*/ 0 60000 65536"/>
              </a:gdLst>
              <a:ahLst/>
              <a:cxnLst>
                <a:cxn ang="T6">
                  <a:pos x="T0" y="T1"/>
                </a:cxn>
                <a:cxn ang="T7">
                  <a:pos x="T2" y="T3"/>
                </a:cxn>
                <a:cxn ang="T8">
                  <a:pos x="T4" y="T5"/>
                </a:cxn>
              </a:cxnLst>
              <a:rect l="0" t="0" r="r" b="b"/>
              <a:pathLst>
                <a:path w="908" h="272">
                  <a:moveTo>
                    <a:pt x="0" y="0"/>
                  </a:moveTo>
                  <a:cubicBezTo>
                    <a:pt x="129" y="91"/>
                    <a:pt x="258" y="182"/>
                    <a:pt x="409" y="227"/>
                  </a:cubicBezTo>
                  <a:cubicBezTo>
                    <a:pt x="560" y="272"/>
                    <a:pt x="734" y="272"/>
                    <a:pt x="908" y="272"/>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sp>
          <p:nvSpPr>
            <p:cNvPr id="232476" name="Freeform 49"/>
            <p:cNvSpPr>
              <a:spLocks/>
            </p:cNvSpPr>
            <p:nvPr/>
          </p:nvSpPr>
          <p:spPr bwMode="auto">
            <a:xfrm>
              <a:off x="4195" y="3158"/>
              <a:ext cx="953" cy="159"/>
            </a:xfrm>
            <a:custGeom>
              <a:avLst/>
              <a:gdLst>
                <a:gd name="T0" fmla="*/ 0 w 953"/>
                <a:gd name="T1" fmla="*/ 136 h 159"/>
                <a:gd name="T2" fmla="*/ 772 w 953"/>
                <a:gd name="T3" fmla="*/ 136 h 159"/>
                <a:gd name="T4" fmla="*/ 953 w 953"/>
                <a:gd name="T5" fmla="*/ 0 h 159"/>
                <a:gd name="T6" fmla="*/ 0 60000 65536"/>
                <a:gd name="T7" fmla="*/ 0 60000 65536"/>
                <a:gd name="T8" fmla="*/ 0 60000 65536"/>
              </a:gdLst>
              <a:ahLst/>
              <a:cxnLst>
                <a:cxn ang="T6">
                  <a:pos x="T0" y="T1"/>
                </a:cxn>
                <a:cxn ang="T7">
                  <a:pos x="T2" y="T3"/>
                </a:cxn>
                <a:cxn ang="T8">
                  <a:pos x="T4" y="T5"/>
                </a:cxn>
              </a:cxnLst>
              <a:rect l="0" t="0" r="r" b="b"/>
              <a:pathLst>
                <a:path w="953" h="159">
                  <a:moveTo>
                    <a:pt x="0" y="136"/>
                  </a:moveTo>
                  <a:cubicBezTo>
                    <a:pt x="306" y="147"/>
                    <a:pt x="613" y="159"/>
                    <a:pt x="772" y="136"/>
                  </a:cubicBezTo>
                  <a:cubicBezTo>
                    <a:pt x="931" y="113"/>
                    <a:pt x="942" y="56"/>
                    <a:pt x="953" y="0"/>
                  </a:cubicBezTo>
                </a:path>
              </a:pathLst>
            </a:custGeom>
            <a:noFill/>
            <a:ln w="38100" cap="flat" cmpd="sng">
              <a:solidFill>
                <a:srgbClr val="0000FF"/>
              </a:solidFill>
              <a:prstDash val="solid"/>
              <a:round/>
              <a:headEnd type="none" w="med" len="med"/>
              <a:tailEnd type="triangle" w="lg" len="med"/>
            </a:ln>
            <a:effectLst/>
            <a:extLst>
              <a:ext uri="{909E8E84-426E-40DD-AFC4-6F175D3DCCD1}">
                <a14:hiddenFill xmlns:a14="http://schemas.microsoft.com/office/drawing/2010/main">
                  <a:solidFill>
                    <a:srgbClr val="9999FF"/>
                  </a:solidFill>
                </a14:hiddenFill>
              </a:ext>
              <a:ext uri="{AF507438-7753-43E0-B8FC-AC1667EBCBE1}">
                <a14:hiddenEffects xmlns:a14="http://schemas.microsoft.com/office/drawing/2010/main">
                  <a:effectLst>
                    <a:outerShdw dist="17961" dir="13500000" algn="ctr" rotWithShape="0">
                      <a:srgbClr val="000099">
                        <a:alpha val="50000"/>
                      </a:srgbClr>
                    </a:outerShdw>
                  </a:effectLst>
                </a14:hiddenEffects>
              </a:ext>
            </a:extLst>
          </p:spPr>
          <p:txBody>
            <a:bodyPr anchor="ctr"/>
            <a:lstStyle/>
            <a:p>
              <a:endParaRPr lang="zh-TW" altLang="en-US" i="0"/>
            </a:p>
          </p:txBody>
        </p:sp>
      </p:grpSp>
    </p:spTree>
    <p:extLst>
      <p:ext uri="{BB962C8B-B14F-4D97-AF65-F5344CB8AC3E}">
        <p14:creationId xmlns:p14="http://schemas.microsoft.com/office/powerpoint/2010/main" val="4023799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2"/>
          <p:cNvSpPr>
            <a:spLocks noGrp="1" noChangeArrowheads="1"/>
          </p:cNvSpPr>
          <p:nvPr>
            <p:ph type="title"/>
          </p:nvPr>
        </p:nvSpPr>
        <p:spPr>
          <a:xfrm>
            <a:off x="1115616" y="117028"/>
            <a:ext cx="7458831" cy="935708"/>
          </a:xfrm>
        </p:spPr>
        <p:txBody>
          <a:bodyPr/>
          <a:lstStyle/>
          <a:p>
            <a:r>
              <a:rPr lang="zh-TW" altLang="en-US" dirty="0"/>
              <a:t>垃圾郵件過濾系統</a:t>
            </a:r>
            <a:r>
              <a:rPr lang="en-US" altLang="zh-TW" dirty="0"/>
              <a:t>(3/3)</a:t>
            </a:r>
            <a:endParaRPr lang="zh-TW" altLang="en-US" dirty="0"/>
          </a:p>
        </p:txBody>
      </p:sp>
      <p:sp>
        <p:nvSpPr>
          <p:cNvPr id="234500" name="Rectangle 3"/>
          <p:cNvSpPr>
            <a:spLocks noGrp="1" noChangeArrowheads="1"/>
          </p:cNvSpPr>
          <p:nvPr>
            <p:ph type="body" idx="1"/>
          </p:nvPr>
        </p:nvSpPr>
        <p:spPr>
          <a:xfrm>
            <a:off x="611559" y="1052736"/>
            <a:ext cx="8071271" cy="5229320"/>
          </a:xfrm>
        </p:spPr>
        <p:txBody>
          <a:bodyPr/>
          <a:lstStyle/>
          <a:p>
            <a:pPr algn="just"/>
            <a:r>
              <a:rPr lang="zh-TW" altLang="en-US" dirty="0"/>
              <a:t>管理重點</a:t>
            </a:r>
          </a:p>
          <a:p>
            <a:pPr lvl="1" algn="just"/>
            <a:r>
              <a:rPr lang="zh-TW" altLang="en-US" sz="2400" dirty="0"/>
              <a:t>應定期自動更新垃圾郵件辨識特徵碼</a:t>
            </a:r>
          </a:p>
          <a:p>
            <a:pPr lvl="1" algn="just"/>
            <a:r>
              <a:rPr lang="zh-TW" altLang="en-US" sz="2400" dirty="0"/>
              <a:t>電子郵件過濾規則的變更應建立管理程序</a:t>
            </a:r>
            <a:r>
              <a:rPr lang="en-US" altLang="zh-TW" sz="2400" dirty="0"/>
              <a:t>(</a:t>
            </a:r>
            <a:r>
              <a:rPr lang="zh-TW" altLang="en-US" sz="2400" dirty="0"/>
              <a:t>變更申請、核准及記錄</a:t>
            </a:r>
            <a:r>
              <a:rPr lang="en-US" altLang="zh-TW" sz="2400" dirty="0"/>
              <a:t>)</a:t>
            </a:r>
          </a:p>
          <a:p>
            <a:pPr algn="just"/>
            <a:r>
              <a:rPr lang="zh-TW" altLang="en-US" dirty="0"/>
              <a:t>選購考量</a:t>
            </a:r>
          </a:p>
          <a:p>
            <a:pPr lvl="1" algn="just"/>
            <a:r>
              <a:rPr lang="zh-TW" altLang="en-US" sz="2400" dirty="0"/>
              <a:t>垃圾郵件判斷的精準度</a:t>
            </a:r>
          </a:p>
          <a:p>
            <a:pPr lvl="1" algn="just"/>
            <a:r>
              <a:rPr lang="zh-TW" altLang="en-US" sz="2400" dirty="0"/>
              <a:t>處理效能可符合機關需求</a:t>
            </a:r>
          </a:p>
          <a:p>
            <a:pPr lvl="1" algn="just"/>
            <a:r>
              <a:rPr lang="zh-TW" altLang="en-US" sz="2400" dirty="0"/>
              <a:t>對於中文信件或多國語言的支援能力</a:t>
            </a:r>
          </a:p>
          <a:p>
            <a:pPr lvl="1" algn="just"/>
            <a:r>
              <a:rPr lang="zh-TW" altLang="en-US" sz="2400" dirty="0"/>
              <a:t>全文檢索支援中文的能力與郵件附件的檢索能力</a:t>
            </a:r>
          </a:p>
          <a:p>
            <a:pPr lvl="1" algn="just"/>
            <a:r>
              <a:rPr lang="zh-TW" altLang="en-US" sz="2400" dirty="0"/>
              <a:t>圖片廣告信件的支援能力</a:t>
            </a:r>
          </a:p>
        </p:txBody>
      </p:sp>
    </p:spTree>
    <p:extLst>
      <p:ext uri="{BB962C8B-B14F-4D97-AF65-F5344CB8AC3E}">
        <p14:creationId xmlns:p14="http://schemas.microsoft.com/office/powerpoint/2010/main" val="2251405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端點偵測及回應系統</a:t>
            </a:r>
          </a:p>
        </p:txBody>
      </p:sp>
      <p:sp>
        <p:nvSpPr>
          <p:cNvPr id="3" name="內容版面配置區 2"/>
          <p:cNvSpPr>
            <a:spLocks noGrp="1"/>
          </p:cNvSpPr>
          <p:nvPr>
            <p:ph idx="1"/>
          </p:nvPr>
        </p:nvSpPr>
        <p:spPr/>
        <p:txBody>
          <a:bodyPr/>
          <a:lstStyle/>
          <a:p>
            <a:r>
              <a:rPr lang="zh-TW" altLang="en-US" dirty="0"/>
              <a:t>用途</a:t>
            </a:r>
            <a:endParaRPr lang="en-US" altLang="zh-TW" dirty="0"/>
          </a:p>
          <a:p>
            <a:pPr lvl="1"/>
            <a:r>
              <a:rPr lang="zh-TW" altLang="en-US" dirty="0"/>
              <a:t>偵測與阻擋威脅</a:t>
            </a:r>
            <a:endParaRPr lang="en-US" altLang="zh-TW" dirty="0"/>
          </a:p>
          <a:p>
            <a:pPr lvl="1"/>
            <a:r>
              <a:rPr lang="zh-TW" altLang="en-US" dirty="0"/>
              <a:t>確保端點設備安全</a:t>
            </a:r>
            <a:endParaRPr lang="en-US" altLang="zh-TW" dirty="0"/>
          </a:p>
          <a:p>
            <a:r>
              <a:rPr lang="zh-TW" altLang="en-US" dirty="0"/>
              <a:t>技術類型</a:t>
            </a:r>
            <a:endParaRPr lang="en-US" altLang="zh-TW" dirty="0"/>
          </a:p>
          <a:p>
            <a:pPr lvl="1"/>
            <a:r>
              <a:rPr lang="zh-TW" altLang="en-US" dirty="0"/>
              <a:t>行為分析、規則比對、黑白名單等技術</a:t>
            </a:r>
            <a:endParaRPr lang="en-US" altLang="zh-TW" dirty="0"/>
          </a:p>
          <a:p>
            <a:r>
              <a:rPr lang="zh-TW" altLang="en-US" dirty="0"/>
              <a:t>選購考量</a:t>
            </a:r>
            <a:endParaRPr lang="en-US" altLang="zh-TW" dirty="0"/>
          </a:p>
          <a:p>
            <a:pPr lvl="1"/>
            <a:r>
              <a:rPr lang="zh-TW" altLang="en-US" dirty="0"/>
              <a:t>偵測威脅的精準度</a:t>
            </a:r>
            <a:endParaRPr lang="en-US" altLang="zh-TW" dirty="0"/>
          </a:p>
          <a:p>
            <a:pPr lvl="1"/>
            <a:r>
              <a:rPr lang="zh-TW" altLang="en-US" dirty="0"/>
              <a:t>可與防毒軟體整合</a:t>
            </a:r>
            <a:endParaRPr lang="en-US" altLang="zh-TW" dirty="0"/>
          </a:p>
          <a:p>
            <a:pPr lvl="1"/>
            <a:r>
              <a:rPr lang="zh-TW" altLang="en-US" dirty="0"/>
              <a:t>系統呈現的攻擊事件資訊詳盡且易於判讀</a:t>
            </a:r>
            <a:endParaRPr lang="en-US" altLang="zh-TW" dirty="0"/>
          </a:p>
          <a:p>
            <a:pPr lvl="1"/>
            <a:endParaRPr lang="en-US" altLang="zh-TW" dirty="0"/>
          </a:p>
          <a:p>
            <a:endParaRPr lang="zh-TW" altLang="en-US" dirty="0"/>
          </a:p>
        </p:txBody>
      </p:sp>
    </p:spTree>
    <p:extLst>
      <p:ext uri="{BB962C8B-B14F-4D97-AF65-F5344CB8AC3E}">
        <p14:creationId xmlns:p14="http://schemas.microsoft.com/office/powerpoint/2010/main" val="2369669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5"/>
          <p:cNvSpPr>
            <a:spLocks noGrp="1" noChangeArrowheads="1"/>
          </p:cNvSpPr>
          <p:nvPr>
            <p:ph type="ctrTitle" idx="4294967295"/>
          </p:nvPr>
        </p:nvSpPr>
        <p:spPr>
          <a:xfrm>
            <a:off x="685800" y="2130425"/>
            <a:ext cx="7772400" cy="1470025"/>
          </a:xfrm>
          <a:solidFill>
            <a:schemeClr val="bg1"/>
          </a:solidFill>
          <a:ln w="76200" cmpd="tri">
            <a:solidFill>
              <a:srgbClr val="00CCFF"/>
            </a:solidFill>
            <a:miter lim="800000"/>
            <a:headEnd/>
            <a:tailEnd/>
          </a:ln>
        </p:spPr>
        <p:txBody>
          <a:bodyPr/>
          <a:lstStyle/>
          <a:p>
            <a:pPr algn="ctr"/>
            <a:r>
              <a:rPr lang="zh-TW" altLang="en-US" sz="3600" dirty="0">
                <a:solidFill>
                  <a:srgbClr val="FF0000"/>
                </a:solidFill>
              </a:rPr>
              <a:t>網路區域規劃</a:t>
            </a:r>
            <a:br>
              <a:rPr lang="en-US" altLang="zh-TW" sz="3600" dirty="0">
                <a:solidFill>
                  <a:srgbClr val="FF0000"/>
                </a:solidFill>
              </a:rPr>
            </a:br>
            <a:endParaRPr lang="zh-TW" altLang="en-US" sz="2400" dirty="0">
              <a:solidFill>
                <a:srgbClr val="FF0000"/>
              </a:solidFill>
            </a:endParaRPr>
          </a:p>
        </p:txBody>
      </p:sp>
    </p:spTree>
    <p:extLst>
      <p:ext uri="{BB962C8B-B14F-4D97-AF65-F5344CB8AC3E}">
        <p14:creationId xmlns:p14="http://schemas.microsoft.com/office/powerpoint/2010/main" val="35574832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NCCST簡報範本(V1.0)_1050225">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CST(2015)">
      <a:majorFont>
        <a:latin typeface="Microsoft JhengHei"/>
        <a:ea typeface="微軟正黑體"/>
        <a:cs typeface=""/>
      </a:majorFont>
      <a:minorFont>
        <a:latin typeface="Microsoft JhengHe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1"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NCCST簡報範本(V1.0)_1050225</Template>
  <TotalTime>17146</TotalTime>
  <Words>23176</Words>
  <Application>Microsoft Office PowerPoint</Application>
  <PresentationFormat>如螢幕大小 (4:3)</PresentationFormat>
  <Paragraphs>1985</Paragraphs>
  <Slides>146</Slides>
  <Notes>146</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146</vt:i4>
      </vt:variant>
    </vt:vector>
  </HeadingPairs>
  <TitlesOfParts>
    <vt:vector size="161" baseType="lpstr">
      <vt:lpstr>SimSun-18030</vt:lpstr>
      <vt:lpstr>細明體</vt:lpstr>
      <vt:lpstr>華康魏碑體</vt:lpstr>
      <vt:lpstr>華康儷中黑</vt:lpstr>
      <vt:lpstr>Microsoft JhengHei</vt:lpstr>
      <vt:lpstr>Microsoft JhengHei</vt:lpstr>
      <vt:lpstr>新細明體</vt:lpstr>
      <vt:lpstr>新細明體</vt:lpstr>
      <vt:lpstr>標楷體</vt:lpstr>
      <vt:lpstr>Arial</vt:lpstr>
      <vt:lpstr>Arial Black</vt:lpstr>
      <vt:lpstr>Calibri</vt:lpstr>
      <vt:lpstr>Times New Roman</vt:lpstr>
      <vt:lpstr>Wingdings</vt:lpstr>
      <vt:lpstr>NCCST簡報範本(V1.0)_1050225</vt:lpstr>
      <vt:lpstr>資安職能訓練- 資通安全概論 (第2天)</vt:lpstr>
      <vt:lpstr>第5單元 資訊委外安全 </vt:lpstr>
      <vt:lpstr>單元學習目標</vt:lpstr>
      <vt:lpstr>資訊委外-定義及類別</vt:lpstr>
      <vt:lpstr>資訊委外-資安案例</vt:lpstr>
      <vt:lpstr>政府資訊委外原則 </vt:lpstr>
      <vt:lpstr>政府資訊委外原則(1/3)</vt:lpstr>
      <vt:lpstr>政府資訊委外原則(2/3)</vt:lpstr>
      <vt:lpstr>政府資訊委外原則(3/3)</vt:lpstr>
      <vt:lpstr>資訊技術安全服務生命週期 </vt:lpstr>
      <vt:lpstr>資訊技術安全服務生命週期(1/2)</vt:lpstr>
      <vt:lpstr>資訊技術安全服務生命週期(2/2)</vt:lpstr>
      <vt:lpstr>資訊委外資安要求 </vt:lpstr>
      <vt:lpstr>資訊委外資安要求</vt:lpstr>
      <vt:lpstr>計畫階段(1/3)</vt:lpstr>
      <vt:lpstr>計畫階段(2/3)</vt:lpstr>
      <vt:lpstr>計畫階段(3/3)</vt:lpstr>
      <vt:lpstr>招標階段</vt:lpstr>
      <vt:lpstr>決標階段</vt:lpstr>
      <vt:lpstr>履約管理階段(1/2)</vt:lpstr>
      <vt:lpstr>履約管理階段(2/2)</vt:lpstr>
      <vt:lpstr>驗收階段(1/3)</vt:lpstr>
      <vt:lpstr>驗收階段(2/3)</vt:lpstr>
      <vt:lpstr>驗收階段(3/3)</vt:lpstr>
      <vt:lpstr>保固階段</vt:lpstr>
      <vt:lpstr>分組討論(3)：資訊委外經驗</vt:lpstr>
      <vt:lpstr>第6單元 存取控制與加解密技術</vt:lpstr>
      <vt:lpstr>單元學習目標</vt:lpstr>
      <vt:lpstr>存取控制-定義</vt:lpstr>
      <vt:lpstr>存取控制-類型</vt:lpstr>
      <vt:lpstr>存取控制的管理 </vt:lpstr>
      <vt:lpstr>存取控制-帳號管理、授權原則、可歸責性</vt:lpstr>
      <vt:lpstr>帳號管理 – 識別符(Identifier)</vt:lpstr>
      <vt:lpstr>帳號管理 – 鑑別符(Authenticator)</vt:lpstr>
      <vt:lpstr>授權原則</vt:lpstr>
      <vt:lpstr>可歸責性(Accountability)</vt:lpstr>
      <vt:lpstr>身分鑑別技術 </vt:lpstr>
      <vt:lpstr>鑑別因素</vt:lpstr>
      <vt:lpstr>強固鑑別技術</vt:lpstr>
      <vt:lpstr>生物特徵鑑別技術(1/3)</vt:lpstr>
      <vt:lpstr>生物特徵鑑別技術(2/3)</vt:lpstr>
      <vt:lpstr>生物特徵鑑別技術(3/3)</vt:lpstr>
      <vt:lpstr>生物特徵鑑別技術的錯誤(1/2)</vt:lpstr>
      <vt:lpstr>生物特徵鑑別技術的錯誤(2/2)</vt:lpstr>
      <vt:lpstr>生物特徵鑑別技術的比較(1/2)</vt:lpstr>
      <vt:lpstr>生物特徵鑑別技術的比較(2/2)</vt:lpstr>
      <vt:lpstr>通行碼身分鑑別技術(1/2)</vt:lpstr>
      <vt:lpstr>通行碼身分鑑別技術(2/2)</vt:lpstr>
      <vt:lpstr>一次性通行碼身分鑑別技術(1/3)</vt:lpstr>
      <vt:lpstr>一次性通行碼身分鑑別技術(2/3)</vt:lpstr>
      <vt:lpstr>一次性通行碼身分鑑別技術(3/3)</vt:lpstr>
      <vt:lpstr>詰問與回應身分鑑別技術</vt:lpstr>
      <vt:lpstr>符記(Token)</vt:lpstr>
      <vt:lpstr>記憶卡</vt:lpstr>
      <vt:lpstr>智慧卡</vt:lpstr>
      <vt:lpstr>實作練習(1)：存取控制實作</vt:lpstr>
      <vt:lpstr>加密與簽章 </vt:lpstr>
      <vt:lpstr>加密與簽章技術</vt:lpstr>
      <vt:lpstr>加密技術強度</vt:lpstr>
      <vt:lpstr>加密技術強度的相關法令</vt:lpstr>
      <vt:lpstr>對稱式加解密演算法 </vt:lpstr>
      <vt:lpstr>對稱式加解密演算法(1/4)</vt:lpstr>
      <vt:lpstr>對稱式加解密演算法(2/4)</vt:lpstr>
      <vt:lpstr>對稱式加解密演算法(3/4)</vt:lpstr>
      <vt:lpstr>對稱式加解密演算法(4/4)</vt:lpstr>
      <vt:lpstr>非對稱式加解密演算法 </vt:lpstr>
      <vt:lpstr>非對稱式加解密演算法(1/4)</vt:lpstr>
      <vt:lpstr>非對稱式加解密演算法(2/4)</vt:lpstr>
      <vt:lpstr>非對稱式加解密演算法(3/4)</vt:lpstr>
      <vt:lpstr>非對稱式加解密演算法(4/4)</vt:lpstr>
      <vt:lpstr>數位信封</vt:lpstr>
      <vt:lpstr>實作練習(2)：資料加解密設定</vt:lpstr>
      <vt:lpstr>數位簽章 </vt:lpstr>
      <vt:lpstr>雜湊函式(HASH)</vt:lpstr>
      <vt:lpstr>數位簽章-目的</vt:lpstr>
      <vt:lpstr>數位簽章-流程 </vt:lpstr>
      <vt:lpstr>第7單元 網路安全與實體安全</vt:lpstr>
      <vt:lpstr>單元學習目標</vt:lpstr>
      <vt:lpstr>網路安全防禦技術 </vt:lpstr>
      <vt:lpstr>網路安全防禦技術</vt:lpstr>
      <vt:lpstr>防火牆(1/3)</vt:lpstr>
      <vt:lpstr>PowerPoint 簡報</vt:lpstr>
      <vt:lpstr>防火牆(3/3)</vt:lpstr>
      <vt:lpstr>網站應用程式防火牆(1/3) </vt:lpstr>
      <vt:lpstr>網站應用程式防火牆(2/3) </vt:lpstr>
      <vt:lpstr>網站應用程式防火牆(3/3)</vt:lpstr>
      <vt:lpstr>入侵偵測與防禦系統(1/3)</vt:lpstr>
      <vt:lpstr>入侵偵測與防禦系統(2/3)</vt:lpstr>
      <vt:lpstr>入侵偵測與防禦系統(3/3)</vt:lpstr>
      <vt:lpstr>虛擬私有網路(1/3)</vt:lpstr>
      <vt:lpstr>虛擬私有網路(2/3)</vt:lpstr>
      <vt:lpstr>虛擬私有網路(3/3)</vt:lpstr>
      <vt:lpstr>防毒系統(1/2)</vt:lpstr>
      <vt:lpstr>防毒系統(2/2)</vt:lpstr>
      <vt:lpstr>垃圾郵件過濾系統(1/3)</vt:lpstr>
      <vt:lpstr>垃圾郵件過濾系統(2/3)</vt:lpstr>
      <vt:lpstr>垃圾郵件過濾系統(3/3)</vt:lpstr>
      <vt:lpstr>端點偵測及回應系統</vt:lpstr>
      <vt:lpstr>網路區域規劃 </vt:lpstr>
      <vt:lpstr>網路區域規劃目的</vt:lpstr>
      <vt:lpstr>PowerPoint 簡報</vt:lpstr>
      <vt:lpstr>網路區域規劃(2/7)</vt:lpstr>
      <vt:lpstr>PowerPoint 簡報</vt:lpstr>
      <vt:lpstr>網路區域規劃(4/7)</vt:lpstr>
      <vt:lpstr>網路區域規劃(5/7)</vt:lpstr>
      <vt:lpstr>網路區域規劃(6/7)</vt:lpstr>
      <vt:lpstr>網路區域規劃(7/7)</vt:lpstr>
      <vt:lpstr>網路連線安全 </vt:lpstr>
      <vt:lpstr>網路連線安全(1/3)</vt:lpstr>
      <vt:lpstr>PowerPoint 簡報</vt:lpstr>
      <vt:lpstr>PowerPoint 簡報</vt:lpstr>
      <vt:lpstr>雲端運算安全 </vt:lpstr>
      <vt:lpstr> 雲端運算-特性</vt:lpstr>
      <vt:lpstr>  雲端運算-分類</vt:lpstr>
      <vt:lpstr> 雲端運算-服務模式</vt:lpstr>
      <vt:lpstr> 雲端運算-部署模型</vt:lpstr>
      <vt:lpstr>雲端運算-資安責任</vt:lpstr>
      <vt:lpstr> 雲端運算-資安問題</vt:lpstr>
      <vt:lpstr>PowerPoint 簡報</vt:lpstr>
      <vt:lpstr>PowerPoint 簡報</vt:lpstr>
      <vt:lpstr>雲端運算-服務協定</vt:lpstr>
      <vt:lpstr>實作練習(3)：建立雲端服務</vt:lpstr>
      <vt:lpstr>實體安全 </vt:lpstr>
      <vt:lpstr>威脅類型</vt:lpstr>
      <vt:lpstr>實體安全-防護措施規劃(1/4)</vt:lpstr>
      <vt:lpstr>實體安全-防護措施規劃(2/4)</vt:lpstr>
      <vt:lpstr>實體安全-防護措施規劃(3/4)</vt:lpstr>
      <vt:lpstr>實體安全-防護措施規劃(4/4)</vt:lpstr>
      <vt:lpstr>實體安全-量化指標</vt:lpstr>
      <vt:lpstr>實體安全-空間規劃(1/2)</vt:lpstr>
      <vt:lpstr>實體安全-空間規劃(2/2)</vt:lpstr>
      <vt:lpstr>實體安全-進出控管(1/2)</vt:lpstr>
      <vt:lpstr>實體安全-進出控管(2/2)</vt:lpstr>
      <vt:lpstr>實體安全-安全區域規劃(1/2)</vt:lpstr>
      <vt:lpstr>實體安全-安全區域規劃(2/2)</vt:lpstr>
      <vt:lpstr>實體安全-監視錄影(1/2)</vt:lpstr>
      <vt:lpstr>實體安全-監視錄影(2/2)</vt:lpstr>
      <vt:lpstr>實體安全-空調規劃</vt:lpstr>
      <vt:lpstr>實體安全-電力來源</vt:lpstr>
      <vt:lpstr>實體安全-電力備援</vt:lpstr>
      <vt:lpstr>實體安全-電力干擾</vt:lpstr>
      <vt:lpstr>實體安全-靜電防範</vt:lpstr>
      <vt:lpstr>實體安全-滅火方式(1/2)</vt:lpstr>
      <vt:lpstr>實體安全-滅火方式(2/2)</vt:lpstr>
      <vt:lpstr>實體安全-漏水偵測 </vt:lpstr>
      <vt:lpstr>實體安全-緊急應變程序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資安職能訓練 資訊安全概論 (第2天)</dc:title>
  <dc:creator>user</dc:creator>
  <cp:lastModifiedBy>郭怡伶</cp:lastModifiedBy>
  <cp:revision>669</cp:revision>
  <cp:lastPrinted>2020-06-20T07:08:06Z</cp:lastPrinted>
  <dcterms:created xsi:type="dcterms:W3CDTF">2016-02-25T08:01:53Z</dcterms:created>
  <dcterms:modified xsi:type="dcterms:W3CDTF">2021-07-08T07:58:46Z</dcterms:modified>
</cp:coreProperties>
</file>